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84" r:id="rId2"/>
    <p:sldId id="517" r:id="rId3"/>
    <p:sldId id="516" r:id="rId4"/>
    <p:sldId id="519" r:id="rId5"/>
    <p:sldId id="521" r:id="rId6"/>
    <p:sldId id="513" r:id="rId7"/>
    <p:sldId id="522" r:id="rId8"/>
    <p:sldId id="523" r:id="rId9"/>
    <p:sldId id="509" r:id="rId10"/>
    <p:sldId id="510" r:id="rId11"/>
    <p:sldId id="511" r:id="rId12"/>
    <p:sldId id="524" r:id="rId13"/>
    <p:sldId id="526" r:id="rId14"/>
    <p:sldId id="528" r:id="rId15"/>
    <p:sldId id="529" r:id="rId16"/>
    <p:sldId id="530" r:id="rId17"/>
    <p:sldId id="531" r:id="rId18"/>
    <p:sldId id="532" r:id="rId19"/>
    <p:sldId id="561" r:id="rId20"/>
    <p:sldId id="534" r:id="rId21"/>
    <p:sldId id="568" r:id="rId22"/>
    <p:sldId id="569" r:id="rId23"/>
    <p:sldId id="541" r:id="rId24"/>
    <p:sldId id="537" r:id="rId25"/>
    <p:sldId id="562" r:id="rId26"/>
    <p:sldId id="542" r:id="rId27"/>
    <p:sldId id="543" r:id="rId28"/>
    <p:sldId id="514" r:id="rId29"/>
    <p:sldId id="544" r:id="rId30"/>
    <p:sldId id="563" r:id="rId31"/>
    <p:sldId id="564" r:id="rId32"/>
    <p:sldId id="565" r:id="rId33"/>
    <p:sldId id="548" r:id="rId34"/>
    <p:sldId id="549" r:id="rId35"/>
    <p:sldId id="567" r:id="rId36"/>
    <p:sldId id="551" r:id="rId37"/>
    <p:sldId id="493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6">
          <p15:clr>
            <a:srgbClr val="A4A3A4"/>
          </p15:clr>
        </p15:guide>
        <p15:guide id="2" pos="2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pta, Sweta" initials="GS" lastIdx="1" clrIdx="0">
    <p:extLst/>
  </p:cmAuthor>
  <p:cmAuthor id="2" name="Peter Geidel" initials="PG" lastIdx="9" clrIdx="1"/>
  <p:cmAuthor id="3" name="Tulley, Kathleen" initials="TK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2A20"/>
    <a:srgbClr val="E6DCCE"/>
    <a:srgbClr val="6DBD1D"/>
    <a:srgbClr val="E2B2B7"/>
    <a:srgbClr val="D32DC7"/>
    <a:srgbClr val="845E38"/>
    <a:srgbClr val="403B14"/>
    <a:srgbClr val="480C12"/>
    <a:srgbClr val="4B091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46" autoAdjust="0"/>
    <p:restoredTop sz="99634" autoAdjust="0"/>
  </p:normalViewPr>
  <p:slideViewPr>
    <p:cSldViewPr snapToGrid="0">
      <p:cViewPr>
        <p:scale>
          <a:sx n="70" d="100"/>
          <a:sy n="70" d="100"/>
        </p:scale>
        <p:origin x="2058" y="480"/>
      </p:cViewPr>
      <p:guideLst>
        <p:guide orient="horz" pos="926"/>
        <p:guide pos="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611" y="-6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31C14-2C5A-46AC-AE22-A9B0E3269E09}" type="datetimeFigureOut">
              <a:rPr lang="en-US" smtClean="0"/>
              <a:t>4/14/2015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EDA89-E370-4E8B-964C-D48F8D79FB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08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</a:defRPr>
            </a:lvl1pPr>
          </a:lstStyle>
          <a:p>
            <a:fld id="{E6789A1F-92CD-4C13-ADA2-C9E6FE9D566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37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charset="0"/>
              </a:rPr>
              <a:t>Title Slide Layout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E8DA6-8DC1-48D7-BCE6-63AF16ACC117}" type="slidenum">
              <a:rPr lang="en-US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697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="1" dirty="0" smtClean="0"/>
              <a:t>Permission not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89A1F-92CD-4C13-ADA2-C9E6FE9D566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960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89A1F-92CD-4C13-ADA2-C9E6FE9D566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061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3800" y="706438"/>
            <a:ext cx="4622800" cy="3467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i="1" dirty="0" smtClean="0">
                <a:latin typeface="Times New Roman" pitchFamily="18" charset="0"/>
              </a:rPr>
              <a:t>ORR, overall response rate.</a:t>
            </a:r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1A0002-8E07-4B73-BBAF-2C60B3FC4745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078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E157C-9A31-4C18-86C5-F16EC40B5AED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94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84375" y="2396671"/>
            <a:ext cx="7835900" cy="1168400"/>
          </a:xfrm>
          <a:ln>
            <a:noFill/>
          </a:ln>
          <a:effectLst/>
        </p:spPr>
        <p:txBody>
          <a:bodyPr anchor="b"/>
          <a:lstStyle>
            <a:lvl1pPr algn="ctr">
              <a:defRPr sz="4400" b="1" i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4375" y="3799718"/>
            <a:ext cx="7831667" cy="647700"/>
          </a:xfrm>
          <a:ln>
            <a:noFill/>
          </a:ln>
          <a:effectLst>
            <a:outerShdw blurRad="12700" dist="12700" dir="3000000" algn="br">
              <a:schemeClr val="tx1">
                <a:alpha val="21000"/>
              </a:schemeClr>
            </a:outerShdw>
          </a:effectLst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6601" y="3949700"/>
            <a:ext cx="7536542" cy="1168400"/>
          </a:xfrm>
          <a:ln>
            <a:noFill/>
          </a:ln>
          <a:effectLst>
            <a:outerShdw blurRad="12700" dist="12700" dir="3000000" algn="br">
              <a:schemeClr val="tx1">
                <a:alpha val="21000"/>
              </a:schemeClr>
            </a:outerShdw>
          </a:effectLst>
        </p:spPr>
        <p:txBody>
          <a:bodyPr anchor="b"/>
          <a:lstStyle>
            <a:lvl1pPr>
              <a:defRPr sz="4000">
                <a:solidFill>
                  <a:srgbClr val="606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0834" y="5135033"/>
            <a:ext cx="7546824" cy="647700"/>
          </a:xfrm>
          <a:ln>
            <a:noFill/>
          </a:ln>
          <a:effectLst>
            <a:outerShdw blurRad="12700" dist="12700" dir="3000000" algn="br">
              <a:schemeClr val="tx1">
                <a:alpha val="21000"/>
              </a:schemeClr>
            </a:outerShdw>
          </a:effectLst>
        </p:spPr>
        <p:txBody>
          <a:bodyPr/>
          <a:lstStyle>
            <a:lvl1pPr marL="0" indent="0">
              <a:buFontTx/>
              <a:buNone/>
              <a:defRPr sz="3200">
                <a:solidFill>
                  <a:srgbClr val="60606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34232" y="4361546"/>
            <a:ext cx="4869540" cy="1600200"/>
          </a:xfrm>
          <a:ln>
            <a:noFill/>
          </a:ln>
          <a:effectLst>
            <a:outerShdw blurRad="12700" dist="12700" dir="3000000" algn="br">
              <a:schemeClr val="tx1">
                <a:alpha val="21000"/>
              </a:schemeClr>
            </a:outerShdw>
          </a:effectLst>
        </p:spPr>
        <p:txBody>
          <a:bodyPr anchor="b"/>
          <a:lstStyle>
            <a:lvl1pPr>
              <a:defRPr sz="4000">
                <a:solidFill>
                  <a:srgbClr val="8E14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70" y="102282"/>
            <a:ext cx="8525330" cy="868362"/>
          </a:xfrm>
        </p:spPr>
        <p:txBody>
          <a:bodyPr/>
          <a:lstStyle>
            <a:lvl1pPr>
              <a:defRPr>
                <a:solidFill>
                  <a:srgbClr val="8E14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870" y="1714500"/>
            <a:ext cx="8496301" cy="4281488"/>
          </a:xfrm>
          <a:ln>
            <a:noFill/>
          </a:ln>
        </p:spPr>
        <p:txBody>
          <a:bodyPr/>
          <a:lstStyle>
            <a:lvl1pPr>
              <a:defRPr>
                <a:solidFill>
                  <a:srgbClr val="8E1400"/>
                </a:solidFill>
              </a:defRPr>
            </a:lvl1pPr>
            <a:lvl2pPr marL="914400" indent="-347663">
              <a:buFont typeface="Wingdings" charset="2"/>
              <a:buChar char="§"/>
              <a:defRPr 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2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463550" lvl="1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charset="0"/>
              <a:buChar char="•"/>
            </a:pPr>
            <a:r>
              <a:rPr lang="en-US" dirty="0" smtClean="0"/>
              <a:t>Second level</a:t>
            </a:r>
          </a:p>
          <a:p>
            <a:pPr marL="914400" lvl="1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pitchFamily="34" charset="0"/>
              <a:buChar char="–"/>
            </a:pPr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8E14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0" indent="0">
              <a:defRPr sz="2400">
                <a:solidFill>
                  <a:srgbClr val="8E1400"/>
                </a:solidFill>
              </a:defRPr>
            </a:lvl1pPr>
            <a:lvl2pPr>
              <a:defRPr 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2pPr>
            <a:lvl3pPr>
              <a:defRPr sz="2000"/>
            </a:lvl3pPr>
            <a:lvl4pPr>
              <a:defRPr sz="2000">
                <a:latin typeface="Arial"/>
              </a:defRPr>
            </a:lvl4pPr>
            <a:lvl5pPr>
              <a:defRPr sz="2000">
                <a:latin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463550" lvl="1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charset="0"/>
              <a:buChar char="•"/>
            </a:pPr>
            <a:r>
              <a:rPr lang="en-US" dirty="0" smtClean="0"/>
              <a:t>Second level</a:t>
            </a:r>
          </a:p>
          <a:p>
            <a:pPr marL="914400" lvl="1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pitchFamily="34" charset="0"/>
              <a:buChar char="–"/>
            </a:pPr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8E14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8E14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8E140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70" y="98324"/>
            <a:ext cx="8525330" cy="868362"/>
          </a:xfrm>
        </p:spPr>
        <p:txBody>
          <a:bodyPr/>
          <a:lstStyle>
            <a:lvl1pPr>
              <a:defRPr>
                <a:solidFill>
                  <a:srgbClr val="8E14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8E1400"/>
                </a:solidFill>
                <a:latin typeface="Calibri" panose="020F0502020204030204" pitchFamily="34" charset="0"/>
              </a:defRPr>
            </a:lvl1pPr>
            <a:lvl2pPr>
              <a:defRPr lang="en-US" sz="20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Arial"/>
              </a:defRPr>
            </a:lvl2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463550" lvl="1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charset="0"/>
              <a:buChar char="•"/>
            </a:pPr>
            <a:r>
              <a:rPr lang="en-US" dirty="0" smtClean="0"/>
              <a:t>Second level</a:t>
            </a:r>
          </a:p>
          <a:p>
            <a:pPr marL="914400" lvl="1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pitchFamily="34" charset="0"/>
              <a:buChar char="–"/>
            </a:pPr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60338"/>
            <a:ext cx="2095500" cy="5965825"/>
          </a:xfrm>
        </p:spPr>
        <p:txBody>
          <a:bodyPr vert="eaVert"/>
          <a:lstStyle>
            <a:lvl1pPr>
              <a:defRPr>
                <a:solidFill>
                  <a:srgbClr val="8E14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60338"/>
            <a:ext cx="6134100" cy="5965825"/>
          </a:xfrm>
        </p:spPr>
        <p:txBody>
          <a:bodyPr vert="eaVert"/>
          <a:lstStyle>
            <a:lvl1pPr>
              <a:defRPr>
                <a:solidFill>
                  <a:srgbClr val="8E1400"/>
                </a:solidFill>
                <a:latin typeface="Calibri" panose="020F0502020204030204" pitchFamily="34" charset="0"/>
              </a:defRPr>
            </a:lvl1pPr>
            <a:lvl2pPr>
              <a:defRPr lang="en-US" sz="20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Arial"/>
              </a:defRPr>
            </a:lvl2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463550" lvl="1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charset="0"/>
              <a:buChar char="•"/>
            </a:pPr>
            <a:r>
              <a:rPr lang="en-US" dirty="0" smtClean="0"/>
              <a:t>Second level</a:t>
            </a:r>
          </a:p>
          <a:p>
            <a:pPr marL="914400" lvl="1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pitchFamily="34" charset="0"/>
              <a:buChar char="–"/>
            </a:pPr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3870" y="98324"/>
            <a:ext cx="86868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rotWithShape="0">
              <a:srgbClr val="808080">
                <a:alpha val="17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3870" y="1470025"/>
            <a:ext cx="84237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463550" lvl="1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charset="0"/>
              <a:buChar char="•"/>
            </a:pPr>
            <a:r>
              <a:rPr lang="en-US" dirty="0" smtClean="0"/>
              <a:t>Second level</a:t>
            </a:r>
          </a:p>
          <a:p>
            <a:pPr marL="914400" lvl="1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pitchFamily="34" charset="0"/>
              <a:buChar char="–"/>
            </a:pPr>
            <a:r>
              <a:rPr lang="en-US" dirty="0" smtClean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 cap="flat" cmpd="sng" algn="ctr">
            <a:solidFill>
              <a:srgbClr val="444E5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2" r:id="rId1"/>
    <p:sldLayoutId id="2147484383" r:id="rId2"/>
    <p:sldLayoutId id="2147484384" r:id="rId3"/>
    <p:sldLayoutId id="2147484385" r:id="rId4"/>
    <p:sldLayoutId id="2147484366" r:id="rId5"/>
    <p:sldLayoutId id="2147484367" r:id="rId6"/>
    <p:sldLayoutId id="2147484368" r:id="rId7"/>
    <p:sldLayoutId id="2147484369" r:id="rId8"/>
    <p:sldLayoutId id="2147484370" r:id="rId9"/>
    <p:sldLayoutId id="2147484386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E1400"/>
          </a:solidFill>
          <a:effectLst/>
          <a:latin typeface="Calibri" panose="020F0502020204030204" pitchFamily="34" charset="0"/>
          <a:ea typeface="ＭＳ Ｐゴシック" charset="-128"/>
          <a:cs typeface="Arial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9486E"/>
          </a:solidFill>
          <a:latin typeface="Arial" charset="0"/>
          <a:ea typeface="ＭＳ Ｐゴシック" charset="-128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9486E"/>
          </a:solidFill>
          <a:latin typeface="Arial" charset="0"/>
          <a:ea typeface="ＭＳ Ｐゴシック" charset="-128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9486E"/>
          </a:solidFill>
          <a:latin typeface="Arial" charset="0"/>
          <a:ea typeface="ＭＳ Ｐゴシック" charset="-128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9486E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buClr>
          <a:srgbClr val="8E1400"/>
        </a:buClr>
        <a:buFont typeface="Arial" pitchFamily="34" charset="0"/>
        <a:buNone/>
        <a:defRPr lang="en-US" sz="2400" b="1" dirty="0" smtClean="0">
          <a:solidFill>
            <a:srgbClr val="8E1400"/>
          </a:solidFill>
          <a:latin typeface="Calibri" panose="020F0502020204030204" pitchFamily="34" charset="0"/>
          <a:ea typeface="ＭＳ Ｐゴシック" charset="-128"/>
          <a:cs typeface="Arial"/>
        </a:defRPr>
      </a:lvl1pPr>
      <a:lvl2pPr marL="692150" indent="-460375" algn="l" rtl="0" eaLnBrk="0" fontAlgn="base" hangingPunct="0">
        <a:spcBef>
          <a:spcPct val="20000"/>
        </a:spcBef>
        <a:spcAft>
          <a:spcPct val="0"/>
        </a:spcAft>
        <a:buClr>
          <a:srgbClr val="8E1400"/>
        </a:buClr>
        <a:buFont typeface="Wingdings" charset="2"/>
        <a:buNone/>
        <a:defRPr lang="en-US" sz="2400" dirty="0" smtClean="0">
          <a:solidFill>
            <a:schemeClr val="tx1"/>
          </a:solidFill>
          <a:latin typeface="Calibri" panose="020F0502020204030204" pitchFamily="34" charset="0"/>
          <a:ea typeface="ＭＳ Ｐゴシック" charset="-128"/>
          <a:cs typeface="Arial"/>
        </a:defRPr>
      </a:lvl2pPr>
      <a:lvl3pPr marL="1084263" indent="-277813" algn="l" rtl="0" eaLnBrk="0" fontAlgn="base" hangingPunct="0">
        <a:spcBef>
          <a:spcPct val="20000"/>
        </a:spcBef>
        <a:spcAft>
          <a:spcPct val="0"/>
        </a:spcAft>
        <a:buClr>
          <a:srgbClr val="8E14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439863" indent="-2413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-128"/>
        </a:defRPr>
      </a:lvl4pPr>
      <a:lvl5pPr marL="1779588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5pPr>
      <a:lvl6pPr marL="2236788" indent="-22542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693988" indent="-22542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151188" indent="-22542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608388" indent="-22542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3724867" TargetMode="External"/><Relationship Id="rId2" Type="http://schemas.openxmlformats.org/officeDocument/2006/relationships/hyperlink" Target="http://www.ncbi.nlm.nih.gov/pubmed/25369488" TargetMode="Externa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83007" y="4927303"/>
            <a:ext cx="5289997" cy="160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Michael A. Postow, MD</a:t>
            </a:r>
          </a:p>
          <a:p>
            <a:pPr>
              <a:lnSpc>
                <a:spcPct val="90000"/>
              </a:lnSpc>
            </a:pPr>
            <a:r>
              <a:rPr lang="en-US" sz="200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Assistant Attending Physician</a:t>
            </a:r>
          </a:p>
          <a:p>
            <a:pPr>
              <a:lnSpc>
                <a:spcPct val="90000"/>
              </a:lnSpc>
            </a:pPr>
            <a:r>
              <a:rPr lang="en-US" sz="200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Melanoma and Immunotherapeutics Service</a:t>
            </a:r>
          </a:p>
          <a:p>
            <a:pPr>
              <a:lnSpc>
                <a:spcPct val="90000"/>
              </a:lnSpc>
            </a:pPr>
            <a:r>
              <a:rPr lang="en-US" sz="200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Memorial Sloan Kettering Cancer Center</a:t>
            </a:r>
          </a:p>
          <a:p>
            <a:pPr>
              <a:lnSpc>
                <a:spcPct val="90000"/>
              </a:lnSpc>
            </a:pPr>
            <a:r>
              <a:rPr lang="en-US" sz="200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New York, New </a:t>
            </a:r>
            <a:r>
              <a:rPr lang="en-US" sz="2000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York</a:t>
            </a:r>
            <a:endParaRPr lang="en-US" sz="2000" u="none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8" name="Picture 7" descr="MedscapeEDU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28" y="381000"/>
            <a:ext cx="1587500" cy="48895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512763" y="1639449"/>
            <a:ext cx="8026400" cy="183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i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9486E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9486E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9486E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9486E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u="none" kern="0" dirty="0">
                <a:solidFill>
                  <a:srgbClr val="8E1400"/>
                </a:solidFill>
                <a:latin typeface="Calibri"/>
                <a:cs typeface="Calibri"/>
              </a:rPr>
              <a:t>Removing the </a:t>
            </a:r>
            <a:r>
              <a:rPr lang="en-US" u="none" kern="0" dirty="0" smtClean="0">
                <a:solidFill>
                  <a:srgbClr val="8E1400"/>
                </a:solidFill>
                <a:latin typeface="Calibri"/>
                <a:cs typeface="Calibri"/>
              </a:rPr>
              <a:t>Escape Hatch</a:t>
            </a:r>
            <a:endParaRPr lang="en-US" sz="2800" u="none" kern="0" dirty="0" smtClean="0">
              <a:solidFill>
                <a:srgbClr val="8E1400"/>
              </a:solidFill>
              <a:latin typeface="Calibri"/>
              <a:cs typeface="Calibri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16676" y="3438987"/>
            <a:ext cx="8086951" cy="829660"/>
          </a:xfrm>
          <a:effectLst/>
        </p:spPr>
        <p:txBody>
          <a:bodyPr/>
          <a:lstStyle/>
          <a:p>
            <a:pPr algn="ctr"/>
            <a:r>
              <a:rPr lang="en-US" dirty="0">
                <a:solidFill>
                  <a:schemeClr val="accent5"/>
                </a:solidFill>
                <a:latin typeface="Calibri"/>
                <a:cs typeface="Calibri"/>
              </a:rPr>
              <a:t>Restoring Immune System Activation and Memory in Cancer</a:t>
            </a:r>
            <a:endParaRPr lang="en-US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7" name="Picture 6" descr="C:\Users\skgupta\Desktop\sitc_sm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949" y="185230"/>
            <a:ext cx="1763269" cy="793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814" y="168873"/>
            <a:ext cx="8525330" cy="707886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/>
              <a:t>Control of the T Cell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74" y="1616140"/>
            <a:ext cx="3661475" cy="4281488"/>
          </a:xfrm>
          <a:gradFill flip="none" rotWithShape="1">
            <a:gsLst>
              <a:gs pos="0">
                <a:schemeClr val="bg1"/>
              </a:gs>
              <a:gs pos="74000">
                <a:schemeClr val="accent5">
                  <a:lumMod val="40000"/>
                  <a:lumOff val="60000"/>
                </a:schemeClr>
              </a:gs>
              <a:gs pos="83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lin ang="16200000" scaled="1"/>
            <a:tileRect/>
          </a:gradFill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T-cell inhibitory receptors</a:t>
            </a:r>
          </a:p>
          <a:p>
            <a:pPr marL="463550" lvl="1" indent="-233363"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CTLA4</a:t>
            </a:r>
          </a:p>
          <a:p>
            <a:pPr marL="463550" lvl="1" indent="-233363"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PD-1</a:t>
            </a:r>
          </a:p>
          <a:p>
            <a:pPr marL="463550" lvl="1" indent="-233363"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TIM-3</a:t>
            </a:r>
          </a:p>
          <a:p>
            <a:pPr marL="463550" lvl="1" indent="-233363"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BTLA</a:t>
            </a:r>
          </a:p>
          <a:p>
            <a:pPr marL="463550" lvl="1" indent="-233363"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VISTA</a:t>
            </a:r>
          </a:p>
          <a:p>
            <a:pPr marL="463550" lvl="1" indent="-233363"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LAG3</a:t>
            </a:r>
          </a:p>
          <a:p>
            <a:pPr marL="463550" lvl="1" indent="-233363"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Antibodies that block T-cell inhibitory receptors stimulate the immune system by blocking this inhibition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65032" y="1616140"/>
            <a:ext cx="3657600" cy="4281488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  <a:alpha val="22000"/>
                </a:schemeClr>
              </a:gs>
              <a:gs pos="100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pitchFamily="34" charset="0"/>
              <a:buNone/>
              <a:defRPr lang="en-US" sz="2400" b="1">
                <a:solidFill>
                  <a:srgbClr val="8E1400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1pPr>
            <a:lvl2pPr marL="91440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Wingdings" charset="2"/>
              <a:buChar char="§"/>
              <a:defRPr 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2pPr>
            <a:lvl3pPr marL="1084263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charset="0"/>
              <a:buChar char="•"/>
              <a:defRPr lang="en-US" sz="200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439863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/>
                <a:ea typeface="ＭＳ Ｐゴシック" charset="-128"/>
              </a:defRPr>
            </a:lvl4pPr>
            <a:lvl5pPr marL="177958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/>
                <a:ea typeface="ＭＳ Ｐゴシック" charset="-128"/>
              </a:defRPr>
            </a:lvl5pPr>
            <a:lvl6pPr marL="22367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6939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1511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6083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u="none" dirty="0" smtClean="0">
                <a:solidFill>
                  <a:schemeClr val="bg1"/>
                </a:solidFill>
              </a:rPr>
              <a:t>T-cell </a:t>
            </a:r>
            <a:r>
              <a:rPr lang="en-US" u="none" dirty="0">
                <a:solidFill>
                  <a:schemeClr val="bg1"/>
                </a:solidFill>
              </a:rPr>
              <a:t>activating receptors</a:t>
            </a:r>
          </a:p>
          <a:p>
            <a:pPr marL="463550" lvl="1" indent="-233363">
              <a:buClrTx/>
              <a:buFont typeface="Arial" panose="020B0604020202020204" pitchFamily="34" charset="0"/>
              <a:buChar char="•"/>
            </a:pPr>
            <a:r>
              <a:rPr lang="en-US" sz="2000" u="none" dirty="0"/>
              <a:t>CD28</a:t>
            </a:r>
          </a:p>
          <a:p>
            <a:pPr marL="463550" lvl="1" indent="-233363">
              <a:buClrTx/>
              <a:buFont typeface="Arial" panose="020B0604020202020204" pitchFamily="34" charset="0"/>
              <a:buChar char="•"/>
            </a:pPr>
            <a:r>
              <a:rPr lang="en-US" sz="2000" u="none" dirty="0"/>
              <a:t>OX40</a:t>
            </a:r>
          </a:p>
          <a:p>
            <a:pPr marL="463550" lvl="1" indent="-233363">
              <a:buClrTx/>
              <a:buFont typeface="Arial" panose="020B0604020202020204" pitchFamily="34" charset="0"/>
              <a:buChar char="•"/>
            </a:pPr>
            <a:r>
              <a:rPr lang="en-US" sz="2000" u="none" dirty="0"/>
              <a:t>GITR</a:t>
            </a:r>
          </a:p>
          <a:p>
            <a:pPr marL="463550" lvl="1" indent="-233363">
              <a:buClrTx/>
              <a:buFont typeface="Arial" panose="020B0604020202020204" pitchFamily="34" charset="0"/>
              <a:buChar char="•"/>
            </a:pPr>
            <a:r>
              <a:rPr lang="en-US" sz="2000" u="none" dirty="0"/>
              <a:t>CD137</a:t>
            </a:r>
          </a:p>
          <a:p>
            <a:pPr marL="463550" lvl="1" indent="-233363">
              <a:buClrTx/>
              <a:buFont typeface="Arial" panose="020B0604020202020204" pitchFamily="34" charset="0"/>
              <a:buChar char="•"/>
            </a:pPr>
            <a:r>
              <a:rPr lang="en-US" sz="2000" u="none" dirty="0"/>
              <a:t>CD27</a:t>
            </a:r>
          </a:p>
          <a:p>
            <a:pPr marL="463550" lvl="1" indent="-233363">
              <a:buClrTx/>
              <a:buFont typeface="Arial" panose="020B0604020202020204" pitchFamily="34" charset="0"/>
              <a:buChar char="•"/>
            </a:pPr>
            <a:r>
              <a:rPr lang="en-US" sz="2000" u="none" dirty="0"/>
              <a:t>HVEM</a:t>
            </a:r>
          </a:p>
          <a:p>
            <a:pPr marL="463550" lvl="1" indent="-233363">
              <a:buClrTx/>
              <a:buFont typeface="Arial" panose="020B0604020202020204" pitchFamily="34" charset="0"/>
              <a:buChar char="•"/>
            </a:pPr>
            <a:r>
              <a:rPr lang="en-US" sz="2000" u="none" dirty="0"/>
              <a:t>Agonistic antibodies to </a:t>
            </a:r>
            <a:r>
              <a:rPr lang="en-US" sz="2000" u="none" dirty="0" smtClean="0"/>
              <a:t>T-cell </a:t>
            </a:r>
            <a:r>
              <a:rPr lang="en-US" sz="2000" u="none" dirty="0"/>
              <a:t>activating receptors stimulate the immune system by turning up the activation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71" y="6492124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Mellman I, 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 al. </a:t>
            </a:r>
            <a:r>
              <a:rPr lang="en-US" i="1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Nature</a:t>
            </a:r>
            <a:r>
              <a:rPr lang="en-US" i="1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2011;21:480-489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en-US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[9]</a:t>
            </a:r>
            <a:endParaRPr lang="en-US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31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629" y="163553"/>
            <a:ext cx="8525330" cy="707886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/>
              <a:t>Immunity in Tumor Control</a:t>
            </a:r>
            <a:endParaRPr lang="en-US" sz="4000" dirty="0"/>
          </a:p>
        </p:txBody>
      </p:sp>
      <p:sp>
        <p:nvSpPr>
          <p:cNvPr id="260" name="TextBox 259"/>
          <p:cNvSpPr txBox="1"/>
          <p:nvPr/>
        </p:nvSpPr>
        <p:spPr>
          <a:xfrm>
            <a:off x="9771" y="6492124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Adapted from Mellman </a:t>
            </a:r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I, 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 al. </a:t>
            </a:r>
            <a:r>
              <a:rPr lang="en-US" i="1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Nature</a:t>
            </a:r>
            <a:r>
              <a:rPr lang="en-US" i="1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2011;21:480-489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en-US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[9]</a:t>
            </a:r>
            <a:endParaRPr lang="en-US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61" name="Group 260"/>
          <p:cNvGrpSpPr/>
          <p:nvPr/>
        </p:nvGrpSpPr>
        <p:grpSpPr>
          <a:xfrm>
            <a:off x="268529" y="781145"/>
            <a:ext cx="8597772" cy="5683175"/>
            <a:chOff x="445952" y="590073"/>
            <a:chExt cx="8597772" cy="5683175"/>
          </a:xfrm>
        </p:grpSpPr>
        <p:sp>
          <p:nvSpPr>
            <p:cNvPr id="264" name="Oval 303"/>
            <p:cNvSpPr/>
            <p:nvPr/>
          </p:nvSpPr>
          <p:spPr bwMode="auto">
            <a:xfrm>
              <a:off x="5755405" y="590073"/>
              <a:ext cx="3288319" cy="2591193"/>
            </a:xfrm>
            <a:custGeom>
              <a:avLst/>
              <a:gdLst>
                <a:gd name="connsiteX0" fmla="*/ 0 w 3053346"/>
                <a:gd name="connsiteY0" fmla="*/ 1173733 h 2347466"/>
                <a:gd name="connsiteX1" fmla="*/ 1526673 w 3053346"/>
                <a:gd name="connsiteY1" fmla="*/ 0 h 2347466"/>
                <a:gd name="connsiteX2" fmla="*/ 3053346 w 3053346"/>
                <a:gd name="connsiteY2" fmla="*/ 1173733 h 2347466"/>
                <a:gd name="connsiteX3" fmla="*/ 1526673 w 3053346"/>
                <a:gd name="connsiteY3" fmla="*/ 2347466 h 2347466"/>
                <a:gd name="connsiteX4" fmla="*/ 0 w 3053346"/>
                <a:gd name="connsiteY4" fmla="*/ 1173733 h 2347466"/>
                <a:gd name="connsiteX0" fmla="*/ 195 w 3053541"/>
                <a:gd name="connsiteY0" fmla="*/ 1314838 h 2488571"/>
                <a:gd name="connsiteX1" fmla="*/ 1449893 w 3053541"/>
                <a:gd name="connsiteY1" fmla="*/ 0 h 2488571"/>
                <a:gd name="connsiteX2" fmla="*/ 3053541 w 3053541"/>
                <a:gd name="connsiteY2" fmla="*/ 1314838 h 2488571"/>
                <a:gd name="connsiteX3" fmla="*/ 1526868 w 3053541"/>
                <a:gd name="connsiteY3" fmla="*/ 2488571 h 2488571"/>
                <a:gd name="connsiteX4" fmla="*/ 195 w 3053541"/>
                <a:gd name="connsiteY4" fmla="*/ 1314838 h 2488571"/>
                <a:gd name="connsiteX0" fmla="*/ 1074 w 3054420"/>
                <a:gd name="connsiteY0" fmla="*/ 1315530 h 2489263"/>
                <a:gd name="connsiteX1" fmla="*/ 1450772 w 3054420"/>
                <a:gd name="connsiteY1" fmla="*/ 692 h 2489263"/>
                <a:gd name="connsiteX2" fmla="*/ 3054420 w 3054420"/>
                <a:gd name="connsiteY2" fmla="*/ 1315530 h 2489263"/>
                <a:gd name="connsiteX3" fmla="*/ 1527747 w 3054420"/>
                <a:gd name="connsiteY3" fmla="*/ 2489263 h 2489263"/>
                <a:gd name="connsiteX4" fmla="*/ 1074 w 3054420"/>
                <a:gd name="connsiteY4" fmla="*/ 1315530 h 2489263"/>
                <a:gd name="connsiteX0" fmla="*/ 111 w 3220236"/>
                <a:gd name="connsiteY0" fmla="*/ 1353367 h 2488659"/>
                <a:gd name="connsiteX1" fmla="*/ 1616588 w 3220236"/>
                <a:gd name="connsiteY1" fmla="*/ 46 h 2488659"/>
                <a:gd name="connsiteX2" fmla="*/ 3220236 w 3220236"/>
                <a:gd name="connsiteY2" fmla="*/ 1314884 h 2488659"/>
                <a:gd name="connsiteX3" fmla="*/ 1693563 w 3220236"/>
                <a:gd name="connsiteY3" fmla="*/ 2488617 h 2488659"/>
                <a:gd name="connsiteX4" fmla="*/ 111 w 3220236"/>
                <a:gd name="connsiteY4" fmla="*/ 1353367 h 2488659"/>
                <a:gd name="connsiteX0" fmla="*/ 3660 w 3223785"/>
                <a:gd name="connsiteY0" fmla="*/ 1353367 h 2488685"/>
                <a:gd name="connsiteX1" fmla="*/ 1620137 w 3223785"/>
                <a:gd name="connsiteY1" fmla="*/ 46 h 2488685"/>
                <a:gd name="connsiteX2" fmla="*/ 3223785 w 3223785"/>
                <a:gd name="connsiteY2" fmla="*/ 1314884 h 2488685"/>
                <a:gd name="connsiteX3" fmla="*/ 1697112 w 3223785"/>
                <a:gd name="connsiteY3" fmla="*/ 2488617 h 2488685"/>
                <a:gd name="connsiteX4" fmla="*/ 3660 w 3223785"/>
                <a:gd name="connsiteY4" fmla="*/ 1353367 h 2488685"/>
                <a:gd name="connsiteX0" fmla="*/ 35184 w 3255309"/>
                <a:gd name="connsiteY0" fmla="*/ 1353367 h 2488691"/>
                <a:gd name="connsiteX1" fmla="*/ 1651661 w 3255309"/>
                <a:gd name="connsiteY1" fmla="*/ 46 h 2488691"/>
                <a:gd name="connsiteX2" fmla="*/ 3255309 w 3255309"/>
                <a:gd name="connsiteY2" fmla="*/ 1314884 h 2488691"/>
                <a:gd name="connsiteX3" fmla="*/ 1728636 w 3255309"/>
                <a:gd name="connsiteY3" fmla="*/ 2488617 h 2488691"/>
                <a:gd name="connsiteX4" fmla="*/ 35184 w 3255309"/>
                <a:gd name="connsiteY4" fmla="*/ 1353367 h 2488691"/>
                <a:gd name="connsiteX0" fmla="*/ 51 w 3220176"/>
                <a:gd name="connsiteY0" fmla="*/ 1353367 h 2039734"/>
                <a:gd name="connsiteX1" fmla="*/ 1616528 w 3220176"/>
                <a:gd name="connsiteY1" fmla="*/ 46 h 2039734"/>
                <a:gd name="connsiteX2" fmla="*/ 3220176 w 3220176"/>
                <a:gd name="connsiteY2" fmla="*/ 1314884 h 2039734"/>
                <a:gd name="connsiteX3" fmla="*/ 1667845 w 3220176"/>
                <a:gd name="connsiteY3" fmla="*/ 2039648 h 2039734"/>
                <a:gd name="connsiteX4" fmla="*/ 51 w 3220176"/>
                <a:gd name="connsiteY4" fmla="*/ 1353367 h 2039734"/>
                <a:gd name="connsiteX0" fmla="*/ 51 w 3220176"/>
                <a:gd name="connsiteY0" fmla="*/ 1353367 h 2227751"/>
                <a:gd name="connsiteX1" fmla="*/ 1616528 w 3220176"/>
                <a:gd name="connsiteY1" fmla="*/ 46 h 2227751"/>
                <a:gd name="connsiteX2" fmla="*/ 3220176 w 3220176"/>
                <a:gd name="connsiteY2" fmla="*/ 1314884 h 2227751"/>
                <a:gd name="connsiteX3" fmla="*/ 1667845 w 3220176"/>
                <a:gd name="connsiteY3" fmla="*/ 2039648 h 2227751"/>
                <a:gd name="connsiteX4" fmla="*/ 51 w 3220176"/>
                <a:gd name="connsiteY4" fmla="*/ 1353367 h 2227751"/>
                <a:gd name="connsiteX0" fmla="*/ 4 w 3220129"/>
                <a:gd name="connsiteY0" fmla="*/ 1353367 h 2447322"/>
                <a:gd name="connsiteX1" fmla="*/ 1616481 w 3220129"/>
                <a:gd name="connsiteY1" fmla="*/ 46 h 2447322"/>
                <a:gd name="connsiteX2" fmla="*/ 3220129 w 3220129"/>
                <a:gd name="connsiteY2" fmla="*/ 1314884 h 2447322"/>
                <a:gd name="connsiteX3" fmla="*/ 1629311 w 3220129"/>
                <a:gd name="connsiteY3" fmla="*/ 2283374 h 2447322"/>
                <a:gd name="connsiteX4" fmla="*/ 4 w 3220129"/>
                <a:gd name="connsiteY4" fmla="*/ 1353367 h 2447322"/>
                <a:gd name="connsiteX0" fmla="*/ 4 w 3220129"/>
                <a:gd name="connsiteY0" fmla="*/ 1225236 h 2284000"/>
                <a:gd name="connsiteX1" fmla="*/ 1616481 w 3220129"/>
                <a:gd name="connsiteY1" fmla="*/ 192 h 2284000"/>
                <a:gd name="connsiteX2" fmla="*/ 3220129 w 3220129"/>
                <a:gd name="connsiteY2" fmla="*/ 1315030 h 2284000"/>
                <a:gd name="connsiteX3" fmla="*/ 1629311 w 3220129"/>
                <a:gd name="connsiteY3" fmla="*/ 2283520 h 2284000"/>
                <a:gd name="connsiteX4" fmla="*/ 4 w 3220129"/>
                <a:gd name="connsiteY4" fmla="*/ 1225236 h 2284000"/>
                <a:gd name="connsiteX0" fmla="*/ 1075 w 3221200"/>
                <a:gd name="connsiteY0" fmla="*/ 1225980 h 2284744"/>
                <a:gd name="connsiteX1" fmla="*/ 1617552 w 3221200"/>
                <a:gd name="connsiteY1" fmla="*/ 936 h 2284744"/>
                <a:gd name="connsiteX2" fmla="*/ 3221200 w 3221200"/>
                <a:gd name="connsiteY2" fmla="*/ 1315774 h 2284744"/>
                <a:gd name="connsiteX3" fmla="*/ 1630382 w 3221200"/>
                <a:gd name="connsiteY3" fmla="*/ 2284264 h 2284744"/>
                <a:gd name="connsiteX4" fmla="*/ 1075 w 3221200"/>
                <a:gd name="connsiteY4" fmla="*/ 1225980 h 2284744"/>
                <a:gd name="connsiteX0" fmla="*/ 1037 w 3272479"/>
                <a:gd name="connsiteY0" fmla="*/ 1482406 h 2330064"/>
                <a:gd name="connsiteX1" fmla="*/ 1668831 w 3272479"/>
                <a:gd name="connsiteY1" fmla="*/ 808 h 2330064"/>
                <a:gd name="connsiteX2" fmla="*/ 3272479 w 3272479"/>
                <a:gd name="connsiteY2" fmla="*/ 1315646 h 2330064"/>
                <a:gd name="connsiteX3" fmla="*/ 1681661 w 3272479"/>
                <a:gd name="connsiteY3" fmla="*/ 2284136 h 2330064"/>
                <a:gd name="connsiteX4" fmla="*/ 1037 w 3272479"/>
                <a:gd name="connsiteY4" fmla="*/ 1482406 h 2330064"/>
                <a:gd name="connsiteX0" fmla="*/ 1037 w 3277456"/>
                <a:gd name="connsiteY0" fmla="*/ 1482695 h 2330353"/>
                <a:gd name="connsiteX1" fmla="*/ 1668831 w 3277456"/>
                <a:gd name="connsiteY1" fmla="*/ 1097 h 2330353"/>
                <a:gd name="connsiteX2" fmla="*/ 3272479 w 3277456"/>
                <a:gd name="connsiteY2" fmla="*/ 1315935 h 2330353"/>
                <a:gd name="connsiteX3" fmla="*/ 1681661 w 3277456"/>
                <a:gd name="connsiteY3" fmla="*/ 2284425 h 2330353"/>
                <a:gd name="connsiteX4" fmla="*/ 1037 w 3277456"/>
                <a:gd name="connsiteY4" fmla="*/ 1482695 h 2330353"/>
                <a:gd name="connsiteX0" fmla="*/ 1037 w 3277456"/>
                <a:gd name="connsiteY0" fmla="*/ 1482695 h 2330353"/>
                <a:gd name="connsiteX1" fmla="*/ 1668831 w 3277456"/>
                <a:gd name="connsiteY1" fmla="*/ 1097 h 2330353"/>
                <a:gd name="connsiteX2" fmla="*/ 3272479 w 3277456"/>
                <a:gd name="connsiteY2" fmla="*/ 1315935 h 2330353"/>
                <a:gd name="connsiteX3" fmla="*/ 1681661 w 3277456"/>
                <a:gd name="connsiteY3" fmla="*/ 2284425 h 2330353"/>
                <a:gd name="connsiteX4" fmla="*/ 1037 w 3277456"/>
                <a:gd name="connsiteY4" fmla="*/ 1482695 h 2330353"/>
                <a:gd name="connsiteX0" fmla="*/ 1034 w 3251883"/>
                <a:gd name="connsiteY0" fmla="*/ 1483703 h 2331845"/>
                <a:gd name="connsiteX1" fmla="*/ 1668828 w 3251883"/>
                <a:gd name="connsiteY1" fmla="*/ 2105 h 2331845"/>
                <a:gd name="connsiteX2" fmla="*/ 3246817 w 3251883"/>
                <a:gd name="connsiteY2" fmla="*/ 1701774 h 2331845"/>
                <a:gd name="connsiteX3" fmla="*/ 1681658 w 3251883"/>
                <a:gd name="connsiteY3" fmla="*/ 2285433 h 2331845"/>
                <a:gd name="connsiteX4" fmla="*/ 1034 w 3251883"/>
                <a:gd name="connsiteY4" fmla="*/ 1483703 h 2331845"/>
                <a:gd name="connsiteX0" fmla="*/ 1034 w 3267058"/>
                <a:gd name="connsiteY0" fmla="*/ 1483703 h 2331845"/>
                <a:gd name="connsiteX1" fmla="*/ 1668828 w 3267058"/>
                <a:gd name="connsiteY1" fmla="*/ 2105 h 2331845"/>
                <a:gd name="connsiteX2" fmla="*/ 3246817 w 3267058"/>
                <a:gd name="connsiteY2" fmla="*/ 1701774 h 2331845"/>
                <a:gd name="connsiteX3" fmla="*/ 1681658 w 3267058"/>
                <a:gd name="connsiteY3" fmla="*/ 2285433 h 2331845"/>
                <a:gd name="connsiteX4" fmla="*/ 1034 w 3267058"/>
                <a:gd name="connsiteY4" fmla="*/ 1483703 h 2331845"/>
                <a:gd name="connsiteX0" fmla="*/ 1037 w 3292411"/>
                <a:gd name="connsiteY0" fmla="*/ 1485252 h 2364915"/>
                <a:gd name="connsiteX1" fmla="*/ 1668831 w 3292411"/>
                <a:gd name="connsiteY1" fmla="*/ 3654 h 2364915"/>
                <a:gd name="connsiteX2" fmla="*/ 3272478 w 3292411"/>
                <a:gd name="connsiteY2" fmla="*/ 1780289 h 2364915"/>
                <a:gd name="connsiteX3" fmla="*/ 1681661 w 3292411"/>
                <a:gd name="connsiteY3" fmla="*/ 2286982 h 2364915"/>
                <a:gd name="connsiteX4" fmla="*/ 1037 w 3292411"/>
                <a:gd name="connsiteY4" fmla="*/ 1485252 h 2364915"/>
                <a:gd name="connsiteX0" fmla="*/ 1037 w 3283928"/>
                <a:gd name="connsiteY0" fmla="*/ 1485252 h 2364915"/>
                <a:gd name="connsiteX1" fmla="*/ 1668831 w 3283928"/>
                <a:gd name="connsiteY1" fmla="*/ 3654 h 2364915"/>
                <a:gd name="connsiteX2" fmla="*/ 3272478 w 3283928"/>
                <a:gd name="connsiteY2" fmla="*/ 1780289 h 2364915"/>
                <a:gd name="connsiteX3" fmla="*/ 1681661 w 3283928"/>
                <a:gd name="connsiteY3" fmla="*/ 2286982 h 2364915"/>
                <a:gd name="connsiteX4" fmla="*/ 1037 w 3283928"/>
                <a:gd name="connsiteY4" fmla="*/ 1485252 h 2364915"/>
                <a:gd name="connsiteX0" fmla="*/ 28 w 3282700"/>
                <a:gd name="connsiteY0" fmla="*/ 1278142 h 2157805"/>
                <a:gd name="connsiteX1" fmla="*/ 1642164 w 3282700"/>
                <a:gd name="connsiteY1" fmla="*/ 1787 h 2157805"/>
                <a:gd name="connsiteX2" fmla="*/ 3271469 w 3282700"/>
                <a:gd name="connsiteY2" fmla="*/ 1573179 h 2157805"/>
                <a:gd name="connsiteX3" fmla="*/ 1680652 w 3282700"/>
                <a:gd name="connsiteY3" fmla="*/ 2079872 h 2157805"/>
                <a:gd name="connsiteX4" fmla="*/ 28 w 3282700"/>
                <a:gd name="connsiteY4" fmla="*/ 1278142 h 2157805"/>
                <a:gd name="connsiteX0" fmla="*/ 27 w 3295545"/>
                <a:gd name="connsiteY0" fmla="*/ 1127057 h 2171576"/>
                <a:gd name="connsiteX1" fmla="*/ 1654992 w 3295545"/>
                <a:gd name="connsiteY1" fmla="*/ 4635 h 2171576"/>
                <a:gd name="connsiteX2" fmla="*/ 3284297 w 3295545"/>
                <a:gd name="connsiteY2" fmla="*/ 1576027 h 2171576"/>
                <a:gd name="connsiteX3" fmla="*/ 1693480 w 3295545"/>
                <a:gd name="connsiteY3" fmla="*/ 2082720 h 2171576"/>
                <a:gd name="connsiteX4" fmla="*/ 27 w 3295545"/>
                <a:gd name="connsiteY4" fmla="*/ 1127057 h 2171576"/>
                <a:gd name="connsiteX0" fmla="*/ 3034 w 3298552"/>
                <a:gd name="connsiteY0" fmla="*/ 1133768 h 2178287"/>
                <a:gd name="connsiteX1" fmla="*/ 1657999 w 3298552"/>
                <a:gd name="connsiteY1" fmla="*/ 11346 h 2178287"/>
                <a:gd name="connsiteX2" fmla="*/ 3287304 w 3298552"/>
                <a:gd name="connsiteY2" fmla="*/ 1582738 h 2178287"/>
                <a:gd name="connsiteX3" fmla="*/ 1696487 w 3298552"/>
                <a:gd name="connsiteY3" fmla="*/ 2089431 h 2178287"/>
                <a:gd name="connsiteX4" fmla="*/ 3034 w 3298552"/>
                <a:gd name="connsiteY4" fmla="*/ 1133768 h 2178287"/>
                <a:gd name="connsiteX0" fmla="*/ 4 w 3295522"/>
                <a:gd name="connsiteY0" fmla="*/ 1126995 h 2126066"/>
                <a:gd name="connsiteX1" fmla="*/ 1654969 w 3295522"/>
                <a:gd name="connsiteY1" fmla="*/ 4573 h 2126066"/>
                <a:gd name="connsiteX2" fmla="*/ 3284274 w 3295522"/>
                <a:gd name="connsiteY2" fmla="*/ 1575965 h 2126066"/>
                <a:gd name="connsiteX3" fmla="*/ 1642140 w 3295522"/>
                <a:gd name="connsiteY3" fmla="*/ 2005692 h 2126066"/>
                <a:gd name="connsiteX4" fmla="*/ 4 w 3295522"/>
                <a:gd name="connsiteY4" fmla="*/ 1126995 h 2126066"/>
                <a:gd name="connsiteX0" fmla="*/ 4 w 3295522"/>
                <a:gd name="connsiteY0" fmla="*/ 1126995 h 2057630"/>
                <a:gd name="connsiteX1" fmla="*/ 1654969 w 3295522"/>
                <a:gd name="connsiteY1" fmla="*/ 4573 h 2057630"/>
                <a:gd name="connsiteX2" fmla="*/ 3284274 w 3295522"/>
                <a:gd name="connsiteY2" fmla="*/ 1575965 h 2057630"/>
                <a:gd name="connsiteX3" fmla="*/ 1642140 w 3295522"/>
                <a:gd name="connsiteY3" fmla="*/ 2005692 h 2057630"/>
                <a:gd name="connsiteX4" fmla="*/ 4 w 3295522"/>
                <a:gd name="connsiteY4" fmla="*/ 1126995 h 2057630"/>
                <a:gd name="connsiteX0" fmla="*/ 167 w 3295685"/>
                <a:gd name="connsiteY0" fmla="*/ 1128700 h 2059335"/>
                <a:gd name="connsiteX1" fmla="*/ 1655132 w 3295685"/>
                <a:gd name="connsiteY1" fmla="*/ 6278 h 2059335"/>
                <a:gd name="connsiteX2" fmla="*/ 3284437 w 3295685"/>
                <a:gd name="connsiteY2" fmla="*/ 1577670 h 2059335"/>
                <a:gd name="connsiteX3" fmla="*/ 1642303 w 3295685"/>
                <a:gd name="connsiteY3" fmla="*/ 2007397 h 2059335"/>
                <a:gd name="connsiteX4" fmla="*/ 167 w 3295685"/>
                <a:gd name="connsiteY4" fmla="*/ 1128700 h 2059335"/>
                <a:gd name="connsiteX0" fmla="*/ 846 w 3296364"/>
                <a:gd name="connsiteY0" fmla="*/ 1129198 h 2059833"/>
                <a:gd name="connsiteX1" fmla="*/ 1655811 w 3296364"/>
                <a:gd name="connsiteY1" fmla="*/ 6776 h 2059833"/>
                <a:gd name="connsiteX2" fmla="*/ 3285116 w 3296364"/>
                <a:gd name="connsiteY2" fmla="*/ 1578168 h 2059833"/>
                <a:gd name="connsiteX3" fmla="*/ 1642982 w 3296364"/>
                <a:gd name="connsiteY3" fmla="*/ 2007895 h 2059833"/>
                <a:gd name="connsiteX4" fmla="*/ 846 w 3296364"/>
                <a:gd name="connsiteY4" fmla="*/ 1129198 h 2059833"/>
                <a:gd name="connsiteX0" fmla="*/ 932 w 3167985"/>
                <a:gd name="connsiteY0" fmla="*/ 1178767 h 2123118"/>
                <a:gd name="connsiteX1" fmla="*/ 1527605 w 3167985"/>
                <a:gd name="connsiteY1" fmla="*/ 5035 h 2123118"/>
                <a:gd name="connsiteX2" fmla="*/ 3156910 w 3167985"/>
                <a:gd name="connsiteY2" fmla="*/ 1576427 h 2123118"/>
                <a:gd name="connsiteX3" fmla="*/ 1514776 w 3167985"/>
                <a:gd name="connsiteY3" fmla="*/ 2006154 h 2123118"/>
                <a:gd name="connsiteX4" fmla="*/ 932 w 3167985"/>
                <a:gd name="connsiteY4" fmla="*/ 1178767 h 2123118"/>
                <a:gd name="connsiteX0" fmla="*/ 4995 w 3172048"/>
                <a:gd name="connsiteY0" fmla="*/ 1179928 h 2124279"/>
                <a:gd name="connsiteX1" fmla="*/ 1531668 w 3172048"/>
                <a:gd name="connsiteY1" fmla="*/ 6196 h 2124279"/>
                <a:gd name="connsiteX2" fmla="*/ 3160973 w 3172048"/>
                <a:gd name="connsiteY2" fmla="*/ 1577588 h 2124279"/>
                <a:gd name="connsiteX3" fmla="*/ 1518839 w 3172048"/>
                <a:gd name="connsiteY3" fmla="*/ 2007315 h 2124279"/>
                <a:gd name="connsiteX4" fmla="*/ 4995 w 3172048"/>
                <a:gd name="connsiteY4" fmla="*/ 1179928 h 2124279"/>
                <a:gd name="connsiteX0" fmla="*/ 3713 w 3170766"/>
                <a:gd name="connsiteY0" fmla="*/ 1183019 h 2127370"/>
                <a:gd name="connsiteX1" fmla="*/ 1530386 w 3170766"/>
                <a:gd name="connsiteY1" fmla="*/ 9287 h 2127370"/>
                <a:gd name="connsiteX2" fmla="*/ 3159691 w 3170766"/>
                <a:gd name="connsiteY2" fmla="*/ 1580679 h 2127370"/>
                <a:gd name="connsiteX3" fmla="*/ 1517557 w 3170766"/>
                <a:gd name="connsiteY3" fmla="*/ 2010406 h 2127370"/>
                <a:gd name="connsiteX4" fmla="*/ 3713 w 3170766"/>
                <a:gd name="connsiteY4" fmla="*/ 1183019 h 2127370"/>
                <a:gd name="connsiteX0" fmla="*/ 3677 w 3183576"/>
                <a:gd name="connsiteY0" fmla="*/ 1317951 h 2111885"/>
                <a:gd name="connsiteX1" fmla="*/ 1543179 w 3183576"/>
                <a:gd name="connsiteY1" fmla="*/ 3115 h 2111885"/>
                <a:gd name="connsiteX2" fmla="*/ 3172484 w 3183576"/>
                <a:gd name="connsiteY2" fmla="*/ 1574507 h 2111885"/>
                <a:gd name="connsiteX3" fmla="*/ 1530350 w 3183576"/>
                <a:gd name="connsiteY3" fmla="*/ 2004234 h 2111885"/>
                <a:gd name="connsiteX4" fmla="*/ 3677 w 3183576"/>
                <a:gd name="connsiteY4" fmla="*/ 1317951 h 2111885"/>
                <a:gd name="connsiteX0" fmla="*/ 331 w 3181261"/>
                <a:gd name="connsiteY0" fmla="*/ 1316136 h 2110070"/>
                <a:gd name="connsiteX1" fmla="*/ 1655296 w 3181261"/>
                <a:gd name="connsiteY1" fmla="*/ 1300 h 2110070"/>
                <a:gd name="connsiteX2" fmla="*/ 3169138 w 3181261"/>
                <a:gd name="connsiteY2" fmla="*/ 1572692 h 2110070"/>
                <a:gd name="connsiteX3" fmla="*/ 1527004 w 3181261"/>
                <a:gd name="connsiteY3" fmla="*/ 2002419 h 2110070"/>
                <a:gd name="connsiteX4" fmla="*/ 331 w 3181261"/>
                <a:gd name="connsiteY4" fmla="*/ 1316136 h 2110070"/>
                <a:gd name="connsiteX0" fmla="*/ 331 w 3186433"/>
                <a:gd name="connsiteY0" fmla="*/ 1314850 h 2108784"/>
                <a:gd name="connsiteX1" fmla="*/ 1655296 w 3186433"/>
                <a:gd name="connsiteY1" fmla="*/ 14 h 2108784"/>
                <a:gd name="connsiteX2" fmla="*/ 3169138 w 3186433"/>
                <a:gd name="connsiteY2" fmla="*/ 1571406 h 2108784"/>
                <a:gd name="connsiteX3" fmla="*/ 1527004 w 3186433"/>
                <a:gd name="connsiteY3" fmla="*/ 2001133 h 2108784"/>
                <a:gd name="connsiteX4" fmla="*/ 331 w 3186433"/>
                <a:gd name="connsiteY4" fmla="*/ 1314850 h 2108784"/>
                <a:gd name="connsiteX0" fmla="*/ 55 w 3186157"/>
                <a:gd name="connsiteY0" fmla="*/ 1314858 h 2108792"/>
                <a:gd name="connsiteX1" fmla="*/ 1655020 w 3186157"/>
                <a:gd name="connsiteY1" fmla="*/ 22 h 2108792"/>
                <a:gd name="connsiteX2" fmla="*/ 3168862 w 3186157"/>
                <a:gd name="connsiteY2" fmla="*/ 1571414 h 2108792"/>
                <a:gd name="connsiteX3" fmla="*/ 1526728 w 3186157"/>
                <a:gd name="connsiteY3" fmla="*/ 2001141 h 2108792"/>
                <a:gd name="connsiteX4" fmla="*/ 55 w 3186157"/>
                <a:gd name="connsiteY4" fmla="*/ 1314858 h 2108792"/>
                <a:gd name="connsiteX0" fmla="*/ 54 w 3142818"/>
                <a:gd name="connsiteY0" fmla="*/ 1318572 h 2170429"/>
                <a:gd name="connsiteX1" fmla="*/ 1655019 w 3142818"/>
                <a:gd name="connsiteY1" fmla="*/ 3736 h 2170429"/>
                <a:gd name="connsiteX2" fmla="*/ 3130373 w 3142818"/>
                <a:gd name="connsiteY2" fmla="*/ 1677749 h 2170429"/>
                <a:gd name="connsiteX3" fmla="*/ 1526727 w 3142818"/>
                <a:gd name="connsiteY3" fmla="*/ 2004855 h 2170429"/>
                <a:gd name="connsiteX4" fmla="*/ 54 w 3142818"/>
                <a:gd name="connsiteY4" fmla="*/ 1318572 h 2170429"/>
                <a:gd name="connsiteX0" fmla="*/ 54 w 3140853"/>
                <a:gd name="connsiteY0" fmla="*/ 1318572 h 2170429"/>
                <a:gd name="connsiteX1" fmla="*/ 1655019 w 3140853"/>
                <a:gd name="connsiteY1" fmla="*/ 3736 h 2170429"/>
                <a:gd name="connsiteX2" fmla="*/ 3130373 w 3140853"/>
                <a:gd name="connsiteY2" fmla="*/ 1677749 h 2170429"/>
                <a:gd name="connsiteX3" fmla="*/ 1526727 w 3140853"/>
                <a:gd name="connsiteY3" fmla="*/ 2004855 h 2170429"/>
                <a:gd name="connsiteX4" fmla="*/ 54 w 3140853"/>
                <a:gd name="connsiteY4" fmla="*/ 1318572 h 2170429"/>
                <a:gd name="connsiteX0" fmla="*/ 1804 w 3144464"/>
                <a:gd name="connsiteY0" fmla="*/ 1394142 h 2245999"/>
                <a:gd name="connsiteX1" fmla="*/ 1836377 w 3144464"/>
                <a:gd name="connsiteY1" fmla="*/ 2340 h 2245999"/>
                <a:gd name="connsiteX2" fmla="*/ 3132123 w 3144464"/>
                <a:gd name="connsiteY2" fmla="*/ 1753319 h 2245999"/>
                <a:gd name="connsiteX3" fmla="*/ 1528477 w 3144464"/>
                <a:gd name="connsiteY3" fmla="*/ 2080425 h 2245999"/>
                <a:gd name="connsiteX4" fmla="*/ 1804 w 3144464"/>
                <a:gd name="connsiteY4" fmla="*/ 1394142 h 2245999"/>
                <a:gd name="connsiteX0" fmla="*/ 1804 w 3165918"/>
                <a:gd name="connsiteY0" fmla="*/ 1391854 h 2243711"/>
                <a:gd name="connsiteX1" fmla="*/ 1836377 w 3165918"/>
                <a:gd name="connsiteY1" fmla="*/ 52 h 2243711"/>
                <a:gd name="connsiteX2" fmla="*/ 3132123 w 3165918"/>
                <a:gd name="connsiteY2" fmla="*/ 1751031 h 2243711"/>
                <a:gd name="connsiteX3" fmla="*/ 1528477 w 3165918"/>
                <a:gd name="connsiteY3" fmla="*/ 2078137 h 2243711"/>
                <a:gd name="connsiteX4" fmla="*/ 1804 w 3165918"/>
                <a:gd name="connsiteY4" fmla="*/ 1391854 h 2243711"/>
                <a:gd name="connsiteX0" fmla="*/ 329 w 3154441"/>
                <a:gd name="connsiteY0" fmla="*/ 1417507 h 2269364"/>
                <a:gd name="connsiteX1" fmla="*/ 1655293 w 3154441"/>
                <a:gd name="connsiteY1" fmla="*/ 50 h 2269364"/>
                <a:gd name="connsiteX2" fmla="*/ 3130648 w 3154441"/>
                <a:gd name="connsiteY2" fmla="*/ 1776684 h 2269364"/>
                <a:gd name="connsiteX3" fmla="*/ 1527002 w 3154441"/>
                <a:gd name="connsiteY3" fmla="*/ 2103790 h 2269364"/>
                <a:gd name="connsiteX4" fmla="*/ 329 w 3154441"/>
                <a:gd name="connsiteY4" fmla="*/ 1417507 h 2269364"/>
                <a:gd name="connsiteX0" fmla="*/ 1370 w 3155482"/>
                <a:gd name="connsiteY0" fmla="*/ 1417524 h 2269381"/>
                <a:gd name="connsiteX1" fmla="*/ 1656334 w 3155482"/>
                <a:gd name="connsiteY1" fmla="*/ 67 h 2269381"/>
                <a:gd name="connsiteX2" fmla="*/ 3131689 w 3155482"/>
                <a:gd name="connsiteY2" fmla="*/ 1776701 h 2269381"/>
                <a:gd name="connsiteX3" fmla="*/ 1528043 w 3155482"/>
                <a:gd name="connsiteY3" fmla="*/ 2103807 h 2269381"/>
                <a:gd name="connsiteX4" fmla="*/ 1370 w 3155482"/>
                <a:gd name="connsiteY4" fmla="*/ 1417524 h 2269381"/>
                <a:gd name="connsiteX0" fmla="*/ 8348 w 3162460"/>
                <a:gd name="connsiteY0" fmla="*/ 1417555 h 2269412"/>
                <a:gd name="connsiteX1" fmla="*/ 1663312 w 3162460"/>
                <a:gd name="connsiteY1" fmla="*/ 98 h 2269412"/>
                <a:gd name="connsiteX2" fmla="*/ 3138667 w 3162460"/>
                <a:gd name="connsiteY2" fmla="*/ 1776732 h 2269412"/>
                <a:gd name="connsiteX3" fmla="*/ 1535021 w 3162460"/>
                <a:gd name="connsiteY3" fmla="*/ 2103838 h 2269412"/>
                <a:gd name="connsiteX4" fmla="*/ 8348 w 3162460"/>
                <a:gd name="connsiteY4" fmla="*/ 1417555 h 2269412"/>
                <a:gd name="connsiteX0" fmla="*/ 3918 w 3131868"/>
                <a:gd name="connsiteY0" fmla="*/ 1585222 h 2260591"/>
                <a:gd name="connsiteX1" fmla="*/ 1646052 w 3131868"/>
                <a:gd name="connsiteY1" fmla="*/ 1005 h 2260591"/>
                <a:gd name="connsiteX2" fmla="*/ 3121407 w 3131868"/>
                <a:gd name="connsiteY2" fmla="*/ 1777639 h 2260591"/>
                <a:gd name="connsiteX3" fmla="*/ 1517761 w 3131868"/>
                <a:gd name="connsiteY3" fmla="*/ 2104745 h 2260591"/>
                <a:gd name="connsiteX4" fmla="*/ 3918 w 3131868"/>
                <a:gd name="connsiteY4" fmla="*/ 1585222 h 2260591"/>
                <a:gd name="connsiteX0" fmla="*/ 22164 w 3150114"/>
                <a:gd name="connsiteY0" fmla="*/ 1585396 h 2260765"/>
                <a:gd name="connsiteX1" fmla="*/ 1664298 w 3150114"/>
                <a:gd name="connsiteY1" fmla="*/ 1179 h 2260765"/>
                <a:gd name="connsiteX2" fmla="*/ 3139653 w 3150114"/>
                <a:gd name="connsiteY2" fmla="*/ 1777813 h 2260765"/>
                <a:gd name="connsiteX3" fmla="*/ 1536007 w 3150114"/>
                <a:gd name="connsiteY3" fmla="*/ 2104919 h 2260765"/>
                <a:gd name="connsiteX4" fmla="*/ 22164 w 3150114"/>
                <a:gd name="connsiteY4" fmla="*/ 1585396 h 2260765"/>
                <a:gd name="connsiteX0" fmla="*/ 22164 w 3187348"/>
                <a:gd name="connsiteY0" fmla="*/ 1585396 h 2260765"/>
                <a:gd name="connsiteX1" fmla="*/ 1664298 w 3187348"/>
                <a:gd name="connsiteY1" fmla="*/ 1179 h 2260765"/>
                <a:gd name="connsiteX2" fmla="*/ 3139653 w 3187348"/>
                <a:gd name="connsiteY2" fmla="*/ 1777813 h 2260765"/>
                <a:gd name="connsiteX3" fmla="*/ 1536007 w 3187348"/>
                <a:gd name="connsiteY3" fmla="*/ 2104919 h 2260765"/>
                <a:gd name="connsiteX4" fmla="*/ 22164 w 3187348"/>
                <a:gd name="connsiteY4" fmla="*/ 1585396 h 2260765"/>
                <a:gd name="connsiteX0" fmla="*/ 22164 w 3200939"/>
                <a:gd name="connsiteY0" fmla="*/ 1585396 h 2260765"/>
                <a:gd name="connsiteX1" fmla="*/ 1664298 w 3200939"/>
                <a:gd name="connsiteY1" fmla="*/ 1179 h 2260765"/>
                <a:gd name="connsiteX2" fmla="*/ 3139653 w 3200939"/>
                <a:gd name="connsiteY2" fmla="*/ 1777813 h 2260765"/>
                <a:gd name="connsiteX3" fmla="*/ 1536007 w 3200939"/>
                <a:gd name="connsiteY3" fmla="*/ 2104919 h 2260765"/>
                <a:gd name="connsiteX4" fmla="*/ 22164 w 3200939"/>
                <a:gd name="connsiteY4" fmla="*/ 1585396 h 2260765"/>
                <a:gd name="connsiteX0" fmla="*/ 24448 w 3208952"/>
                <a:gd name="connsiteY0" fmla="*/ 1586342 h 2261711"/>
                <a:gd name="connsiteX1" fmla="*/ 1666582 w 3208952"/>
                <a:gd name="connsiteY1" fmla="*/ 2125 h 2261711"/>
                <a:gd name="connsiteX2" fmla="*/ 3141937 w 3208952"/>
                <a:gd name="connsiteY2" fmla="*/ 1778759 h 2261711"/>
                <a:gd name="connsiteX3" fmla="*/ 1538291 w 3208952"/>
                <a:gd name="connsiteY3" fmla="*/ 2105865 h 2261711"/>
                <a:gd name="connsiteX4" fmla="*/ 24448 w 3208952"/>
                <a:gd name="connsiteY4" fmla="*/ 1586342 h 2261711"/>
                <a:gd name="connsiteX0" fmla="*/ 2244 w 3186748"/>
                <a:gd name="connsiteY0" fmla="*/ 1585343 h 2359940"/>
                <a:gd name="connsiteX1" fmla="*/ 1644378 w 3186748"/>
                <a:gd name="connsiteY1" fmla="*/ 1126 h 2359940"/>
                <a:gd name="connsiteX2" fmla="*/ 3119733 w 3186748"/>
                <a:gd name="connsiteY2" fmla="*/ 1777760 h 2359940"/>
                <a:gd name="connsiteX3" fmla="*/ 1985241 w 3186748"/>
                <a:gd name="connsiteY3" fmla="*/ 2292198 h 2359940"/>
                <a:gd name="connsiteX4" fmla="*/ 2244 w 3186748"/>
                <a:gd name="connsiteY4" fmla="*/ 1585343 h 2359940"/>
                <a:gd name="connsiteX0" fmla="*/ 38431 w 3222935"/>
                <a:gd name="connsiteY0" fmla="*/ 1586666 h 2361263"/>
                <a:gd name="connsiteX1" fmla="*/ 1680565 w 3222935"/>
                <a:gd name="connsiteY1" fmla="*/ 2449 h 2361263"/>
                <a:gd name="connsiteX2" fmla="*/ 3155920 w 3222935"/>
                <a:gd name="connsiteY2" fmla="*/ 1779083 h 2361263"/>
                <a:gd name="connsiteX3" fmla="*/ 2021428 w 3222935"/>
                <a:gd name="connsiteY3" fmla="*/ 2293521 h 2361263"/>
                <a:gd name="connsiteX4" fmla="*/ 38431 w 3222935"/>
                <a:gd name="connsiteY4" fmla="*/ 1586666 h 2361263"/>
                <a:gd name="connsiteX0" fmla="*/ 37708 w 3083362"/>
                <a:gd name="connsiteY0" fmla="*/ 1794974 h 2451466"/>
                <a:gd name="connsiteX1" fmla="*/ 1547517 w 3083362"/>
                <a:gd name="connsiteY1" fmla="*/ 10 h 2451466"/>
                <a:gd name="connsiteX2" fmla="*/ 3022872 w 3083362"/>
                <a:gd name="connsiteY2" fmla="*/ 1776644 h 2451466"/>
                <a:gd name="connsiteX3" fmla="*/ 1888380 w 3083362"/>
                <a:gd name="connsiteY3" fmla="*/ 2291082 h 2451466"/>
                <a:gd name="connsiteX4" fmla="*/ 37708 w 3083362"/>
                <a:gd name="connsiteY4" fmla="*/ 1794974 h 245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3362" h="2451466">
                  <a:moveTo>
                    <a:pt x="37708" y="1794974"/>
                  </a:moveTo>
                  <a:cubicBezTo>
                    <a:pt x="-235635" y="710635"/>
                    <a:pt x="1049990" y="3065"/>
                    <a:pt x="1547517" y="10"/>
                  </a:cubicBezTo>
                  <a:cubicBezTo>
                    <a:pt x="2045044" y="-3045"/>
                    <a:pt x="3382089" y="756406"/>
                    <a:pt x="3022872" y="1776644"/>
                  </a:cubicBezTo>
                  <a:cubicBezTo>
                    <a:pt x="2753459" y="2591639"/>
                    <a:pt x="2385907" y="2288027"/>
                    <a:pt x="1888380" y="2291082"/>
                  </a:cubicBezTo>
                  <a:cubicBezTo>
                    <a:pt x="1390853" y="2294137"/>
                    <a:pt x="311051" y="2879313"/>
                    <a:pt x="37708" y="1794974"/>
                  </a:cubicBezTo>
                  <a:close/>
                </a:path>
              </a:pathLst>
            </a:custGeom>
            <a:solidFill>
              <a:schemeClr val="accent1">
                <a:lumMod val="10000"/>
                <a:lumOff val="90000"/>
              </a:schemeClr>
            </a:solidFill>
            <a:ln w="9525" cap="flat" cmpd="sng" algn="ctr">
              <a:solidFill>
                <a:srgbClr val="345B0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18288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u="none" dirty="0">
                  <a:solidFill>
                    <a:srgbClr val="345B0E"/>
                  </a:solidFill>
                  <a:latin typeface="Calibri" pitchFamily="34" charset="0"/>
                </a:rPr>
                <a:t>Lymph node</a:t>
              </a: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1387515" y="5842271"/>
              <a:ext cx="992111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u="none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Tumor</a:t>
              </a:r>
              <a:endParaRPr lang="en-US" sz="1600" u="none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470053" y="3665349"/>
              <a:ext cx="997179" cy="494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u="none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Tumor antigen</a:t>
              </a:r>
              <a:endParaRPr lang="en-US" sz="1600" u="none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7" name="Group 266"/>
            <p:cNvGrpSpPr/>
            <p:nvPr/>
          </p:nvGrpSpPr>
          <p:grpSpPr>
            <a:xfrm>
              <a:off x="1841729" y="4483536"/>
              <a:ext cx="3925321" cy="1263484"/>
              <a:chOff x="1462617" y="4373033"/>
              <a:chExt cx="2649362" cy="1351847"/>
            </a:xfrm>
          </p:grpSpPr>
          <p:sp>
            <p:nvSpPr>
              <p:cNvPr id="499" name="Oval 498"/>
              <p:cNvSpPr/>
              <p:nvPr/>
            </p:nvSpPr>
            <p:spPr bwMode="auto">
              <a:xfrm>
                <a:off x="1557867" y="4459111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00" name="Oval 499"/>
              <p:cNvSpPr/>
              <p:nvPr/>
            </p:nvSpPr>
            <p:spPr bwMode="auto">
              <a:xfrm>
                <a:off x="1710267" y="4611511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01" name="Oval 500"/>
              <p:cNvSpPr/>
              <p:nvPr/>
            </p:nvSpPr>
            <p:spPr bwMode="auto">
              <a:xfrm>
                <a:off x="1862667" y="4763911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02" name="Oval 501"/>
              <p:cNvSpPr/>
              <p:nvPr/>
            </p:nvSpPr>
            <p:spPr bwMode="auto">
              <a:xfrm>
                <a:off x="2015067" y="4916311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03" name="Oval 502"/>
              <p:cNvSpPr/>
              <p:nvPr/>
            </p:nvSpPr>
            <p:spPr bwMode="auto">
              <a:xfrm>
                <a:off x="2167467" y="5068711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04" name="Oval 503"/>
              <p:cNvSpPr/>
              <p:nvPr/>
            </p:nvSpPr>
            <p:spPr bwMode="auto">
              <a:xfrm>
                <a:off x="2319867" y="5221111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05" name="Oval 504"/>
              <p:cNvSpPr/>
              <p:nvPr/>
            </p:nvSpPr>
            <p:spPr bwMode="auto">
              <a:xfrm>
                <a:off x="2508956" y="5012267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06" name="Oval 505"/>
              <p:cNvSpPr/>
              <p:nvPr/>
            </p:nvSpPr>
            <p:spPr bwMode="auto">
              <a:xfrm>
                <a:off x="1876074" y="5269088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07" name="Oval 506"/>
              <p:cNvSpPr/>
              <p:nvPr/>
            </p:nvSpPr>
            <p:spPr bwMode="auto">
              <a:xfrm>
                <a:off x="1714502" y="5034844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08" name="Oval 507"/>
              <p:cNvSpPr/>
              <p:nvPr/>
            </p:nvSpPr>
            <p:spPr bwMode="auto">
              <a:xfrm>
                <a:off x="1543052" y="4721577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09" name="Oval 508"/>
              <p:cNvSpPr/>
              <p:nvPr/>
            </p:nvSpPr>
            <p:spPr bwMode="auto">
              <a:xfrm>
                <a:off x="2599268" y="5353051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10" name="Oval 509"/>
              <p:cNvSpPr/>
              <p:nvPr/>
            </p:nvSpPr>
            <p:spPr bwMode="auto">
              <a:xfrm>
                <a:off x="1462617" y="5026377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11" name="Oval 510"/>
              <p:cNvSpPr/>
              <p:nvPr/>
            </p:nvSpPr>
            <p:spPr bwMode="auto">
              <a:xfrm>
                <a:off x="1989668" y="4382911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12" name="Oval 511"/>
              <p:cNvSpPr/>
              <p:nvPr/>
            </p:nvSpPr>
            <p:spPr bwMode="auto">
              <a:xfrm>
                <a:off x="2142068" y="4535311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13" name="Oval 512"/>
              <p:cNvSpPr/>
              <p:nvPr/>
            </p:nvSpPr>
            <p:spPr bwMode="auto">
              <a:xfrm>
                <a:off x="2294468" y="4687711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14" name="Oval 513"/>
              <p:cNvSpPr/>
              <p:nvPr/>
            </p:nvSpPr>
            <p:spPr bwMode="auto">
              <a:xfrm>
                <a:off x="2446868" y="4840111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15" name="Oval 514"/>
              <p:cNvSpPr/>
              <p:nvPr/>
            </p:nvSpPr>
            <p:spPr bwMode="auto">
              <a:xfrm>
                <a:off x="2170291" y="5386213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16" name="Oval 515"/>
              <p:cNvSpPr/>
              <p:nvPr/>
            </p:nvSpPr>
            <p:spPr bwMode="auto">
              <a:xfrm>
                <a:off x="2751668" y="5144911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17" name="Oval 516"/>
              <p:cNvSpPr/>
              <p:nvPr/>
            </p:nvSpPr>
            <p:spPr bwMode="auto">
              <a:xfrm>
                <a:off x="2904068" y="5297311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18" name="Oval 517"/>
              <p:cNvSpPr/>
              <p:nvPr/>
            </p:nvSpPr>
            <p:spPr bwMode="auto">
              <a:xfrm>
                <a:off x="3056468" y="4941712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19" name="Oval 518"/>
              <p:cNvSpPr/>
              <p:nvPr/>
            </p:nvSpPr>
            <p:spPr bwMode="auto">
              <a:xfrm>
                <a:off x="2825046" y="4789310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20" name="Oval 519"/>
              <p:cNvSpPr/>
              <p:nvPr/>
            </p:nvSpPr>
            <p:spPr bwMode="auto">
              <a:xfrm>
                <a:off x="2538591" y="4603045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21" name="Oval 520"/>
              <p:cNvSpPr/>
              <p:nvPr/>
            </p:nvSpPr>
            <p:spPr bwMode="auto">
              <a:xfrm>
                <a:off x="2427113" y="4373033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22" name="Oval 521"/>
              <p:cNvSpPr/>
              <p:nvPr/>
            </p:nvSpPr>
            <p:spPr bwMode="auto">
              <a:xfrm>
                <a:off x="2772835" y="4378677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23" name="Oval 522"/>
              <p:cNvSpPr/>
              <p:nvPr/>
            </p:nvSpPr>
            <p:spPr bwMode="auto">
              <a:xfrm>
                <a:off x="3124205" y="4588933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24" name="Oval 523"/>
              <p:cNvSpPr/>
              <p:nvPr/>
            </p:nvSpPr>
            <p:spPr bwMode="auto">
              <a:xfrm>
                <a:off x="3323170" y="4762500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25" name="Oval 524"/>
              <p:cNvSpPr/>
              <p:nvPr/>
            </p:nvSpPr>
            <p:spPr bwMode="auto">
              <a:xfrm>
                <a:off x="3036713" y="4982633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26" name="Oval 525"/>
              <p:cNvSpPr/>
              <p:nvPr/>
            </p:nvSpPr>
            <p:spPr bwMode="auto">
              <a:xfrm>
                <a:off x="3361268" y="5046133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27" name="Oval 526"/>
              <p:cNvSpPr/>
              <p:nvPr/>
            </p:nvSpPr>
            <p:spPr bwMode="auto">
              <a:xfrm>
                <a:off x="3513668" y="5198533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28" name="Oval 527"/>
              <p:cNvSpPr/>
              <p:nvPr/>
            </p:nvSpPr>
            <p:spPr bwMode="auto">
              <a:xfrm>
                <a:off x="3364091" y="5350933"/>
                <a:ext cx="541863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grpSp>
          <p:nvGrpSpPr>
            <p:cNvPr id="268" name="Group 267"/>
            <p:cNvGrpSpPr/>
            <p:nvPr/>
          </p:nvGrpSpPr>
          <p:grpSpPr>
            <a:xfrm>
              <a:off x="1769254" y="4620696"/>
              <a:ext cx="3931111" cy="1652552"/>
              <a:chOff x="1462617" y="4373033"/>
              <a:chExt cx="2649362" cy="1351847"/>
            </a:xfrm>
          </p:grpSpPr>
          <p:sp>
            <p:nvSpPr>
              <p:cNvPr id="469" name="Oval 468"/>
              <p:cNvSpPr/>
              <p:nvPr/>
            </p:nvSpPr>
            <p:spPr bwMode="auto">
              <a:xfrm>
                <a:off x="1557867" y="4459111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70" name="Oval 469"/>
              <p:cNvSpPr/>
              <p:nvPr/>
            </p:nvSpPr>
            <p:spPr bwMode="auto">
              <a:xfrm>
                <a:off x="1710267" y="4611511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71" name="Oval 470"/>
              <p:cNvSpPr/>
              <p:nvPr/>
            </p:nvSpPr>
            <p:spPr bwMode="auto">
              <a:xfrm>
                <a:off x="1862667" y="4763911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72" name="Oval 471"/>
              <p:cNvSpPr/>
              <p:nvPr/>
            </p:nvSpPr>
            <p:spPr bwMode="auto">
              <a:xfrm>
                <a:off x="2015067" y="4916311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73" name="Oval 472"/>
              <p:cNvSpPr/>
              <p:nvPr/>
            </p:nvSpPr>
            <p:spPr bwMode="auto">
              <a:xfrm>
                <a:off x="2167467" y="5068711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74" name="Oval 473"/>
              <p:cNvSpPr/>
              <p:nvPr/>
            </p:nvSpPr>
            <p:spPr bwMode="auto">
              <a:xfrm>
                <a:off x="2319867" y="5221111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75" name="Oval 474"/>
              <p:cNvSpPr/>
              <p:nvPr/>
            </p:nvSpPr>
            <p:spPr bwMode="auto">
              <a:xfrm>
                <a:off x="2508956" y="5012267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76" name="Oval 475"/>
              <p:cNvSpPr/>
              <p:nvPr/>
            </p:nvSpPr>
            <p:spPr bwMode="auto">
              <a:xfrm>
                <a:off x="1876074" y="5269088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77" name="Oval 476"/>
              <p:cNvSpPr/>
              <p:nvPr/>
            </p:nvSpPr>
            <p:spPr bwMode="auto">
              <a:xfrm>
                <a:off x="1714502" y="5034844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78" name="Oval 477"/>
              <p:cNvSpPr/>
              <p:nvPr/>
            </p:nvSpPr>
            <p:spPr bwMode="auto">
              <a:xfrm>
                <a:off x="1543052" y="4721577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79" name="Oval 478"/>
              <p:cNvSpPr/>
              <p:nvPr/>
            </p:nvSpPr>
            <p:spPr bwMode="auto">
              <a:xfrm>
                <a:off x="2599268" y="5353051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80" name="Oval 479"/>
              <p:cNvSpPr/>
              <p:nvPr/>
            </p:nvSpPr>
            <p:spPr bwMode="auto">
              <a:xfrm>
                <a:off x="1462617" y="5026377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81" name="Oval 480"/>
              <p:cNvSpPr/>
              <p:nvPr/>
            </p:nvSpPr>
            <p:spPr bwMode="auto">
              <a:xfrm>
                <a:off x="1989668" y="4382911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82" name="Oval 481"/>
              <p:cNvSpPr/>
              <p:nvPr/>
            </p:nvSpPr>
            <p:spPr bwMode="auto">
              <a:xfrm>
                <a:off x="2142068" y="4535311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83" name="Oval 482"/>
              <p:cNvSpPr/>
              <p:nvPr/>
            </p:nvSpPr>
            <p:spPr bwMode="auto">
              <a:xfrm>
                <a:off x="2294468" y="4687711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84" name="Oval 483"/>
              <p:cNvSpPr/>
              <p:nvPr/>
            </p:nvSpPr>
            <p:spPr bwMode="auto">
              <a:xfrm>
                <a:off x="2446868" y="4840111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85" name="Oval 484"/>
              <p:cNvSpPr/>
              <p:nvPr/>
            </p:nvSpPr>
            <p:spPr bwMode="auto">
              <a:xfrm>
                <a:off x="2170291" y="5386213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86" name="Oval 485"/>
              <p:cNvSpPr/>
              <p:nvPr/>
            </p:nvSpPr>
            <p:spPr bwMode="auto">
              <a:xfrm>
                <a:off x="2751668" y="5144911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87" name="Oval 486"/>
              <p:cNvSpPr/>
              <p:nvPr/>
            </p:nvSpPr>
            <p:spPr bwMode="auto">
              <a:xfrm>
                <a:off x="2904068" y="5297311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88" name="Oval 487"/>
              <p:cNvSpPr/>
              <p:nvPr/>
            </p:nvSpPr>
            <p:spPr bwMode="auto">
              <a:xfrm>
                <a:off x="3056468" y="4941712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89" name="Oval 488"/>
              <p:cNvSpPr/>
              <p:nvPr/>
            </p:nvSpPr>
            <p:spPr bwMode="auto">
              <a:xfrm>
                <a:off x="2825046" y="4789310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90" name="Oval 489"/>
              <p:cNvSpPr/>
              <p:nvPr/>
            </p:nvSpPr>
            <p:spPr bwMode="auto">
              <a:xfrm>
                <a:off x="2538591" y="4603045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91" name="Oval 490"/>
              <p:cNvSpPr/>
              <p:nvPr/>
            </p:nvSpPr>
            <p:spPr bwMode="auto">
              <a:xfrm>
                <a:off x="2427113" y="4373033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92" name="Oval 491"/>
              <p:cNvSpPr/>
              <p:nvPr/>
            </p:nvSpPr>
            <p:spPr bwMode="auto">
              <a:xfrm>
                <a:off x="2772835" y="4378677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93" name="Oval 492"/>
              <p:cNvSpPr/>
              <p:nvPr/>
            </p:nvSpPr>
            <p:spPr bwMode="auto">
              <a:xfrm>
                <a:off x="3124205" y="4588933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94" name="Oval 493"/>
              <p:cNvSpPr/>
              <p:nvPr/>
            </p:nvSpPr>
            <p:spPr bwMode="auto">
              <a:xfrm>
                <a:off x="3323170" y="4762500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95" name="Oval 494"/>
              <p:cNvSpPr/>
              <p:nvPr/>
            </p:nvSpPr>
            <p:spPr bwMode="auto">
              <a:xfrm>
                <a:off x="3036713" y="4982633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96" name="Oval 495"/>
              <p:cNvSpPr/>
              <p:nvPr/>
            </p:nvSpPr>
            <p:spPr bwMode="auto">
              <a:xfrm>
                <a:off x="3361268" y="5046133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97" name="Oval 496"/>
              <p:cNvSpPr/>
              <p:nvPr/>
            </p:nvSpPr>
            <p:spPr bwMode="auto">
              <a:xfrm>
                <a:off x="3513668" y="5198533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98" name="Oval 497"/>
              <p:cNvSpPr/>
              <p:nvPr/>
            </p:nvSpPr>
            <p:spPr bwMode="auto">
              <a:xfrm>
                <a:off x="3364091" y="5350933"/>
                <a:ext cx="541863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grpSp>
          <p:nvGrpSpPr>
            <p:cNvPr id="288" name="Group 287"/>
            <p:cNvGrpSpPr/>
            <p:nvPr/>
          </p:nvGrpSpPr>
          <p:grpSpPr>
            <a:xfrm>
              <a:off x="1380295" y="3789806"/>
              <a:ext cx="4947944" cy="1263484"/>
              <a:chOff x="1462617" y="4373033"/>
              <a:chExt cx="2751754" cy="1351847"/>
            </a:xfrm>
          </p:grpSpPr>
          <p:sp>
            <p:nvSpPr>
              <p:cNvPr id="439" name="Oval 438"/>
              <p:cNvSpPr/>
              <p:nvPr/>
            </p:nvSpPr>
            <p:spPr bwMode="auto">
              <a:xfrm>
                <a:off x="1557867" y="4459111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40" name="Oval 439"/>
              <p:cNvSpPr/>
              <p:nvPr/>
            </p:nvSpPr>
            <p:spPr bwMode="auto">
              <a:xfrm>
                <a:off x="1710267" y="4611511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41" name="Oval 440"/>
              <p:cNvSpPr/>
              <p:nvPr/>
            </p:nvSpPr>
            <p:spPr bwMode="auto">
              <a:xfrm>
                <a:off x="1862667" y="4763911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42" name="Oval 441"/>
              <p:cNvSpPr/>
              <p:nvPr/>
            </p:nvSpPr>
            <p:spPr bwMode="auto">
              <a:xfrm>
                <a:off x="2015067" y="4916311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43" name="Oval 442"/>
              <p:cNvSpPr/>
              <p:nvPr/>
            </p:nvSpPr>
            <p:spPr bwMode="auto">
              <a:xfrm>
                <a:off x="2167467" y="5068711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44" name="Oval 443"/>
              <p:cNvSpPr/>
              <p:nvPr/>
            </p:nvSpPr>
            <p:spPr bwMode="auto">
              <a:xfrm>
                <a:off x="2319867" y="5221111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45" name="Oval 444"/>
              <p:cNvSpPr/>
              <p:nvPr/>
            </p:nvSpPr>
            <p:spPr bwMode="auto">
              <a:xfrm>
                <a:off x="2508956" y="5012267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46" name="Oval 445"/>
              <p:cNvSpPr/>
              <p:nvPr/>
            </p:nvSpPr>
            <p:spPr bwMode="auto">
              <a:xfrm>
                <a:off x="1876074" y="5269088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47" name="Oval 446"/>
              <p:cNvSpPr/>
              <p:nvPr/>
            </p:nvSpPr>
            <p:spPr bwMode="auto">
              <a:xfrm>
                <a:off x="1714502" y="5034844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48" name="Oval 447"/>
              <p:cNvSpPr/>
              <p:nvPr/>
            </p:nvSpPr>
            <p:spPr bwMode="auto">
              <a:xfrm>
                <a:off x="1543052" y="4721577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49" name="Oval 448"/>
              <p:cNvSpPr/>
              <p:nvPr/>
            </p:nvSpPr>
            <p:spPr bwMode="auto">
              <a:xfrm>
                <a:off x="2599268" y="5353051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50" name="Oval 449"/>
              <p:cNvSpPr/>
              <p:nvPr/>
            </p:nvSpPr>
            <p:spPr bwMode="auto">
              <a:xfrm>
                <a:off x="1462617" y="5026377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51" name="Oval 450"/>
              <p:cNvSpPr/>
              <p:nvPr/>
            </p:nvSpPr>
            <p:spPr bwMode="auto">
              <a:xfrm>
                <a:off x="1989668" y="4382911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52" name="Oval 451"/>
              <p:cNvSpPr/>
              <p:nvPr/>
            </p:nvSpPr>
            <p:spPr bwMode="auto">
              <a:xfrm>
                <a:off x="2142068" y="4535311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53" name="Oval 452"/>
              <p:cNvSpPr/>
              <p:nvPr/>
            </p:nvSpPr>
            <p:spPr bwMode="auto">
              <a:xfrm>
                <a:off x="2294468" y="4687711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54" name="Oval 453"/>
              <p:cNvSpPr/>
              <p:nvPr/>
            </p:nvSpPr>
            <p:spPr bwMode="auto">
              <a:xfrm>
                <a:off x="2446868" y="4840111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55" name="Oval 454"/>
              <p:cNvSpPr/>
              <p:nvPr/>
            </p:nvSpPr>
            <p:spPr bwMode="auto">
              <a:xfrm>
                <a:off x="2170291" y="5386213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56" name="Oval 455"/>
              <p:cNvSpPr/>
              <p:nvPr/>
            </p:nvSpPr>
            <p:spPr bwMode="auto">
              <a:xfrm>
                <a:off x="2751668" y="5144911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57" name="Oval 456"/>
              <p:cNvSpPr/>
              <p:nvPr/>
            </p:nvSpPr>
            <p:spPr bwMode="auto">
              <a:xfrm>
                <a:off x="2904068" y="5297311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58" name="Oval 457"/>
              <p:cNvSpPr/>
              <p:nvPr/>
            </p:nvSpPr>
            <p:spPr bwMode="auto">
              <a:xfrm>
                <a:off x="3056468" y="4941712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59" name="Oval 458"/>
              <p:cNvSpPr/>
              <p:nvPr/>
            </p:nvSpPr>
            <p:spPr bwMode="auto">
              <a:xfrm>
                <a:off x="2825046" y="4789310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60" name="Oval 459"/>
              <p:cNvSpPr/>
              <p:nvPr/>
            </p:nvSpPr>
            <p:spPr bwMode="auto">
              <a:xfrm>
                <a:off x="2538591" y="4603045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61" name="Oval 460"/>
              <p:cNvSpPr/>
              <p:nvPr/>
            </p:nvSpPr>
            <p:spPr bwMode="auto">
              <a:xfrm>
                <a:off x="2427113" y="4373033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62" name="Oval 461"/>
              <p:cNvSpPr/>
              <p:nvPr/>
            </p:nvSpPr>
            <p:spPr bwMode="auto">
              <a:xfrm>
                <a:off x="2772835" y="4378677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63" name="Oval 462"/>
              <p:cNvSpPr/>
              <p:nvPr/>
            </p:nvSpPr>
            <p:spPr bwMode="auto">
              <a:xfrm>
                <a:off x="3124205" y="4588933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64" name="Oval 463"/>
              <p:cNvSpPr/>
              <p:nvPr/>
            </p:nvSpPr>
            <p:spPr bwMode="auto">
              <a:xfrm>
                <a:off x="3323170" y="4762500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65" name="Oval 464"/>
              <p:cNvSpPr/>
              <p:nvPr/>
            </p:nvSpPr>
            <p:spPr bwMode="auto">
              <a:xfrm>
                <a:off x="3036713" y="4982633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66" name="Oval 465"/>
              <p:cNvSpPr/>
              <p:nvPr/>
            </p:nvSpPr>
            <p:spPr bwMode="auto">
              <a:xfrm>
                <a:off x="3361268" y="5046133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67" name="Oval 466"/>
              <p:cNvSpPr/>
              <p:nvPr/>
            </p:nvSpPr>
            <p:spPr bwMode="auto">
              <a:xfrm>
                <a:off x="3616060" y="5198533"/>
                <a:ext cx="598311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68" name="Oval 467"/>
              <p:cNvSpPr/>
              <p:nvPr/>
            </p:nvSpPr>
            <p:spPr bwMode="auto">
              <a:xfrm>
                <a:off x="3364091" y="5350933"/>
                <a:ext cx="541863" cy="338667"/>
              </a:xfrm>
              <a:prstGeom prst="ellipse">
                <a:avLst/>
              </a:prstGeom>
              <a:solidFill>
                <a:srgbClr val="D32DC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293" name="Oval 292"/>
            <p:cNvSpPr/>
            <p:nvPr/>
          </p:nvSpPr>
          <p:spPr bwMode="auto">
            <a:xfrm>
              <a:off x="2332056" y="4099741"/>
              <a:ext cx="100182" cy="116061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94" name="Oval 293"/>
            <p:cNvSpPr/>
            <p:nvPr/>
          </p:nvSpPr>
          <p:spPr bwMode="auto">
            <a:xfrm>
              <a:off x="3724780" y="4232201"/>
              <a:ext cx="100182" cy="116061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95" name="Oval 294"/>
            <p:cNvSpPr/>
            <p:nvPr/>
          </p:nvSpPr>
          <p:spPr bwMode="auto">
            <a:xfrm>
              <a:off x="1933320" y="4226353"/>
              <a:ext cx="100182" cy="116061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96" name="Oval 295"/>
            <p:cNvSpPr/>
            <p:nvPr/>
          </p:nvSpPr>
          <p:spPr bwMode="auto">
            <a:xfrm>
              <a:off x="3108823" y="4136128"/>
              <a:ext cx="100182" cy="116061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97" name="Oval 296"/>
            <p:cNvSpPr/>
            <p:nvPr/>
          </p:nvSpPr>
          <p:spPr bwMode="auto">
            <a:xfrm>
              <a:off x="4251238" y="5207190"/>
              <a:ext cx="100182" cy="116061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00" name="Oval 299"/>
            <p:cNvSpPr/>
            <p:nvPr/>
          </p:nvSpPr>
          <p:spPr bwMode="auto">
            <a:xfrm>
              <a:off x="2164609" y="4569261"/>
              <a:ext cx="100182" cy="116061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02" name="Oval 301"/>
            <p:cNvSpPr/>
            <p:nvPr/>
          </p:nvSpPr>
          <p:spPr bwMode="auto">
            <a:xfrm>
              <a:off x="2258019" y="4996578"/>
              <a:ext cx="100182" cy="116061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04" name="Oval 303"/>
            <p:cNvSpPr/>
            <p:nvPr/>
          </p:nvSpPr>
          <p:spPr bwMode="auto">
            <a:xfrm>
              <a:off x="3346379" y="4760234"/>
              <a:ext cx="100182" cy="116061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05" name="Oval 304"/>
            <p:cNvSpPr/>
            <p:nvPr/>
          </p:nvSpPr>
          <p:spPr bwMode="auto">
            <a:xfrm>
              <a:off x="4112516" y="5577893"/>
              <a:ext cx="100182" cy="116061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06" name="Oval 305"/>
            <p:cNvSpPr/>
            <p:nvPr/>
          </p:nvSpPr>
          <p:spPr bwMode="auto">
            <a:xfrm>
              <a:off x="2860451" y="4505955"/>
              <a:ext cx="100182" cy="116061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07" name="Oval 306"/>
            <p:cNvSpPr/>
            <p:nvPr/>
          </p:nvSpPr>
          <p:spPr bwMode="auto">
            <a:xfrm>
              <a:off x="3070300" y="5029879"/>
              <a:ext cx="100182" cy="116061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08" name="Oval 307"/>
            <p:cNvSpPr/>
            <p:nvPr/>
          </p:nvSpPr>
          <p:spPr bwMode="auto">
            <a:xfrm>
              <a:off x="3679946" y="5235055"/>
              <a:ext cx="100182" cy="116061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09" name="Oval 308"/>
            <p:cNvSpPr/>
            <p:nvPr/>
          </p:nvSpPr>
          <p:spPr bwMode="auto">
            <a:xfrm>
              <a:off x="2354470" y="5471739"/>
              <a:ext cx="100182" cy="116061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10" name="Oval 309"/>
            <p:cNvSpPr/>
            <p:nvPr/>
          </p:nvSpPr>
          <p:spPr bwMode="auto">
            <a:xfrm>
              <a:off x="3429048" y="4268555"/>
              <a:ext cx="100182" cy="116061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11" name="Oval 310"/>
            <p:cNvSpPr/>
            <p:nvPr/>
          </p:nvSpPr>
          <p:spPr bwMode="auto">
            <a:xfrm>
              <a:off x="3997638" y="4785727"/>
              <a:ext cx="92490" cy="121166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12" name="Rectangle 311"/>
            <p:cNvSpPr/>
            <p:nvPr/>
          </p:nvSpPr>
          <p:spPr bwMode="auto">
            <a:xfrm>
              <a:off x="2032917" y="3660619"/>
              <a:ext cx="74203" cy="19770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13" name="Rectangle 312"/>
            <p:cNvSpPr/>
            <p:nvPr/>
          </p:nvSpPr>
          <p:spPr bwMode="auto">
            <a:xfrm>
              <a:off x="6081204" y="4488809"/>
              <a:ext cx="53137" cy="21352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14" name="Rectangle 313"/>
            <p:cNvSpPr/>
            <p:nvPr/>
          </p:nvSpPr>
          <p:spPr bwMode="auto">
            <a:xfrm>
              <a:off x="5594909" y="5158201"/>
              <a:ext cx="74203" cy="20430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2036842" y="3448155"/>
              <a:ext cx="776643" cy="2975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u="none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PD-L1</a:t>
              </a:r>
              <a:endParaRPr lang="en-US" sz="1600" u="none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5619721" y="5027977"/>
              <a:ext cx="776643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u="none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PD-L1</a:t>
              </a:r>
              <a:endParaRPr lang="en-US" sz="1600" u="none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6771592" y="4340933"/>
              <a:ext cx="2157916" cy="346249"/>
            </a:xfrm>
            <a:prstGeom prst="rect">
              <a:avLst/>
            </a:prstGeom>
            <a:solidFill>
              <a:srgbClr val="262626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u="none" dirty="0" smtClean="0">
                  <a:solidFill>
                    <a:srgbClr val="FFFFFF"/>
                  </a:solidFill>
                </a:rPr>
                <a:t>Immunosuppression</a:t>
              </a:r>
              <a:endParaRPr lang="en-US" u="none" dirty="0">
                <a:solidFill>
                  <a:srgbClr val="FFFFFF"/>
                </a:solidFill>
              </a:endParaRPr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767644" y="2829016"/>
              <a:ext cx="2378183" cy="595548"/>
            </a:xfrm>
            <a:prstGeom prst="rect">
              <a:avLst/>
            </a:prstGeom>
            <a:solidFill>
              <a:srgbClr val="262626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u="none" dirty="0" smtClean="0">
                  <a:solidFill>
                    <a:srgbClr val="FFFFFF"/>
                  </a:solidFill>
                </a:rPr>
                <a:t>Tumor antigen uptake and processing</a:t>
              </a:r>
              <a:endParaRPr lang="en-US" u="none" dirty="0">
                <a:solidFill>
                  <a:srgbClr val="FFFFFF"/>
                </a:solidFill>
              </a:endParaRPr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3950324" y="2341807"/>
              <a:ext cx="2195356" cy="595548"/>
            </a:xfrm>
            <a:prstGeom prst="rect">
              <a:avLst/>
            </a:prstGeom>
            <a:solidFill>
              <a:srgbClr val="262626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u="none" dirty="0" smtClean="0">
                  <a:solidFill>
                    <a:srgbClr val="FFFFFF"/>
                  </a:solidFill>
                </a:rPr>
                <a:t>T-cell infiltration and killing of tumor cells</a:t>
              </a:r>
              <a:endParaRPr lang="en-US" u="none" dirty="0">
                <a:solidFill>
                  <a:srgbClr val="FFFFFF"/>
                </a:solidFill>
              </a:endParaRPr>
            </a:p>
          </p:txBody>
        </p:sp>
        <p:sp>
          <p:nvSpPr>
            <p:cNvPr id="320" name="7-Point Star 319"/>
            <p:cNvSpPr/>
            <p:nvPr/>
          </p:nvSpPr>
          <p:spPr bwMode="auto">
            <a:xfrm>
              <a:off x="6311403" y="2267594"/>
              <a:ext cx="915226" cy="747786"/>
            </a:xfrm>
            <a:prstGeom prst="star7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21" name="7-Point Star 320"/>
            <p:cNvSpPr/>
            <p:nvPr/>
          </p:nvSpPr>
          <p:spPr bwMode="auto">
            <a:xfrm>
              <a:off x="7565347" y="2193533"/>
              <a:ext cx="940400" cy="752270"/>
            </a:xfrm>
            <a:prstGeom prst="star7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22" name="7-Point Star 321"/>
            <p:cNvSpPr/>
            <p:nvPr/>
          </p:nvSpPr>
          <p:spPr bwMode="auto">
            <a:xfrm>
              <a:off x="1403160" y="1427517"/>
              <a:ext cx="944148" cy="918005"/>
            </a:xfrm>
            <a:prstGeom prst="star7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23" name="7-Point Star 322"/>
            <p:cNvSpPr/>
            <p:nvPr/>
          </p:nvSpPr>
          <p:spPr bwMode="auto">
            <a:xfrm>
              <a:off x="767643" y="1845663"/>
              <a:ext cx="1033492" cy="827646"/>
            </a:xfrm>
            <a:prstGeom prst="star7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6343850" y="3116942"/>
              <a:ext cx="2444864" cy="595548"/>
            </a:xfrm>
            <a:prstGeom prst="rect">
              <a:avLst/>
            </a:prstGeom>
            <a:solidFill>
              <a:srgbClr val="262626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u="none" dirty="0" smtClean="0">
                  <a:solidFill>
                    <a:srgbClr val="FFFFFF"/>
                  </a:solidFill>
                </a:rPr>
                <a:t>Antigen presentation and T-cell activation</a:t>
              </a:r>
              <a:endParaRPr lang="en-US" u="none" dirty="0">
                <a:solidFill>
                  <a:srgbClr val="FFFFFF"/>
                </a:solidFill>
              </a:endParaRPr>
            </a:p>
          </p:txBody>
        </p:sp>
        <p:sp>
          <p:nvSpPr>
            <p:cNvPr id="325" name="Oval 324"/>
            <p:cNvSpPr/>
            <p:nvPr/>
          </p:nvSpPr>
          <p:spPr bwMode="auto">
            <a:xfrm>
              <a:off x="1624835" y="3630222"/>
              <a:ext cx="100182" cy="116061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26" name="Oval 325"/>
            <p:cNvSpPr/>
            <p:nvPr/>
          </p:nvSpPr>
          <p:spPr bwMode="auto">
            <a:xfrm>
              <a:off x="1302976" y="3497199"/>
              <a:ext cx="100182" cy="116061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27" name="Oval 326"/>
            <p:cNvSpPr/>
            <p:nvPr/>
          </p:nvSpPr>
          <p:spPr bwMode="auto">
            <a:xfrm>
              <a:off x="3951873" y="4463091"/>
              <a:ext cx="100182" cy="116061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28" name="Oval 327"/>
            <p:cNvSpPr/>
            <p:nvPr/>
          </p:nvSpPr>
          <p:spPr bwMode="auto">
            <a:xfrm>
              <a:off x="2561276" y="4701976"/>
              <a:ext cx="100182" cy="116061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29" name="Oval 328"/>
            <p:cNvSpPr/>
            <p:nvPr/>
          </p:nvSpPr>
          <p:spPr bwMode="auto">
            <a:xfrm>
              <a:off x="1041270" y="3598570"/>
              <a:ext cx="100182" cy="116061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30" name="Oval 329"/>
            <p:cNvSpPr/>
            <p:nvPr/>
          </p:nvSpPr>
          <p:spPr bwMode="auto">
            <a:xfrm>
              <a:off x="2626252" y="4943821"/>
              <a:ext cx="100182" cy="116061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31" name="Oval 330"/>
            <p:cNvSpPr/>
            <p:nvPr/>
          </p:nvSpPr>
          <p:spPr bwMode="auto">
            <a:xfrm>
              <a:off x="1584532" y="1162462"/>
              <a:ext cx="100182" cy="116061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32" name="Oval 331"/>
            <p:cNvSpPr/>
            <p:nvPr/>
          </p:nvSpPr>
          <p:spPr bwMode="auto">
            <a:xfrm>
              <a:off x="7787939" y="1909774"/>
              <a:ext cx="100182" cy="116061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33" name="Oval 332"/>
            <p:cNvSpPr/>
            <p:nvPr/>
          </p:nvSpPr>
          <p:spPr bwMode="auto">
            <a:xfrm>
              <a:off x="2599422" y="5475980"/>
              <a:ext cx="100182" cy="116061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34" name="Oval 333"/>
            <p:cNvSpPr/>
            <p:nvPr/>
          </p:nvSpPr>
          <p:spPr bwMode="auto">
            <a:xfrm>
              <a:off x="3210606" y="5345514"/>
              <a:ext cx="100182" cy="116061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35" name="Oval 334"/>
            <p:cNvSpPr/>
            <p:nvPr/>
          </p:nvSpPr>
          <p:spPr bwMode="auto">
            <a:xfrm>
              <a:off x="3260697" y="5647060"/>
              <a:ext cx="100182" cy="116061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1632332" y="2329551"/>
              <a:ext cx="1152180" cy="494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u="none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Dendritic cells</a:t>
              </a:r>
              <a:endParaRPr lang="en-US" sz="1600" u="none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337" name="Straight Arrow Connector 336"/>
            <p:cNvCxnSpPr/>
            <p:nvPr/>
          </p:nvCxnSpPr>
          <p:spPr bwMode="auto">
            <a:xfrm flipV="1">
              <a:off x="2373399" y="1539322"/>
              <a:ext cx="3681975" cy="3591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338" name="Rectangle 337"/>
            <p:cNvSpPr/>
            <p:nvPr/>
          </p:nvSpPr>
          <p:spPr bwMode="auto">
            <a:xfrm>
              <a:off x="925808" y="1606637"/>
              <a:ext cx="115461" cy="397621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39" name="Rectangle 338"/>
            <p:cNvSpPr/>
            <p:nvPr/>
          </p:nvSpPr>
          <p:spPr bwMode="auto">
            <a:xfrm>
              <a:off x="1584122" y="1286437"/>
              <a:ext cx="112514" cy="335047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6526905" y="2031755"/>
              <a:ext cx="87755" cy="406704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41" name="Rectangle 340"/>
            <p:cNvSpPr/>
            <p:nvPr/>
          </p:nvSpPr>
          <p:spPr bwMode="auto">
            <a:xfrm>
              <a:off x="7812264" y="2036382"/>
              <a:ext cx="75857" cy="326429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42" name="Oval 341"/>
            <p:cNvSpPr/>
            <p:nvPr/>
          </p:nvSpPr>
          <p:spPr bwMode="auto">
            <a:xfrm>
              <a:off x="925807" y="1490748"/>
              <a:ext cx="100182" cy="116061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43" name="Oval 342"/>
            <p:cNvSpPr/>
            <p:nvPr/>
          </p:nvSpPr>
          <p:spPr bwMode="auto">
            <a:xfrm>
              <a:off x="1333689" y="3883447"/>
              <a:ext cx="100182" cy="116061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44" name="Oval 343"/>
            <p:cNvSpPr/>
            <p:nvPr/>
          </p:nvSpPr>
          <p:spPr bwMode="auto">
            <a:xfrm>
              <a:off x="6519122" y="1920206"/>
              <a:ext cx="100182" cy="116061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45" name="Oval 344"/>
            <p:cNvSpPr/>
            <p:nvPr/>
          </p:nvSpPr>
          <p:spPr bwMode="auto">
            <a:xfrm>
              <a:off x="1626108" y="4168323"/>
              <a:ext cx="100182" cy="116061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46" name="Oval 345"/>
            <p:cNvSpPr/>
            <p:nvPr/>
          </p:nvSpPr>
          <p:spPr bwMode="auto">
            <a:xfrm>
              <a:off x="1769254" y="1804144"/>
              <a:ext cx="191649" cy="12209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47" name="Oval 346"/>
            <p:cNvSpPr/>
            <p:nvPr/>
          </p:nvSpPr>
          <p:spPr bwMode="auto">
            <a:xfrm>
              <a:off x="6673191" y="2508048"/>
              <a:ext cx="191649" cy="12209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48" name="Oval 347"/>
            <p:cNvSpPr/>
            <p:nvPr/>
          </p:nvSpPr>
          <p:spPr bwMode="auto">
            <a:xfrm>
              <a:off x="1116793" y="2284778"/>
              <a:ext cx="191649" cy="12209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49" name="Oval 348"/>
            <p:cNvSpPr/>
            <p:nvPr/>
          </p:nvSpPr>
          <p:spPr bwMode="auto">
            <a:xfrm>
              <a:off x="7996362" y="2414625"/>
              <a:ext cx="191649" cy="12209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3435903" y="3494917"/>
              <a:ext cx="105063" cy="329532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51" name="Rectangle 350"/>
            <p:cNvSpPr/>
            <p:nvPr/>
          </p:nvSpPr>
          <p:spPr bwMode="auto">
            <a:xfrm>
              <a:off x="4880585" y="3722543"/>
              <a:ext cx="77553" cy="335354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52" name="Oval 351"/>
            <p:cNvSpPr/>
            <p:nvPr/>
          </p:nvSpPr>
          <p:spPr bwMode="auto">
            <a:xfrm>
              <a:off x="4863861" y="3582744"/>
              <a:ext cx="100182" cy="116061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53" name="Oval 352"/>
            <p:cNvSpPr/>
            <p:nvPr/>
          </p:nvSpPr>
          <p:spPr bwMode="auto">
            <a:xfrm>
              <a:off x="3437487" y="3388527"/>
              <a:ext cx="100182" cy="116061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354" name="Straight Arrow Connector 353"/>
            <p:cNvCxnSpPr/>
            <p:nvPr/>
          </p:nvCxnSpPr>
          <p:spPr bwMode="auto">
            <a:xfrm flipH="1">
              <a:off x="3863537" y="2957150"/>
              <a:ext cx="456512" cy="20591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355" name="TextBox 354"/>
            <p:cNvSpPr txBox="1"/>
            <p:nvPr/>
          </p:nvSpPr>
          <p:spPr>
            <a:xfrm>
              <a:off x="1931051" y="1052320"/>
              <a:ext cx="1545919" cy="494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u="none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MHC-antigen complex</a:t>
              </a:r>
              <a:endParaRPr lang="en-US" sz="1600" u="none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356" name="Straight Arrow Connector 355"/>
            <p:cNvCxnSpPr/>
            <p:nvPr/>
          </p:nvCxnSpPr>
          <p:spPr bwMode="auto">
            <a:xfrm flipH="1">
              <a:off x="1717531" y="1222497"/>
              <a:ext cx="335900" cy="7580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262626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357" name="Rectangle 356"/>
            <p:cNvSpPr/>
            <p:nvPr/>
          </p:nvSpPr>
          <p:spPr bwMode="auto">
            <a:xfrm>
              <a:off x="5871665" y="4359379"/>
              <a:ext cx="77553" cy="335354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58" name="Oval 357"/>
            <p:cNvSpPr/>
            <p:nvPr/>
          </p:nvSpPr>
          <p:spPr bwMode="auto">
            <a:xfrm>
              <a:off x="5878856" y="4273833"/>
              <a:ext cx="56917" cy="120554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59" name="Oval 358"/>
            <p:cNvSpPr/>
            <p:nvPr/>
          </p:nvSpPr>
          <p:spPr bwMode="auto">
            <a:xfrm>
              <a:off x="6284145" y="1159127"/>
              <a:ext cx="805709" cy="488563"/>
            </a:xfrm>
            <a:prstGeom prst="ellipse">
              <a:avLst/>
            </a:prstGeom>
            <a:solidFill>
              <a:srgbClr val="6DBD1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60" name="Oval 359"/>
            <p:cNvSpPr/>
            <p:nvPr/>
          </p:nvSpPr>
          <p:spPr bwMode="auto">
            <a:xfrm>
              <a:off x="7672920" y="1143546"/>
              <a:ext cx="713300" cy="488563"/>
            </a:xfrm>
            <a:prstGeom prst="ellipse">
              <a:avLst/>
            </a:prstGeom>
            <a:solidFill>
              <a:srgbClr val="6DBD1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6980422" y="1102908"/>
              <a:ext cx="76596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u="none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 cells</a:t>
              </a:r>
              <a:endParaRPr lang="en-US" u="none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62" name="Oval 361"/>
            <p:cNvSpPr/>
            <p:nvPr/>
          </p:nvSpPr>
          <p:spPr bwMode="auto">
            <a:xfrm>
              <a:off x="6582137" y="1339392"/>
              <a:ext cx="191649" cy="12209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63" name="Oval 362"/>
            <p:cNvSpPr/>
            <p:nvPr/>
          </p:nvSpPr>
          <p:spPr bwMode="auto">
            <a:xfrm>
              <a:off x="7969208" y="1319081"/>
              <a:ext cx="191649" cy="12209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364" name="Straight Arrow Connector 363"/>
            <p:cNvCxnSpPr/>
            <p:nvPr/>
          </p:nvCxnSpPr>
          <p:spPr bwMode="auto">
            <a:xfrm flipH="1">
              <a:off x="6376341" y="4492766"/>
              <a:ext cx="34651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365" name="Oval 364"/>
            <p:cNvSpPr/>
            <p:nvPr/>
          </p:nvSpPr>
          <p:spPr bwMode="auto">
            <a:xfrm>
              <a:off x="3304092" y="2950712"/>
              <a:ext cx="508388" cy="346731"/>
            </a:xfrm>
            <a:prstGeom prst="ellipse">
              <a:avLst/>
            </a:prstGeom>
            <a:solidFill>
              <a:srgbClr val="6DBD1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66" name="Oval 365"/>
            <p:cNvSpPr/>
            <p:nvPr/>
          </p:nvSpPr>
          <p:spPr bwMode="auto">
            <a:xfrm>
              <a:off x="5766012" y="3682977"/>
              <a:ext cx="592010" cy="411355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67" name="Freeform 366"/>
            <p:cNvSpPr/>
            <p:nvPr/>
          </p:nvSpPr>
          <p:spPr bwMode="auto">
            <a:xfrm>
              <a:off x="3479628" y="3252686"/>
              <a:ext cx="70080" cy="196428"/>
            </a:xfrm>
            <a:custGeom>
              <a:avLst/>
              <a:gdLst>
                <a:gd name="connsiteX0" fmla="*/ 38100 w 59827"/>
                <a:gd name="connsiteY0" fmla="*/ 0 h 323850"/>
                <a:gd name="connsiteX1" fmla="*/ 19050 w 59827"/>
                <a:gd name="connsiteY1" fmla="*/ 95250 h 323850"/>
                <a:gd name="connsiteX2" fmla="*/ 0 w 59827"/>
                <a:gd name="connsiteY2" fmla="*/ 152400 h 323850"/>
                <a:gd name="connsiteX3" fmla="*/ 57150 w 59827"/>
                <a:gd name="connsiteY3" fmla="*/ 266700 h 323850"/>
                <a:gd name="connsiteX4" fmla="*/ 57150 w 59827"/>
                <a:gd name="connsiteY4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27" h="323850">
                  <a:moveTo>
                    <a:pt x="38100" y="0"/>
                  </a:moveTo>
                  <a:cubicBezTo>
                    <a:pt x="31750" y="31750"/>
                    <a:pt x="26903" y="63838"/>
                    <a:pt x="19050" y="95250"/>
                  </a:cubicBezTo>
                  <a:cubicBezTo>
                    <a:pt x="14180" y="114731"/>
                    <a:pt x="0" y="132320"/>
                    <a:pt x="0" y="152400"/>
                  </a:cubicBezTo>
                  <a:cubicBezTo>
                    <a:pt x="0" y="217178"/>
                    <a:pt x="37887" y="208910"/>
                    <a:pt x="57150" y="266700"/>
                  </a:cubicBezTo>
                  <a:cubicBezTo>
                    <a:pt x="63174" y="284772"/>
                    <a:pt x="57150" y="304800"/>
                    <a:pt x="57150" y="323850"/>
                  </a:cubicBezTo>
                </a:path>
              </a:pathLst>
            </a:custGeom>
            <a:solidFill>
              <a:srgbClr val="C00000"/>
            </a:solidFill>
            <a:ln w="28575" cap="flat" cmpd="sng" algn="ctr">
              <a:solidFill>
                <a:srgbClr val="BC1B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68" name="Freeform 367"/>
            <p:cNvSpPr/>
            <p:nvPr/>
          </p:nvSpPr>
          <p:spPr bwMode="auto">
            <a:xfrm>
              <a:off x="6569213" y="1653647"/>
              <a:ext cx="57397" cy="302682"/>
            </a:xfrm>
            <a:custGeom>
              <a:avLst/>
              <a:gdLst>
                <a:gd name="connsiteX0" fmla="*/ 38100 w 59827"/>
                <a:gd name="connsiteY0" fmla="*/ 0 h 323850"/>
                <a:gd name="connsiteX1" fmla="*/ 19050 w 59827"/>
                <a:gd name="connsiteY1" fmla="*/ 95250 h 323850"/>
                <a:gd name="connsiteX2" fmla="*/ 0 w 59827"/>
                <a:gd name="connsiteY2" fmla="*/ 152400 h 323850"/>
                <a:gd name="connsiteX3" fmla="*/ 57150 w 59827"/>
                <a:gd name="connsiteY3" fmla="*/ 266700 h 323850"/>
                <a:gd name="connsiteX4" fmla="*/ 57150 w 59827"/>
                <a:gd name="connsiteY4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27" h="323850">
                  <a:moveTo>
                    <a:pt x="38100" y="0"/>
                  </a:moveTo>
                  <a:cubicBezTo>
                    <a:pt x="31750" y="31750"/>
                    <a:pt x="26903" y="63838"/>
                    <a:pt x="19050" y="95250"/>
                  </a:cubicBezTo>
                  <a:cubicBezTo>
                    <a:pt x="14180" y="114731"/>
                    <a:pt x="0" y="132320"/>
                    <a:pt x="0" y="152400"/>
                  </a:cubicBezTo>
                  <a:cubicBezTo>
                    <a:pt x="0" y="217178"/>
                    <a:pt x="37887" y="208910"/>
                    <a:pt x="57150" y="266700"/>
                  </a:cubicBezTo>
                  <a:cubicBezTo>
                    <a:pt x="63174" y="284772"/>
                    <a:pt x="57150" y="304800"/>
                    <a:pt x="57150" y="323850"/>
                  </a:cubicBezTo>
                </a:path>
              </a:pathLst>
            </a:custGeom>
            <a:solidFill>
              <a:srgbClr val="C00000"/>
            </a:solidFill>
            <a:ln w="28575" cap="flat" cmpd="sng" algn="ctr">
              <a:solidFill>
                <a:srgbClr val="BC1B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69" name="Freeform 368"/>
            <p:cNvSpPr/>
            <p:nvPr/>
          </p:nvSpPr>
          <p:spPr bwMode="auto">
            <a:xfrm>
              <a:off x="7846829" y="1595828"/>
              <a:ext cx="57397" cy="369802"/>
            </a:xfrm>
            <a:custGeom>
              <a:avLst/>
              <a:gdLst>
                <a:gd name="connsiteX0" fmla="*/ 38100 w 59827"/>
                <a:gd name="connsiteY0" fmla="*/ 0 h 323850"/>
                <a:gd name="connsiteX1" fmla="*/ 19050 w 59827"/>
                <a:gd name="connsiteY1" fmla="*/ 95250 h 323850"/>
                <a:gd name="connsiteX2" fmla="*/ 0 w 59827"/>
                <a:gd name="connsiteY2" fmla="*/ 152400 h 323850"/>
                <a:gd name="connsiteX3" fmla="*/ 57150 w 59827"/>
                <a:gd name="connsiteY3" fmla="*/ 266700 h 323850"/>
                <a:gd name="connsiteX4" fmla="*/ 57150 w 59827"/>
                <a:gd name="connsiteY4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27" h="323850">
                  <a:moveTo>
                    <a:pt x="38100" y="0"/>
                  </a:moveTo>
                  <a:cubicBezTo>
                    <a:pt x="31750" y="31750"/>
                    <a:pt x="26903" y="63838"/>
                    <a:pt x="19050" y="95250"/>
                  </a:cubicBezTo>
                  <a:cubicBezTo>
                    <a:pt x="14180" y="114731"/>
                    <a:pt x="0" y="132320"/>
                    <a:pt x="0" y="152400"/>
                  </a:cubicBezTo>
                  <a:cubicBezTo>
                    <a:pt x="0" y="217178"/>
                    <a:pt x="37887" y="208910"/>
                    <a:pt x="57150" y="266700"/>
                  </a:cubicBezTo>
                  <a:cubicBezTo>
                    <a:pt x="63174" y="284772"/>
                    <a:pt x="57150" y="304800"/>
                    <a:pt x="57150" y="323850"/>
                  </a:cubicBezTo>
                </a:path>
              </a:pathLst>
            </a:custGeom>
            <a:solidFill>
              <a:srgbClr val="C00000"/>
            </a:solidFill>
            <a:ln w="28575" cap="flat" cmpd="sng" algn="ctr">
              <a:solidFill>
                <a:srgbClr val="BC1B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grpSp>
          <p:nvGrpSpPr>
            <p:cNvPr id="370" name="Group 369"/>
            <p:cNvGrpSpPr/>
            <p:nvPr/>
          </p:nvGrpSpPr>
          <p:grpSpPr>
            <a:xfrm>
              <a:off x="3623782" y="3248642"/>
              <a:ext cx="206303" cy="567925"/>
              <a:chOff x="2227503" y="4080514"/>
              <a:chExt cx="190436" cy="1030119"/>
            </a:xfrm>
            <a:solidFill>
              <a:schemeClr val="accent5">
                <a:lumMod val="60000"/>
                <a:lumOff val="40000"/>
              </a:schemeClr>
            </a:solidFill>
          </p:grpSpPr>
          <p:cxnSp>
            <p:nvCxnSpPr>
              <p:cNvPr id="430" name="Straight Connector 429"/>
              <p:cNvCxnSpPr/>
              <p:nvPr/>
            </p:nvCxnSpPr>
            <p:spPr bwMode="auto">
              <a:xfrm>
                <a:off x="2308447" y="4758174"/>
                <a:ext cx="0" cy="352459"/>
              </a:xfrm>
              <a:prstGeom prst="line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1" name="Straight Connector 430"/>
              <p:cNvCxnSpPr/>
              <p:nvPr/>
            </p:nvCxnSpPr>
            <p:spPr bwMode="auto">
              <a:xfrm>
                <a:off x="2340873" y="4756670"/>
                <a:ext cx="0" cy="352459"/>
              </a:xfrm>
              <a:prstGeom prst="line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32" name="Rectangle 431"/>
              <p:cNvSpPr/>
              <p:nvPr/>
            </p:nvSpPr>
            <p:spPr bwMode="auto">
              <a:xfrm>
                <a:off x="2299232" y="4080514"/>
                <a:ext cx="45719" cy="645802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grpSp>
            <p:nvGrpSpPr>
              <p:cNvPr id="433" name="Group 432"/>
              <p:cNvGrpSpPr/>
              <p:nvPr/>
            </p:nvGrpSpPr>
            <p:grpSpPr>
              <a:xfrm>
                <a:off x="2227503" y="4603729"/>
                <a:ext cx="63156" cy="168807"/>
                <a:chOff x="2232527" y="4603729"/>
                <a:chExt cx="63156" cy="168807"/>
              </a:xfrm>
              <a:grpFill/>
            </p:grpSpPr>
            <p:cxnSp>
              <p:nvCxnSpPr>
                <p:cNvPr id="437" name="Straight Connector 436"/>
                <p:cNvCxnSpPr/>
                <p:nvPr/>
              </p:nvCxnSpPr>
              <p:spPr bwMode="auto">
                <a:xfrm>
                  <a:off x="2263443" y="4603729"/>
                  <a:ext cx="0" cy="168807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8" name="Straight Connector 437"/>
                <p:cNvCxnSpPr/>
                <p:nvPr/>
              </p:nvCxnSpPr>
              <p:spPr bwMode="auto">
                <a:xfrm>
                  <a:off x="2232527" y="4761687"/>
                  <a:ext cx="63156" cy="0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34" name="Group 433"/>
              <p:cNvGrpSpPr/>
              <p:nvPr/>
            </p:nvGrpSpPr>
            <p:grpSpPr>
              <a:xfrm>
                <a:off x="2354783" y="4605409"/>
                <a:ext cx="63156" cy="168807"/>
                <a:chOff x="2232527" y="4603729"/>
                <a:chExt cx="63156" cy="168807"/>
              </a:xfrm>
              <a:grpFill/>
            </p:grpSpPr>
            <p:cxnSp>
              <p:nvCxnSpPr>
                <p:cNvPr id="435" name="Straight Connector 434"/>
                <p:cNvCxnSpPr/>
                <p:nvPr/>
              </p:nvCxnSpPr>
              <p:spPr bwMode="auto">
                <a:xfrm>
                  <a:off x="2263443" y="4603729"/>
                  <a:ext cx="0" cy="168807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6" name="Straight Connector 435"/>
                <p:cNvCxnSpPr/>
                <p:nvPr/>
              </p:nvCxnSpPr>
              <p:spPr bwMode="auto">
                <a:xfrm>
                  <a:off x="2232527" y="4761687"/>
                  <a:ext cx="63156" cy="0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371" name="Oval 370"/>
            <p:cNvSpPr/>
            <p:nvPr/>
          </p:nvSpPr>
          <p:spPr bwMode="auto">
            <a:xfrm>
              <a:off x="3509077" y="3063497"/>
              <a:ext cx="191649" cy="12209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72" name="Oval 371"/>
            <p:cNvSpPr/>
            <p:nvPr/>
          </p:nvSpPr>
          <p:spPr bwMode="auto">
            <a:xfrm>
              <a:off x="6076053" y="3850611"/>
              <a:ext cx="191649" cy="12209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73" name="Freeform 372"/>
            <p:cNvSpPr/>
            <p:nvPr/>
          </p:nvSpPr>
          <p:spPr bwMode="auto">
            <a:xfrm>
              <a:off x="3408261" y="3200569"/>
              <a:ext cx="113326" cy="277542"/>
            </a:xfrm>
            <a:custGeom>
              <a:avLst/>
              <a:gdLst>
                <a:gd name="connsiteX0" fmla="*/ 154131 w 154643"/>
                <a:gd name="connsiteY0" fmla="*/ 0 h 419100"/>
                <a:gd name="connsiteX1" fmla="*/ 135081 w 154643"/>
                <a:gd name="connsiteY1" fmla="*/ 266700 h 419100"/>
                <a:gd name="connsiteX2" fmla="*/ 39831 w 154643"/>
                <a:gd name="connsiteY2" fmla="*/ 285750 h 419100"/>
                <a:gd name="connsiteX3" fmla="*/ 1731 w 154643"/>
                <a:gd name="connsiteY3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643" h="419100">
                  <a:moveTo>
                    <a:pt x="154131" y="0"/>
                  </a:moveTo>
                  <a:cubicBezTo>
                    <a:pt x="147781" y="88900"/>
                    <a:pt x="168182" y="183948"/>
                    <a:pt x="135081" y="266700"/>
                  </a:cubicBezTo>
                  <a:cubicBezTo>
                    <a:pt x="123056" y="296763"/>
                    <a:pt x="67944" y="269686"/>
                    <a:pt x="39831" y="285750"/>
                  </a:cubicBezTo>
                  <a:cubicBezTo>
                    <a:pt x="-12358" y="315573"/>
                    <a:pt x="1731" y="373768"/>
                    <a:pt x="1731" y="419100"/>
                  </a:cubicBezTo>
                </a:path>
              </a:pathLst>
            </a:custGeom>
            <a:noFill/>
            <a:ln w="28575" cap="flat" cmpd="sng" algn="ctr">
              <a:solidFill>
                <a:srgbClr val="BC1B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74" name="Freeform 373"/>
            <p:cNvSpPr/>
            <p:nvPr/>
          </p:nvSpPr>
          <p:spPr bwMode="auto">
            <a:xfrm>
              <a:off x="6492441" y="1581499"/>
              <a:ext cx="105470" cy="450254"/>
            </a:xfrm>
            <a:custGeom>
              <a:avLst/>
              <a:gdLst>
                <a:gd name="connsiteX0" fmla="*/ 154131 w 154643"/>
                <a:gd name="connsiteY0" fmla="*/ 0 h 419100"/>
                <a:gd name="connsiteX1" fmla="*/ 135081 w 154643"/>
                <a:gd name="connsiteY1" fmla="*/ 266700 h 419100"/>
                <a:gd name="connsiteX2" fmla="*/ 39831 w 154643"/>
                <a:gd name="connsiteY2" fmla="*/ 285750 h 419100"/>
                <a:gd name="connsiteX3" fmla="*/ 1731 w 154643"/>
                <a:gd name="connsiteY3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643" h="419100">
                  <a:moveTo>
                    <a:pt x="154131" y="0"/>
                  </a:moveTo>
                  <a:cubicBezTo>
                    <a:pt x="147781" y="88900"/>
                    <a:pt x="168182" y="183948"/>
                    <a:pt x="135081" y="266700"/>
                  </a:cubicBezTo>
                  <a:cubicBezTo>
                    <a:pt x="123056" y="296763"/>
                    <a:pt x="67944" y="269686"/>
                    <a:pt x="39831" y="285750"/>
                  </a:cubicBezTo>
                  <a:cubicBezTo>
                    <a:pt x="-12358" y="315573"/>
                    <a:pt x="1731" y="373768"/>
                    <a:pt x="1731" y="419100"/>
                  </a:cubicBezTo>
                </a:path>
              </a:pathLst>
            </a:custGeom>
            <a:noFill/>
            <a:ln w="28575" cap="flat" cmpd="sng" algn="ctr">
              <a:solidFill>
                <a:srgbClr val="BC1B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75" name="Freeform 374"/>
            <p:cNvSpPr/>
            <p:nvPr/>
          </p:nvSpPr>
          <p:spPr bwMode="auto">
            <a:xfrm>
              <a:off x="7768679" y="1555089"/>
              <a:ext cx="78163" cy="451007"/>
            </a:xfrm>
            <a:custGeom>
              <a:avLst/>
              <a:gdLst>
                <a:gd name="connsiteX0" fmla="*/ 154131 w 154643"/>
                <a:gd name="connsiteY0" fmla="*/ 0 h 419100"/>
                <a:gd name="connsiteX1" fmla="*/ 135081 w 154643"/>
                <a:gd name="connsiteY1" fmla="*/ 266700 h 419100"/>
                <a:gd name="connsiteX2" fmla="*/ 39831 w 154643"/>
                <a:gd name="connsiteY2" fmla="*/ 285750 h 419100"/>
                <a:gd name="connsiteX3" fmla="*/ 1731 w 154643"/>
                <a:gd name="connsiteY3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643" h="419100">
                  <a:moveTo>
                    <a:pt x="154131" y="0"/>
                  </a:moveTo>
                  <a:cubicBezTo>
                    <a:pt x="147781" y="88900"/>
                    <a:pt x="168182" y="183948"/>
                    <a:pt x="135081" y="266700"/>
                  </a:cubicBezTo>
                  <a:cubicBezTo>
                    <a:pt x="123056" y="296763"/>
                    <a:pt x="67944" y="269686"/>
                    <a:pt x="39831" y="285750"/>
                  </a:cubicBezTo>
                  <a:cubicBezTo>
                    <a:pt x="-12358" y="315573"/>
                    <a:pt x="1731" y="373768"/>
                    <a:pt x="1731" y="419100"/>
                  </a:cubicBezTo>
                </a:path>
              </a:pathLst>
            </a:custGeom>
            <a:noFill/>
            <a:ln w="28575" cap="flat" cmpd="sng" algn="ctr">
              <a:solidFill>
                <a:srgbClr val="BC1B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76" name="Freeform 375"/>
            <p:cNvSpPr/>
            <p:nvPr/>
          </p:nvSpPr>
          <p:spPr bwMode="auto">
            <a:xfrm>
              <a:off x="5843372" y="4102449"/>
              <a:ext cx="43862" cy="226777"/>
            </a:xfrm>
            <a:custGeom>
              <a:avLst/>
              <a:gdLst>
                <a:gd name="connsiteX0" fmla="*/ 154131 w 154643"/>
                <a:gd name="connsiteY0" fmla="*/ 0 h 419100"/>
                <a:gd name="connsiteX1" fmla="*/ 135081 w 154643"/>
                <a:gd name="connsiteY1" fmla="*/ 266700 h 419100"/>
                <a:gd name="connsiteX2" fmla="*/ 39831 w 154643"/>
                <a:gd name="connsiteY2" fmla="*/ 285750 h 419100"/>
                <a:gd name="connsiteX3" fmla="*/ 1731 w 154643"/>
                <a:gd name="connsiteY3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643" h="419100">
                  <a:moveTo>
                    <a:pt x="154131" y="0"/>
                  </a:moveTo>
                  <a:cubicBezTo>
                    <a:pt x="147781" y="88900"/>
                    <a:pt x="168182" y="183948"/>
                    <a:pt x="135081" y="266700"/>
                  </a:cubicBezTo>
                  <a:cubicBezTo>
                    <a:pt x="123056" y="296763"/>
                    <a:pt x="67944" y="269686"/>
                    <a:pt x="39831" y="285750"/>
                  </a:cubicBezTo>
                  <a:cubicBezTo>
                    <a:pt x="-12358" y="315573"/>
                    <a:pt x="1731" y="373768"/>
                    <a:pt x="1731" y="419100"/>
                  </a:cubicBezTo>
                </a:path>
              </a:pathLst>
            </a:custGeom>
            <a:noFill/>
            <a:ln w="28575" cap="flat" cmpd="sng" algn="ctr">
              <a:solidFill>
                <a:srgbClr val="BC1B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77" name="Freeform 376"/>
            <p:cNvSpPr/>
            <p:nvPr/>
          </p:nvSpPr>
          <p:spPr bwMode="auto">
            <a:xfrm>
              <a:off x="5888867" y="4079411"/>
              <a:ext cx="43862" cy="260971"/>
            </a:xfrm>
            <a:custGeom>
              <a:avLst/>
              <a:gdLst>
                <a:gd name="connsiteX0" fmla="*/ 38100 w 59827"/>
                <a:gd name="connsiteY0" fmla="*/ 0 h 323850"/>
                <a:gd name="connsiteX1" fmla="*/ 19050 w 59827"/>
                <a:gd name="connsiteY1" fmla="*/ 95250 h 323850"/>
                <a:gd name="connsiteX2" fmla="*/ 0 w 59827"/>
                <a:gd name="connsiteY2" fmla="*/ 152400 h 323850"/>
                <a:gd name="connsiteX3" fmla="*/ 57150 w 59827"/>
                <a:gd name="connsiteY3" fmla="*/ 266700 h 323850"/>
                <a:gd name="connsiteX4" fmla="*/ 57150 w 59827"/>
                <a:gd name="connsiteY4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27" h="323850">
                  <a:moveTo>
                    <a:pt x="38100" y="0"/>
                  </a:moveTo>
                  <a:cubicBezTo>
                    <a:pt x="31750" y="31750"/>
                    <a:pt x="26903" y="63838"/>
                    <a:pt x="19050" y="95250"/>
                  </a:cubicBezTo>
                  <a:cubicBezTo>
                    <a:pt x="14180" y="114731"/>
                    <a:pt x="0" y="132320"/>
                    <a:pt x="0" y="152400"/>
                  </a:cubicBezTo>
                  <a:cubicBezTo>
                    <a:pt x="0" y="217178"/>
                    <a:pt x="37887" y="208910"/>
                    <a:pt x="57150" y="266700"/>
                  </a:cubicBezTo>
                  <a:cubicBezTo>
                    <a:pt x="63174" y="284772"/>
                    <a:pt x="57150" y="304800"/>
                    <a:pt x="57150" y="323850"/>
                  </a:cubicBezTo>
                </a:path>
              </a:pathLst>
            </a:custGeom>
            <a:solidFill>
              <a:srgbClr val="C00000"/>
            </a:solidFill>
            <a:ln w="28575" cap="flat" cmpd="sng" algn="ctr">
              <a:solidFill>
                <a:srgbClr val="BC1B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78" name="Rectangle 377"/>
            <p:cNvSpPr/>
            <p:nvPr/>
          </p:nvSpPr>
          <p:spPr bwMode="auto">
            <a:xfrm>
              <a:off x="2000426" y="3572193"/>
              <a:ext cx="142311" cy="13619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rgbClr val="845E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endParaRPr>
            </a:p>
          </p:txBody>
        </p:sp>
        <p:grpSp>
          <p:nvGrpSpPr>
            <p:cNvPr id="379" name="Group 378"/>
            <p:cNvGrpSpPr/>
            <p:nvPr/>
          </p:nvGrpSpPr>
          <p:grpSpPr>
            <a:xfrm>
              <a:off x="6835399" y="1978337"/>
              <a:ext cx="166964" cy="440487"/>
              <a:chOff x="4869370" y="3538889"/>
              <a:chExt cx="148336" cy="360029"/>
            </a:xfrm>
            <a:solidFill>
              <a:schemeClr val="bg1">
                <a:lumMod val="50000"/>
              </a:schemeClr>
            </a:solidFill>
          </p:grpSpPr>
          <p:sp>
            <p:nvSpPr>
              <p:cNvPr id="428" name="Rectangle 427"/>
              <p:cNvSpPr/>
              <p:nvPr/>
            </p:nvSpPr>
            <p:spPr bwMode="auto">
              <a:xfrm>
                <a:off x="4913997" y="3682845"/>
                <a:ext cx="77345" cy="216073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29" name="Rectangle 428"/>
              <p:cNvSpPr/>
              <p:nvPr/>
            </p:nvSpPr>
            <p:spPr bwMode="auto">
              <a:xfrm>
                <a:off x="4869370" y="3538889"/>
                <a:ext cx="148336" cy="145716"/>
              </a:xfrm>
              <a:prstGeom prst="rect">
                <a:avLst/>
              </a:prstGeom>
              <a:grpFill/>
              <a:ln w="9525" cap="flat" cmpd="sng" algn="ctr">
                <a:solidFill>
                  <a:srgbClr val="845E3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380" name="Rectangle 379"/>
            <p:cNvSpPr/>
            <p:nvPr/>
          </p:nvSpPr>
          <p:spPr bwMode="auto">
            <a:xfrm flipV="1">
              <a:off x="6036239" y="4349283"/>
              <a:ext cx="146969" cy="13829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rgbClr val="845E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81" name="Rectangle 380"/>
            <p:cNvSpPr/>
            <p:nvPr/>
          </p:nvSpPr>
          <p:spPr bwMode="auto">
            <a:xfrm>
              <a:off x="5561326" y="5027884"/>
              <a:ext cx="142311" cy="13619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rgbClr val="845E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endParaRPr>
            </a:p>
          </p:txBody>
        </p:sp>
        <p:grpSp>
          <p:nvGrpSpPr>
            <p:cNvPr id="382" name="Group 381"/>
            <p:cNvGrpSpPr/>
            <p:nvPr/>
          </p:nvGrpSpPr>
          <p:grpSpPr>
            <a:xfrm>
              <a:off x="6019314" y="4110436"/>
              <a:ext cx="168078" cy="269509"/>
              <a:chOff x="6640693" y="3747465"/>
              <a:chExt cx="285127" cy="315953"/>
            </a:xfrm>
          </p:grpSpPr>
          <p:cxnSp>
            <p:nvCxnSpPr>
              <p:cNvPr id="422" name="Straight Connector 421"/>
              <p:cNvCxnSpPr/>
              <p:nvPr/>
            </p:nvCxnSpPr>
            <p:spPr bwMode="auto">
              <a:xfrm>
                <a:off x="6747963" y="3753002"/>
                <a:ext cx="0" cy="22209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3" name="Straight Connector 422"/>
              <p:cNvCxnSpPr/>
              <p:nvPr/>
            </p:nvCxnSpPr>
            <p:spPr bwMode="auto">
              <a:xfrm>
                <a:off x="6805720" y="3747465"/>
                <a:ext cx="0" cy="22209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4" name="Straight Connector 423"/>
              <p:cNvCxnSpPr/>
              <p:nvPr/>
            </p:nvCxnSpPr>
            <p:spPr bwMode="auto">
              <a:xfrm flipH="1">
                <a:off x="6759252" y="3976503"/>
                <a:ext cx="166568" cy="1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5" name="Straight Connector 424"/>
              <p:cNvCxnSpPr/>
              <p:nvPr/>
            </p:nvCxnSpPr>
            <p:spPr bwMode="auto">
              <a:xfrm flipH="1">
                <a:off x="6640693" y="3972762"/>
                <a:ext cx="166568" cy="1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6" name="Straight Connector 425"/>
              <p:cNvCxnSpPr/>
              <p:nvPr/>
            </p:nvCxnSpPr>
            <p:spPr bwMode="auto">
              <a:xfrm>
                <a:off x="6925820" y="3965294"/>
                <a:ext cx="0" cy="98124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7" name="Straight Connector 426"/>
              <p:cNvCxnSpPr/>
              <p:nvPr/>
            </p:nvCxnSpPr>
            <p:spPr bwMode="auto">
              <a:xfrm flipH="1">
                <a:off x="6652009" y="3993515"/>
                <a:ext cx="8524" cy="45082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83" name="TextBox 382"/>
            <p:cNvSpPr txBox="1"/>
            <p:nvPr/>
          </p:nvSpPr>
          <p:spPr>
            <a:xfrm>
              <a:off x="6005485" y="4068397"/>
              <a:ext cx="745569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u="none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PD-1</a:t>
              </a:r>
              <a:endParaRPr lang="en-US" sz="1600" u="none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384" name="Group 383"/>
            <p:cNvGrpSpPr/>
            <p:nvPr/>
          </p:nvGrpSpPr>
          <p:grpSpPr>
            <a:xfrm>
              <a:off x="8138178" y="1513049"/>
              <a:ext cx="154389" cy="468012"/>
              <a:chOff x="3838531" y="3298122"/>
              <a:chExt cx="350321" cy="558832"/>
            </a:xfrm>
          </p:grpSpPr>
          <p:grpSp>
            <p:nvGrpSpPr>
              <p:cNvPr id="414" name="Group 413"/>
              <p:cNvGrpSpPr/>
              <p:nvPr/>
            </p:nvGrpSpPr>
            <p:grpSpPr>
              <a:xfrm flipH="1">
                <a:off x="3838531" y="3298122"/>
                <a:ext cx="123825" cy="557152"/>
                <a:chOff x="2975491" y="3500498"/>
                <a:chExt cx="123825" cy="557152"/>
              </a:xfrm>
            </p:grpSpPr>
            <p:cxnSp>
              <p:nvCxnSpPr>
                <p:cNvPr id="419" name="Straight Connector 418"/>
                <p:cNvCxnSpPr/>
                <p:nvPr/>
              </p:nvCxnSpPr>
              <p:spPr bwMode="auto">
                <a:xfrm>
                  <a:off x="2986131" y="3500498"/>
                  <a:ext cx="0" cy="4572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0" name="Straight Connector 419"/>
                <p:cNvCxnSpPr/>
                <p:nvPr/>
              </p:nvCxnSpPr>
              <p:spPr bwMode="auto">
                <a:xfrm>
                  <a:off x="2975491" y="3949217"/>
                  <a:ext cx="123825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1" name="Straight Connector 420"/>
                <p:cNvCxnSpPr/>
                <p:nvPr/>
              </p:nvCxnSpPr>
              <p:spPr bwMode="auto">
                <a:xfrm>
                  <a:off x="3094209" y="3943350"/>
                  <a:ext cx="0" cy="1143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15" name="Group 414"/>
              <p:cNvGrpSpPr/>
              <p:nvPr/>
            </p:nvGrpSpPr>
            <p:grpSpPr>
              <a:xfrm>
                <a:off x="4065027" y="3299802"/>
                <a:ext cx="123825" cy="557152"/>
                <a:chOff x="2951635" y="3500498"/>
                <a:chExt cx="123825" cy="557152"/>
              </a:xfrm>
            </p:grpSpPr>
            <p:cxnSp>
              <p:nvCxnSpPr>
                <p:cNvPr id="416" name="Straight Connector 415"/>
                <p:cNvCxnSpPr/>
                <p:nvPr/>
              </p:nvCxnSpPr>
              <p:spPr bwMode="auto">
                <a:xfrm>
                  <a:off x="2962275" y="3500498"/>
                  <a:ext cx="0" cy="4572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7" name="Straight Connector 416"/>
                <p:cNvCxnSpPr/>
                <p:nvPr/>
              </p:nvCxnSpPr>
              <p:spPr bwMode="auto">
                <a:xfrm>
                  <a:off x="2951635" y="3949217"/>
                  <a:ext cx="123825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8" name="Straight Connector 417"/>
                <p:cNvCxnSpPr/>
                <p:nvPr/>
              </p:nvCxnSpPr>
              <p:spPr bwMode="auto">
                <a:xfrm>
                  <a:off x="3064804" y="3943350"/>
                  <a:ext cx="0" cy="1143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385" name="Group 384"/>
            <p:cNvGrpSpPr/>
            <p:nvPr/>
          </p:nvGrpSpPr>
          <p:grpSpPr>
            <a:xfrm>
              <a:off x="6811288" y="1565880"/>
              <a:ext cx="170648" cy="458078"/>
              <a:chOff x="3838531" y="3298122"/>
              <a:chExt cx="350321" cy="558832"/>
            </a:xfrm>
          </p:grpSpPr>
          <p:grpSp>
            <p:nvGrpSpPr>
              <p:cNvPr id="406" name="Group 405"/>
              <p:cNvGrpSpPr/>
              <p:nvPr/>
            </p:nvGrpSpPr>
            <p:grpSpPr>
              <a:xfrm flipH="1">
                <a:off x="3838531" y="3298122"/>
                <a:ext cx="123825" cy="557152"/>
                <a:chOff x="2975491" y="3500498"/>
                <a:chExt cx="123825" cy="557152"/>
              </a:xfrm>
            </p:grpSpPr>
            <p:cxnSp>
              <p:nvCxnSpPr>
                <p:cNvPr id="411" name="Straight Connector 410"/>
                <p:cNvCxnSpPr/>
                <p:nvPr/>
              </p:nvCxnSpPr>
              <p:spPr bwMode="auto">
                <a:xfrm>
                  <a:off x="2986131" y="3500498"/>
                  <a:ext cx="0" cy="4572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2" name="Straight Connector 411"/>
                <p:cNvCxnSpPr/>
                <p:nvPr/>
              </p:nvCxnSpPr>
              <p:spPr bwMode="auto">
                <a:xfrm>
                  <a:off x="2975491" y="3949217"/>
                  <a:ext cx="123825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3" name="Straight Connector 412"/>
                <p:cNvCxnSpPr/>
                <p:nvPr/>
              </p:nvCxnSpPr>
              <p:spPr bwMode="auto">
                <a:xfrm>
                  <a:off x="3094209" y="3943350"/>
                  <a:ext cx="0" cy="1143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07" name="Group 406"/>
              <p:cNvGrpSpPr/>
              <p:nvPr/>
            </p:nvGrpSpPr>
            <p:grpSpPr>
              <a:xfrm>
                <a:off x="4065027" y="3299802"/>
                <a:ext cx="123825" cy="557152"/>
                <a:chOff x="2951635" y="3500498"/>
                <a:chExt cx="123825" cy="557152"/>
              </a:xfrm>
            </p:grpSpPr>
            <p:cxnSp>
              <p:nvCxnSpPr>
                <p:cNvPr id="408" name="Straight Connector 407"/>
                <p:cNvCxnSpPr/>
                <p:nvPr/>
              </p:nvCxnSpPr>
              <p:spPr bwMode="auto">
                <a:xfrm>
                  <a:off x="2962275" y="3500498"/>
                  <a:ext cx="0" cy="4572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09" name="Straight Connector 408"/>
                <p:cNvCxnSpPr/>
                <p:nvPr/>
              </p:nvCxnSpPr>
              <p:spPr bwMode="auto">
                <a:xfrm>
                  <a:off x="2951635" y="3949217"/>
                  <a:ext cx="123825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0" name="Straight Connector 409"/>
                <p:cNvCxnSpPr/>
                <p:nvPr/>
              </p:nvCxnSpPr>
              <p:spPr bwMode="auto">
                <a:xfrm>
                  <a:off x="3064804" y="3943350"/>
                  <a:ext cx="0" cy="1143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386" name="Group 385"/>
            <p:cNvGrpSpPr/>
            <p:nvPr/>
          </p:nvGrpSpPr>
          <p:grpSpPr>
            <a:xfrm>
              <a:off x="8155277" y="1936670"/>
              <a:ext cx="166964" cy="440487"/>
              <a:chOff x="4869370" y="3538889"/>
              <a:chExt cx="148336" cy="360029"/>
            </a:xfrm>
            <a:solidFill>
              <a:schemeClr val="bg1">
                <a:lumMod val="50000"/>
              </a:schemeClr>
            </a:solidFill>
          </p:grpSpPr>
          <p:sp>
            <p:nvSpPr>
              <p:cNvPr id="404" name="Rectangle 403"/>
              <p:cNvSpPr/>
              <p:nvPr/>
            </p:nvSpPr>
            <p:spPr bwMode="auto">
              <a:xfrm>
                <a:off x="4913997" y="3682845"/>
                <a:ext cx="77345" cy="216073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05" name="Rectangle 404"/>
              <p:cNvSpPr/>
              <p:nvPr/>
            </p:nvSpPr>
            <p:spPr bwMode="auto">
              <a:xfrm>
                <a:off x="4869370" y="3538889"/>
                <a:ext cx="148336" cy="145716"/>
              </a:xfrm>
              <a:prstGeom prst="rect">
                <a:avLst/>
              </a:prstGeom>
              <a:grpFill/>
              <a:ln w="9525" cap="flat" cmpd="sng" algn="ctr">
                <a:solidFill>
                  <a:srgbClr val="845E3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387" name="TextBox 386"/>
            <p:cNvSpPr txBox="1"/>
            <p:nvPr/>
          </p:nvSpPr>
          <p:spPr>
            <a:xfrm>
              <a:off x="4473283" y="3108999"/>
              <a:ext cx="1338172" cy="494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u="none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MHC-antigen complex</a:t>
              </a:r>
              <a:endParaRPr lang="en-US" sz="1600" u="none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8" name="TextBox 387"/>
            <p:cNvSpPr txBox="1"/>
            <p:nvPr/>
          </p:nvSpPr>
          <p:spPr>
            <a:xfrm>
              <a:off x="3349062" y="2974920"/>
              <a:ext cx="15656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u="none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</a:t>
              </a:r>
              <a:endParaRPr lang="en-US" u="none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9" name="TextBox 388"/>
            <p:cNvSpPr txBox="1"/>
            <p:nvPr/>
          </p:nvSpPr>
          <p:spPr>
            <a:xfrm>
              <a:off x="5836683" y="3700845"/>
              <a:ext cx="156560" cy="345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none" dirty="0" smtClean="0"/>
                <a:t>T</a:t>
              </a:r>
              <a:endParaRPr lang="en-US" b="1" u="none" dirty="0"/>
            </a:p>
          </p:txBody>
        </p:sp>
        <p:grpSp>
          <p:nvGrpSpPr>
            <p:cNvPr id="390" name="Group 389"/>
            <p:cNvGrpSpPr/>
            <p:nvPr/>
          </p:nvGrpSpPr>
          <p:grpSpPr>
            <a:xfrm>
              <a:off x="7051495" y="4943816"/>
              <a:ext cx="441818" cy="406745"/>
              <a:chOff x="6895238" y="4890910"/>
              <a:chExt cx="504964" cy="410379"/>
            </a:xfrm>
          </p:grpSpPr>
          <p:sp>
            <p:nvSpPr>
              <p:cNvPr id="401" name="Oval 400"/>
              <p:cNvSpPr/>
              <p:nvPr/>
            </p:nvSpPr>
            <p:spPr bwMode="auto">
              <a:xfrm>
                <a:off x="6895238" y="4890910"/>
                <a:ext cx="504964" cy="410379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i="0" u="sng" strike="noStrike" cap="none" normalizeH="0" baseline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02" name="Oval 401"/>
              <p:cNvSpPr/>
              <p:nvPr/>
            </p:nvSpPr>
            <p:spPr bwMode="auto">
              <a:xfrm>
                <a:off x="7166237" y="5057305"/>
                <a:ext cx="199763" cy="130634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i="0" u="sng" strike="noStrike" cap="none" normalizeH="0" baseline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03" name="TextBox 402"/>
              <p:cNvSpPr txBox="1"/>
              <p:nvPr/>
            </p:nvSpPr>
            <p:spPr>
              <a:xfrm>
                <a:off x="6927439" y="4941710"/>
                <a:ext cx="169310" cy="326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u="none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B</a:t>
                </a:r>
                <a:endParaRPr lang="en-US" u="none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391" name="Group 390"/>
            <p:cNvGrpSpPr/>
            <p:nvPr/>
          </p:nvGrpSpPr>
          <p:grpSpPr>
            <a:xfrm>
              <a:off x="5823379" y="5519275"/>
              <a:ext cx="441818" cy="406745"/>
              <a:chOff x="6895238" y="4890910"/>
              <a:chExt cx="504964" cy="410379"/>
            </a:xfrm>
          </p:grpSpPr>
          <p:sp>
            <p:nvSpPr>
              <p:cNvPr id="398" name="Oval 397"/>
              <p:cNvSpPr/>
              <p:nvPr/>
            </p:nvSpPr>
            <p:spPr bwMode="auto">
              <a:xfrm>
                <a:off x="6895238" y="4890910"/>
                <a:ext cx="504964" cy="410379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i="0" u="sng" strike="noStrike" cap="none" normalizeH="0" baseline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99" name="Oval 398"/>
              <p:cNvSpPr/>
              <p:nvPr/>
            </p:nvSpPr>
            <p:spPr bwMode="auto">
              <a:xfrm>
                <a:off x="7166237" y="5057305"/>
                <a:ext cx="199763" cy="130634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i="0" u="sng" strike="noStrike" cap="none" normalizeH="0" baseline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00" name="TextBox 399"/>
              <p:cNvSpPr txBox="1"/>
              <p:nvPr/>
            </p:nvSpPr>
            <p:spPr>
              <a:xfrm>
                <a:off x="6966147" y="4941710"/>
                <a:ext cx="169310" cy="326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u="none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B</a:t>
                </a:r>
                <a:endParaRPr lang="en-US" u="none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392" name="Oval 391"/>
            <p:cNvSpPr/>
            <p:nvPr/>
          </p:nvSpPr>
          <p:spPr bwMode="auto">
            <a:xfrm>
              <a:off x="4099650" y="3489157"/>
              <a:ext cx="378772" cy="378772"/>
            </a:xfrm>
            <a:prstGeom prst="ellipse">
              <a:avLst/>
            </a:prstGeom>
            <a:solidFill>
              <a:srgbClr val="FEBF0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itchFamily="34" charset="0"/>
                </a:rPr>
                <a:t>NK</a:t>
              </a:r>
            </a:p>
          </p:txBody>
        </p:sp>
        <p:sp>
          <p:nvSpPr>
            <p:cNvPr id="393" name="Oval 392"/>
            <p:cNvSpPr/>
            <p:nvPr/>
          </p:nvSpPr>
          <p:spPr bwMode="auto">
            <a:xfrm>
              <a:off x="6372282" y="5351824"/>
              <a:ext cx="378772" cy="378772"/>
            </a:xfrm>
            <a:prstGeom prst="ellipse">
              <a:avLst/>
            </a:prstGeom>
            <a:solidFill>
              <a:srgbClr val="FEBF0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itchFamily="34" charset="0"/>
                </a:rPr>
                <a:t>NK</a:t>
              </a:r>
            </a:p>
          </p:txBody>
        </p:sp>
        <p:sp>
          <p:nvSpPr>
            <p:cNvPr id="394" name="Oval 393"/>
            <p:cNvSpPr/>
            <p:nvPr/>
          </p:nvSpPr>
          <p:spPr bwMode="auto">
            <a:xfrm>
              <a:off x="7069106" y="1528848"/>
              <a:ext cx="378772" cy="378772"/>
            </a:xfrm>
            <a:prstGeom prst="ellipse">
              <a:avLst/>
            </a:prstGeom>
            <a:solidFill>
              <a:srgbClr val="FEBF0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itchFamily="34" charset="0"/>
                </a:rPr>
                <a:t>NK</a:t>
              </a:r>
            </a:p>
          </p:txBody>
        </p:sp>
        <p:sp>
          <p:nvSpPr>
            <p:cNvPr id="395" name="Oval 394"/>
            <p:cNvSpPr/>
            <p:nvPr/>
          </p:nvSpPr>
          <p:spPr bwMode="auto">
            <a:xfrm>
              <a:off x="8506339" y="2057996"/>
              <a:ext cx="378772" cy="378772"/>
            </a:xfrm>
            <a:prstGeom prst="ellipse">
              <a:avLst/>
            </a:prstGeom>
            <a:solidFill>
              <a:srgbClr val="FEBF0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itchFamily="34" charset="0"/>
                </a:rPr>
                <a:t>NK</a:t>
              </a:r>
            </a:p>
          </p:txBody>
        </p:sp>
        <p:sp>
          <p:nvSpPr>
            <p:cNvPr id="396" name="Oval 395"/>
            <p:cNvSpPr/>
            <p:nvPr/>
          </p:nvSpPr>
          <p:spPr bwMode="auto">
            <a:xfrm>
              <a:off x="445952" y="3834131"/>
              <a:ext cx="100182" cy="116061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97" name="Oval 396"/>
            <p:cNvSpPr/>
            <p:nvPr/>
          </p:nvSpPr>
          <p:spPr bwMode="auto">
            <a:xfrm>
              <a:off x="741864" y="4216330"/>
              <a:ext cx="100182" cy="116061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856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66" y="168872"/>
            <a:ext cx="8525330" cy="707886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/>
              <a:t>Immunotherapy in Tumor Control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561" y="1425707"/>
            <a:ext cx="7641040" cy="4281488"/>
          </a:xfrm>
        </p:spPr>
        <p:txBody>
          <a:bodyPr/>
          <a:lstStyle/>
          <a:p>
            <a:pPr marL="231775" indent="-231775">
              <a:spcBef>
                <a:spcPts val="672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Vaccines</a:t>
            </a:r>
          </a:p>
          <a:p>
            <a:pPr marL="231775" indent="-231775">
              <a:spcBef>
                <a:spcPts val="672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Cytokines</a:t>
            </a:r>
          </a:p>
          <a:p>
            <a:pPr marL="231775" indent="-231775">
              <a:spcBef>
                <a:spcPts val="672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Adoptive cell transfer</a:t>
            </a:r>
          </a:p>
          <a:p>
            <a:pPr marL="231775" indent="-231775">
              <a:spcBef>
                <a:spcPts val="672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Immunomodulatory</a:t>
            </a:r>
            <a:r>
              <a:rPr lang="en-US" sz="3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antibodies</a:t>
            </a:r>
            <a:endParaRPr lang="en-US" sz="32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33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9" name="TextBox 1"/>
          <p:cNvSpPr txBox="1">
            <a:spLocks noChangeArrowheads="1"/>
          </p:cNvSpPr>
          <p:nvPr/>
        </p:nvSpPr>
        <p:spPr bwMode="auto">
          <a:xfrm>
            <a:off x="209772" y="167007"/>
            <a:ext cx="80744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u="none" dirty="0" smtClean="0">
                <a:solidFill>
                  <a:schemeClr val="accent5"/>
                </a:solidFill>
                <a:effectLst/>
                <a:latin typeface="Calibri" panose="020F0502020204030204" pitchFamily="34" charset="0"/>
              </a:rPr>
              <a:t>“</a:t>
            </a:r>
            <a:r>
              <a:rPr lang="en-US" altLang="ja-JP" sz="4000" b="1" u="none" dirty="0" smtClean="0">
                <a:solidFill>
                  <a:schemeClr val="accent5"/>
                </a:solidFill>
                <a:effectLst/>
                <a:latin typeface="Calibri" panose="020F0502020204030204" pitchFamily="34" charset="0"/>
              </a:rPr>
              <a:t>Driving</a:t>
            </a:r>
            <a:r>
              <a:rPr lang="en-US" sz="4000" b="1" u="none" dirty="0" smtClean="0">
                <a:solidFill>
                  <a:schemeClr val="accent5"/>
                </a:solidFill>
                <a:effectLst/>
                <a:latin typeface="Calibri" panose="020F0502020204030204" pitchFamily="34" charset="0"/>
              </a:rPr>
              <a:t>”</a:t>
            </a:r>
            <a:r>
              <a:rPr lang="en-US" altLang="ja-JP" sz="4000" b="1" u="none" dirty="0" smtClean="0">
                <a:solidFill>
                  <a:schemeClr val="accent5"/>
                </a:solidFill>
                <a:effectLst/>
                <a:latin typeface="Calibri" panose="020F0502020204030204" pitchFamily="34" charset="0"/>
              </a:rPr>
              <a:t> an </a:t>
            </a:r>
            <a:r>
              <a:rPr lang="en-US" altLang="ja-JP" sz="4000" b="1" u="none" dirty="0">
                <a:solidFill>
                  <a:schemeClr val="accent5"/>
                </a:solidFill>
                <a:effectLst/>
                <a:latin typeface="Calibri" panose="020F0502020204030204" pitchFamily="34" charset="0"/>
              </a:rPr>
              <a:t>Immune Response</a:t>
            </a:r>
            <a:endParaRPr lang="en-US" sz="4000" b="1" u="none" dirty="0">
              <a:solidFill>
                <a:schemeClr val="accent5"/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81181" y="1600315"/>
            <a:ext cx="7603191" cy="4028746"/>
            <a:chOff x="681181" y="1402924"/>
            <a:chExt cx="7603191" cy="4028746"/>
          </a:xfrm>
        </p:grpSpPr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3588075" y="4556559"/>
              <a:ext cx="1979612" cy="4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n-US" sz="2800" u="none" dirty="0">
                  <a:solidFill>
                    <a:schemeClr val="accent5"/>
                  </a:solidFill>
                  <a:effectLst/>
                  <a:latin typeface="Calibri"/>
                  <a:cs typeface="Calibri"/>
                </a:rPr>
                <a:t>CD28</a:t>
              </a:r>
              <a:r>
                <a:rPr lang="en-US" sz="2800" u="none" dirty="0" smtClean="0">
                  <a:solidFill>
                    <a:schemeClr val="accent5"/>
                  </a:solidFill>
                  <a:effectLst/>
                  <a:latin typeface="Calibri"/>
                  <a:cs typeface="Calibri"/>
                </a:rPr>
                <a:t>: B7 </a:t>
              </a:r>
              <a:endParaRPr lang="en-US" sz="2800" u="none" dirty="0">
                <a:solidFill>
                  <a:schemeClr val="accent5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6286501" y="4556559"/>
              <a:ext cx="1962727" cy="875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t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ts val="0"/>
                </a:spcBef>
              </a:pPr>
              <a:r>
                <a:rPr lang="en-US" sz="2800" u="none" dirty="0" smtClean="0">
                  <a:solidFill>
                    <a:schemeClr val="accent5"/>
                  </a:solidFill>
                  <a:effectLst/>
                  <a:latin typeface="Calibri"/>
                  <a:cs typeface="Calibri"/>
                </a:rPr>
                <a:t>CTLA4: B7</a:t>
              </a:r>
            </a:p>
            <a:p>
              <a:pPr algn="ctr" eaLnBrk="1" hangingPunct="1">
                <a:lnSpc>
                  <a:spcPct val="90000"/>
                </a:lnSpc>
                <a:spcBef>
                  <a:spcPts val="0"/>
                </a:spcBef>
              </a:pPr>
              <a:r>
                <a:rPr lang="en-US" sz="2800" u="none" dirty="0" smtClean="0">
                  <a:solidFill>
                    <a:schemeClr val="accent5"/>
                  </a:solidFill>
                  <a:effectLst/>
                  <a:latin typeface="Calibri"/>
                  <a:cs typeface="Calibri"/>
                </a:rPr>
                <a:t>PD</a:t>
              </a:r>
              <a:r>
                <a:rPr lang="en-US" sz="2800" u="none" dirty="0">
                  <a:solidFill>
                    <a:schemeClr val="accent5"/>
                  </a:solidFill>
                  <a:effectLst/>
                  <a:latin typeface="Calibri"/>
                  <a:cs typeface="Calibri"/>
                </a:rPr>
                <a:t>-1</a:t>
              </a:r>
              <a:r>
                <a:rPr lang="en-US" sz="2800" u="none" dirty="0" smtClean="0">
                  <a:solidFill>
                    <a:schemeClr val="accent5"/>
                  </a:solidFill>
                  <a:effectLst/>
                  <a:latin typeface="Calibri"/>
                  <a:cs typeface="Calibri"/>
                </a:rPr>
                <a:t>: PD</a:t>
              </a:r>
              <a:r>
                <a:rPr lang="en-US" sz="2800" u="none" dirty="0">
                  <a:solidFill>
                    <a:schemeClr val="accent5"/>
                  </a:solidFill>
                  <a:effectLst/>
                  <a:latin typeface="Calibri"/>
                  <a:cs typeface="Calibri"/>
                </a:rPr>
                <a:t>-L1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89600" y="4312356"/>
              <a:ext cx="1271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681181" y="4556559"/>
              <a:ext cx="2413001" cy="875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t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n-US" sz="2800" u="none" dirty="0">
                  <a:solidFill>
                    <a:schemeClr val="accent5"/>
                  </a:solidFill>
                  <a:effectLst/>
                  <a:latin typeface="Calibri"/>
                  <a:cs typeface="Calibri"/>
                </a:rPr>
                <a:t>T-cell receptor: Antigen-MHC</a:t>
              </a:r>
            </a:p>
          </p:txBody>
        </p:sp>
        <p:pic>
          <p:nvPicPr>
            <p:cNvPr id="21" name="Picture 20" descr="shutterstock_85315651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19" r="-255"/>
            <a:stretch/>
          </p:blipFill>
          <p:spPr>
            <a:xfrm>
              <a:off x="869659" y="1402924"/>
              <a:ext cx="2036045" cy="3048000"/>
            </a:xfrm>
            <a:prstGeom prst="rect">
              <a:avLst/>
            </a:prstGeom>
          </p:spPr>
        </p:pic>
        <p:pic>
          <p:nvPicPr>
            <p:cNvPr id="22" name="Picture 21" descr="shutterstock_160254326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1356" y="1402924"/>
              <a:ext cx="2033016" cy="3048000"/>
            </a:xfrm>
            <a:prstGeom prst="rect">
              <a:avLst/>
            </a:prstGeom>
          </p:spPr>
        </p:pic>
        <p:pic>
          <p:nvPicPr>
            <p:cNvPr id="23" name="Picture 22" descr="shutterstock_160254365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2022" y="1402924"/>
              <a:ext cx="2033016" cy="30480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869659" y="5793144"/>
            <a:ext cx="2036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none" dirty="0" smtClean="0">
                <a:solidFill>
                  <a:schemeClr val="accent4"/>
                </a:solidFill>
              </a:rPr>
              <a:t>Signal 1</a:t>
            </a:r>
            <a:endParaRPr lang="en-US" sz="2400" b="1" u="none" dirty="0">
              <a:solidFill>
                <a:schemeClr val="accent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2022" y="5787705"/>
            <a:ext cx="200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none" dirty="0" smtClean="0">
                <a:solidFill>
                  <a:schemeClr val="accent4"/>
                </a:solidFill>
              </a:rPr>
              <a:t>Signal 2</a:t>
            </a:r>
            <a:endParaRPr lang="en-US" sz="2400" b="1" u="none" dirty="0">
              <a:solidFill>
                <a:schemeClr val="accent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01223" y="5788782"/>
            <a:ext cx="2788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none" dirty="0" smtClean="0"/>
              <a:t>Blockade of Signal 2</a:t>
            </a:r>
            <a:endParaRPr lang="en-US" sz="2400" b="1" u="none" dirty="0"/>
          </a:p>
        </p:txBody>
      </p:sp>
    </p:spTree>
    <p:extLst>
      <p:ext uri="{BB962C8B-B14F-4D97-AF65-F5344CB8AC3E}">
        <p14:creationId xmlns:p14="http://schemas.microsoft.com/office/powerpoint/2010/main" val="144517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9" name="TextBox 1"/>
          <p:cNvSpPr txBox="1">
            <a:spLocks noChangeArrowheads="1"/>
          </p:cNvSpPr>
          <p:nvPr/>
        </p:nvSpPr>
        <p:spPr bwMode="auto">
          <a:xfrm>
            <a:off x="373545" y="167005"/>
            <a:ext cx="85384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4000" b="1" u="none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Therapies to “Drive” </a:t>
            </a:r>
            <a:r>
              <a:rPr lang="en-US" altLang="ja-JP" sz="4000" b="1" u="none" dirty="0" smtClean="0">
                <a:solidFill>
                  <a:schemeClr val="accent5"/>
                </a:solidFill>
                <a:effectLst/>
                <a:latin typeface="Calibri" panose="020F0502020204030204" pitchFamily="34" charset="0"/>
              </a:rPr>
              <a:t>Immune </a:t>
            </a:r>
            <a:r>
              <a:rPr lang="en-US" altLang="ja-JP" sz="4000" b="1" u="none" dirty="0">
                <a:solidFill>
                  <a:schemeClr val="accent5"/>
                </a:solidFill>
                <a:effectLst/>
                <a:latin typeface="Calibri" panose="020F0502020204030204" pitchFamily="34" charset="0"/>
              </a:rPr>
              <a:t>Response</a:t>
            </a:r>
            <a:endParaRPr lang="en-US" sz="4000" b="1" u="none" dirty="0">
              <a:solidFill>
                <a:schemeClr val="accent5"/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46826" y="1600313"/>
            <a:ext cx="7537546" cy="4579852"/>
            <a:chOff x="746826" y="1368299"/>
            <a:chExt cx="7537546" cy="4579852"/>
          </a:xfrm>
        </p:grpSpPr>
        <p:grpSp>
          <p:nvGrpSpPr>
            <p:cNvPr id="13" name="Group 12"/>
            <p:cNvGrpSpPr/>
            <p:nvPr/>
          </p:nvGrpSpPr>
          <p:grpSpPr>
            <a:xfrm>
              <a:off x="869659" y="1368299"/>
              <a:ext cx="7414713" cy="3278764"/>
              <a:chOff x="869659" y="1402924"/>
              <a:chExt cx="7414713" cy="3278764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5689600" y="4312356"/>
                <a:ext cx="12715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pic>
            <p:nvPicPr>
              <p:cNvPr id="17" name="Picture 16" descr="shutterstock_85315651.jpg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019" r="-255"/>
              <a:stretch/>
            </p:blipFill>
            <p:spPr>
              <a:xfrm>
                <a:off x="869659" y="1402924"/>
                <a:ext cx="2036045" cy="3048000"/>
              </a:xfrm>
              <a:prstGeom prst="rect">
                <a:avLst/>
              </a:prstGeom>
            </p:spPr>
          </p:pic>
          <p:pic>
            <p:nvPicPr>
              <p:cNvPr id="18" name="Picture 17" descr="shutterstock_160254326.jp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1356" y="1402924"/>
                <a:ext cx="2033016" cy="3048000"/>
              </a:xfrm>
              <a:prstGeom prst="rect">
                <a:avLst/>
              </a:prstGeom>
            </p:spPr>
          </p:pic>
          <p:pic>
            <p:nvPicPr>
              <p:cNvPr id="19" name="Picture 18" descr="shutterstock_160254365.jp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2022" y="1402924"/>
                <a:ext cx="2033016" cy="3048000"/>
              </a:xfrm>
              <a:prstGeom prst="rect">
                <a:avLst/>
              </a:prstGeom>
            </p:spPr>
          </p:pic>
        </p:grp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746826" y="4440046"/>
              <a:ext cx="2692363" cy="150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t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230188" indent="-230188">
                <a:buFont typeface="Arial" panose="020B0604020202020204" pitchFamily="34" charset="0"/>
                <a:buChar char="•"/>
              </a:pPr>
              <a:r>
                <a:rPr lang="en-US" sz="2400" u="none" dirty="0">
                  <a:solidFill>
                    <a:schemeClr val="accent5"/>
                  </a:solidFill>
                  <a:latin typeface="Calibri"/>
                  <a:cs typeface="Calibri"/>
                </a:rPr>
                <a:t>Vaccines</a:t>
              </a:r>
            </a:p>
            <a:p>
              <a:pPr marL="230188" indent="-230188">
                <a:buFont typeface="Arial" panose="020B0604020202020204" pitchFamily="34" charset="0"/>
                <a:buChar char="•"/>
              </a:pPr>
              <a:r>
                <a:rPr lang="en-US" sz="2400" u="none" dirty="0">
                  <a:solidFill>
                    <a:schemeClr val="accent5"/>
                  </a:solidFill>
                  <a:latin typeface="Calibri"/>
                  <a:cs typeface="Calibri"/>
                </a:rPr>
                <a:t>Adoptive </a:t>
              </a:r>
              <a:r>
                <a:rPr lang="en-US" sz="2400" u="none" dirty="0" smtClean="0">
                  <a:solidFill>
                    <a:schemeClr val="accent5"/>
                  </a:solidFill>
                  <a:latin typeface="Calibri"/>
                  <a:cs typeface="Calibri"/>
                </a:rPr>
                <a:t>T-cell </a:t>
              </a:r>
              <a:r>
                <a:rPr lang="en-US" sz="2400" u="none" dirty="0">
                  <a:solidFill>
                    <a:schemeClr val="accent5"/>
                  </a:solidFill>
                  <a:latin typeface="Calibri"/>
                  <a:cs typeface="Calibri"/>
                </a:rPr>
                <a:t>therapies</a:t>
              </a:r>
            </a:p>
            <a:p>
              <a:pPr marL="682625" lvl="1" indent="-341313">
                <a:buFont typeface="Arial" panose="020B0604020202020204" pitchFamily="34" charset="0"/>
                <a:buChar char="−"/>
              </a:pPr>
              <a:r>
                <a:rPr lang="en-US" sz="2000" u="none" dirty="0">
                  <a:solidFill>
                    <a:schemeClr val="accent5"/>
                  </a:solidFill>
                  <a:latin typeface="Calibri"/>
                  <a:cs typeface="Calibri"/>
                </a:rPr>
                <a:t>CAR-</a:t>
              </a:r>
              <a:r>
                <a:rPr lang="en-US" sz="2000" u="none" dirty="0" smtClean="0">
                  <a:solidFill>
                    <a:schemeClr val="accent5"/>
                  </a:solidFill>
                  <a:latin typeface="Calibri"/>
                  <a:cs typeface="Calibri"/>
                </a:rPr>
                <a:t>T</a:t>
              </a:r>
              <a:endParaRPr lang="en-US" sz="2000" u="none" dirty="0">
                <a:solidFill>
                  <a:schemeClr val="accent5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4092" y="6494065"/>
            <a:ext cx="8330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Raval RR, et al. </a:t>
            </a:r>
            <a:r>
              <a:rPr lang="en-US" i="1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 Immunother Cancer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2014;2:14.</a:t>
            </a:r>
            <a:r>
              <a:rPr lang="en-US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[2]</a:t>
            </a:r>
            <a:endParaRPr lang="en-US" u="none" baseline="30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62" y="168874"/>
            <a:ext cx="8525330" cy="707886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/>
              <a:t>2 Signals for T-Cell Activation</a:t>
            </a:r>
            <a:endParaRPr lang="en-US" sz="4000" dirty="0"/>
          </a:p>
        </p:txBody>
      </p:sp>
      <p:sp>
        <p:nvSpPr>
          <p:cNvPr id="57" name="TextBox 56"/>
          <p:cNvSpPr txBox="1"/>
          <p:nvPr/>
        </p:nvSpPr>
        <p:spPr>
          <a:xfrm>
            <a:off x="14952" y="6491059"/>
            <a:ext cx="822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Postow MA, et al. </a:t>
            </a:r>
            <a:r>
              <a:rPr lang="en-US" i="1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 Clin Oncol. 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2015 Jan 20. [Epub ahead of print]</a:t>
            </a:r>
            <a:r>
              <a:rPr lang="en-US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[4]</a:t>
            </a:r>
            <a:endParaRPr lang="en-US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694883" y="1069524"/>
            <a:ext cx="7754234" cy="5092686"/>
            <a:chOff x="694883" y="987636"/>
            <a:chExt cx="7754234" cy="5092686"/>
          </a:xfrm>
        </p:grpSpPr>
        <p:sp>
          <p:nvSpPr>
            <p:cNvPr id="63" name="Oval 303"/>
            <p:cNvSpPr/>
            <p:nvPr/>
          </p:nvSpPr>
          <p:spPr bwMode="auto">
            <a:xfrm>
              <a:off x="694883" y="987636"/>
              <a:ext cx="7754234" cy="5092686"/>
            </a:xfrm>
            <a:custGeom>
              <a:avLst/>
              <a:gdLst>
                <a:gd name="connsiteX0" fmla="*/ 0 w 3053346"/>
                <a:gd name="connsiteY0" fmla="*/ 1173733 h 2347466"/>
                <a:gd name="connsiteX1" fmla="*/ 1526673 w 3053346"/>
                <a:gd name="connsiteY1" fmla="*/ 0 h 2347466"/>
                <a:gd name="connsiteX2" fmla="*/ 3053346 w 3053346"/>
                <a:gd name="connsiteY2" fmla="*/ 1173733 h 2347466"/>
                <a:gd name="connsiteX3" fmla="*/ 1526673 w 3053346"/>
                <a:gd name="connsiteY3" fmla="*/ 2347466 h 2347466"/>
                <a:gd name="connsiteX4" fmla="*/ 0 w 3053346"/>
                <a:gd name="connsiteY4" fmla="*/ 1173733 h 2347466"/>
                <a:gd name="connsiteX0" fmla="*/ 195 w 3053541"/>
                <a:gd name="connsiteY0" fmla="*/ 1314838 h 2488571"/>
                <a:gd name="connsiteX1" fmla="*/ 1449893 w 3053541"/>
                <a:gd name="connsiteY1" fmla="*/ 0 h 2488571"/>
                <a:gd name="connsiteX2" fmla="*/ 3053541 w 3053541"/>
                <a:gd name="connsiteY2" fmla="*/ 1314838 h 2488571"/>
                <a:gd name="connsiteX3" fmla="*/ 1526868 w 3053541"/>
                <a:gd name="connsiteY3" fmla="*/ 2488571 h 2488571"/>
                <a:gd name="connsiteX4" fmla="*/ 195 w 3053541"/>
                <a:gd name="connsiteY4" fmla="*/ 1314838 h 2488571"/>
                <a:gd name="connsiteX0" fmla="*/ 1074 w 3054420"/>
                <a:gd name="connsiteY0" fmla="*/ 1315530 h 2489263"/>
                <a:gd name="connsiteX1" fmla="*/ 1450772 w 3054420"/>
                <a:gd name="connsiteY1" fmla="*/ 692 h 2489263"/>
                <a:gd name="connsiteX2" fmla="*/ 3054420 w 3054420"/>
                <a:gd name="connsiteY2" fmla="*/ 1315530 h 2489263"/>
                <a:gd name="connsiteX3" fmla="*/ 1527747 w 3054420"/>
                <a:gd name="connsiteY3" fmla="*/ 2489263 h 2489263"/>
                <a:gd name="connsiteX4" fmla="*/ 1074 w 3054420"/>
                <a:gd name="connsiteY4" fmla="*/ 1315530 h 2489263"/>
                <a:gd name="connsiteX0" fmla="*/ 111 w 3220236"/>
                <a:gd name="connsiteY0" fmla="*/ 1353367 h 2488659"/>
                <a:gd name="connsiteX1" fmla="*/ 1616588 w 3220236"/>
                <a:gd name="connsiteY1" fmla="*/ 46 h 2488659"/>
                <a:gd name="connsiteX2" fmla="*/ 3220236 w 3220236"/>
                <a:gd name="connsiteY2" fmla="*/ 1314884 h 2488659"/>
                <a:gd name="connsiteX3" fmla="*/ 1693563 w 3220236"/>
                <a:gd name="connsiteY3" fmla="*/ 2488617 h 2488659"/>
                <a:gd name="connsiteX4" fmla="*/ 111 w 3220236"/>
                <a:gd name="connsiteY4" fmla="*/ 1353367 h 2488659"/>
                <a:gd name="connsiteX0" fmla="*/ 3660 w 3223785"/>
                <a:gd name="connsiteY0" fmla="*/ 1353367 h 2488685"/>
                <a:gd name="connsiteX1" fmla="*/ 1620137 w 3223785"/>
                <a:gd name="connsiteY1" fmla="*/ 46 h 2488685"/>
                <a:gd name="connsiteX2" fmla="*/ 3223785 w 3223785"/>
                <a:gd name="connsiteY2" fmla="*/ 1314884 h 2488685"/>
                <a:gd name="connsiteX3" fmla="*/ 1697112 w 3223785"/>
                <a:gd name="connsiteY3" fmla="*/ 2488617 h 2488685"/>
                <a:gd name="connsiteX4" fmla="*/ 3660 w 3223785"/>
                <a:gd name="connsiteY4" fmla="*/ 1353367 h 2488685"/>
                <a:gd name="connsiteX0" fmla="*/ 35184 w 3255309"/>
                <a:gd name="connsiteY0" fmla="*/ 1353367 h 2488691"/>
                <a:gd name="connsiteX1" fmla="*/ 1651661 w 3255309"/>
                <a:gd name="connsiteY1" fmla="*/ 46 h 2488691"/>
                <a:gd name="connsiteX2" fmla="*/ 3255309 w 3255309"/>
                <a:gd name="connsiteY2" fmla="*/ 1314884 h 2488691"/>
                <a:gd name="connsiteX3" fmla="*/ 1728636 w 3255309"/>
                <a:gd name="connsiteY3" fmla="*/ 2488617 h 2488691"/>
                <a:gd name="connsiteX4" fmla="*/ 35184 w 3255309"/>
                <a:gd name="connsiteY4" fmla="*/ 1353367 h 2488691"/>
                <a:gd name="connsiteX0" fmla="*/ 51 w 3220176"/>
                <a:gd name="connsiteY0" fmla="*/ 1353367 h 2039734"/>
                <a:gd name="connsiteX1" fmla="*/ 1616528 w 3220176"/>
                <a:gd name="connsiteY1" fmla="*/ 46 h 2039734"/>
                <a:gd name="connsiteX2" fmla="*/ 3220176 w 3220176"/>
                <a:gd name="connsiteY2" fmla="*/ 1314884 h 2039734"/>
                <a:gd name="connsiteX3" fmla="*/ 1667845 w 3220176"/>
                <a:gd name="connsiteY3" fmla="*/ 2039648 h 2039734"/>
                <a:gd name="connsiteX4" fmla="*/ 51 w 3220176"/>
                <a:gd name="connsiteY4" fmla="*/ 1353367 h 2039734"/>
                <a:gd name="connsiteX0" fmla="*/ 51 w 3220176"/>
                <a:gd name="connsiteY0" fmla="*/ 1353367 h 2227751"/>
                <a:gd name="connsiteX1" fmla="*/ 1616528 w 3220176"/>
                <a:gd name="connsiteY1" fmla="*/ 46 h 2227751"/>
                <a:gd name="connsiteX2" fmla="*/ 3220176 w 3220176"/>
                <a:gd name="connsiteY2" fmla="*/ 1314884 h 2227751"/>
                <a:gd name="connsiteX3" fmla="*/ 1667845 w 3220176"/>
                <a:gd name="connsiteY3" fmla="*/ 2039648 h 2227751"/>
                <a:gd name="connsiteX4" fmla="*/ 51 w 3220176"/>
                <a:gd name="connsiteY4" fmla="*/ 1353367 h 2227751"/>
                <a:gd name="connsiteX0" fmla="*/ 4 w 3220129"/>
                <a:gd name="connsiteY0" fmla="*/ 1353367 h 2447322"/>
                <a:gd name="connsiteX1" fmla="*/ 1616481 w 3220129"/>
                <a:gd name="connsiteY1" fmla="*/ 46 h 2447322"/>
                <a:gd name="connsiteX2" fmla="*/ 3220129 w 3220129"/>
                <a:gd name="connsiteY2" fmla="*/ 1314884 h 2447322"/>
                <a:gd name="connsiteX3" fmla="*/ 1629311 w 3220129"/>
                <a:gd name="connsiteY3" fmla="*/ 2283374 h 2447322"/>
                <a:gd name="connsiteX4" fmla="*/ 4 w 3220129"/>
                <a:gd name="connsiteY4" fmla="*/ 1353367 h 2447322"/>
                <a:gd name="connsiteX0" fmla="*/ 4 w 3220129"/>
                <a:gd name="connsiteY0" fmla="*/ 1225236 h 2284000"/>
                <a:gd name="connsiteX1" fmla="*/ 1616481 w 3220129"/>
                <a:gd name="connsiteY1" fmla="*/ 192 h 2284000"/>
                <a:gd name="connsiteX2" fmla="*/ 3220129 w 3220129"/>
                <a:gd name="connsiteY2" fmla="*/ 1315030 h 2284000"/>
                <a:gd name="connsiteX3" fmla="*/ 1629311 w 3220129"/>
                <a:gd name="connsiteY3" fmla="*/ 2283520 h 2284000"/>
                <a:gd name="connsiteX4" fmla="*/ 4 w 3220129"/>
                <a:gd name="connsiteY4" fmla="*/ 1225236 h 2284000"/>
                <a:gd name="connsiteX0" fmla="*/ 1075 w 3221200"/>
                <a:gd name="connsiteY0" fmla="*/ 1225980 h 2284744"/>
                <a:gd name="connsiteX1" fmla="*/ 1617552 w 3221200"/>
                <a:gd name="connsiteY1" fmla="*/ 936 h 2284744"/>
                <a:gd name="connsiteX2" fmla="*/ 3221200 w 3221200"/>
                <a:gd name="connsiteY2" fmla="*/ 1315774 h 2284744"/>
                <a:gd name="connsiteX3" fmla="*/ 1630382 w 3221200"/>
                <a:gd name="connsiteY3" fmla="*/ 2284264 h 2284744"/>
                <a:gd name="connsiteX4" fmla="*/ 1075 w 3221200"/>
                <a:gd name="connsiteY4" fmla="*/ 1225980 h 2284744"/>
                <a:gd name="connsiteX0" fmla="*/ 1037 w 3272479"/>
                <a:gd name="connsiteY0" fmla="*/ 1482406 h 2330064"/>
                <a:gd name="connsiteX1" fmla="*/ 1668831 w 3272479"/>
                <a:gd name="connsiteY1" fmla="*/ 808 h 2330064"/>
                <a:gd name="connsiteX2" fmla="*/ 3272479 w 3272479"/>
                <a:gd name="connsiteY2" fmla="*/ 1315646 h 2330064"/>
                <a:gd name="connsiteX3" fmla="*/ 1681661 w 3272479"/>
                <a:gd name="connsiteY3" fmla="*/ 2284136 h 2330064"/>
                <a:gd name="connsiteX4" fmla="*/ 1037 w 3272479"/>
                <a:gd name="connsiteY4" fmla="*/ 1482406 h 2330064"/>
                <a:gd name="connsiteX0" fmla="*/ 1037 w 3277456"/>
                <a:gd name="connsiteY0" fmla="*/ 1482695 h 2330353"/>
                <a:gd name="connsiteX1" fmla="*/ 1668831 w 3277456"/>
                <a:gd name="connsiteY1" fmla="*/ 1097 h 2330353"/>
                <a:gd name="connsiteX2" fmla="*/ 3272479 w 3277456"/>
                <a:gd name="connsiteY2" fmla="*/ 1315935 h 2330353"/>
                <a:gd name="connsiteX3" fmla="*/ 1681661 w 3277456"/>
                <a:gd name="connsiteY3" fmla="*/ 2284425 h 2330353"/>
                <a:gd name="connsiteX4" fmla="*/ 1037 w 3277456"/>
                <a:gd name="connsiteY4" fmla="*/ 1482695 h 2330353"/>
                <a:gd name="connsiteX0" fmla="*/ 1037 w 3277456"/>
                <a:gd name="connsiteY0" fmla="*/ 1482695 h 2330353"/>
                <a:gd name="connsiteX1" fmla="*/ 1668831 w 3277456"/>
                <a:gd name="connsiteY1" fmla="*/ 1097 h 2330353"/>
                <a:gd name="connsiteX2" fmla="*/ 3272479 w 3277456"/>
                <a:gd name="connsiteY2" fmla="*/ 1315935 h 2330353"/>
                <a:gd name="connsiteX3" fmla="*/ 1681661 w 3277456"/>
                <a:gd name="connsiteY3" fmla="*/ 2284425 h 2330353"/>
                <a:gd name="connsiteX4" fmla="*/ 1037 w 3277456"/>
                <a:gd name="connsiteY4" fmla="*/ 1482695 h 2330353"/>
                <a:gd name="connsiteX0" fmla="*/ 1034 w 3251883"/>
                <a:gd name="connsiteY0" fmla="*/ 1483703 h 2331845"/>
                <a:gd name="connsiteX1" fmla="*/ 1668828 w 3251883"/>
                <a:gd name="connsiteY1" fmla="*/ 2105 h 2331845"/>
                <a:gd name="connsiteX2" fmla="*/ 3246817 w 3251883"/>
                <a:gd name="connsiteY2" fmla="*/ 1701774 h 2331845"/>
                <a:gd name="connsiteX3" fmla="*/ 1681658 w 3251883"/>
                <a:gd name="connsiteY3" fmla="*/ 2285433 h 2331845"/>
                <a:gd name="connsiteX4" fmla="*/ 1034 w 3251883"/>
                <a:gd name="connsiteY4" fmla="*/ 1483703 h 2331845"/>
                <a:gd name="connsiteX0" fmla="*/ 1034 w 3267058"/>
                <a:gd name="connsiteY0" fmla="*/ 1483703 h 2331845"/>
                <a:gd name="connsiteX1" fmla="*/ 1668828 w 3267058"/>
                <a:gd name="connsiteY1" fmla="*/ 2105 h 2331845"/>
                <a:gd name="connsiteX2" fmla="*/ 3246817 w 3267058"/>
                <a:gd name="connsiteY2" fmla="*/ 1701774 h 2331845"/>
                <a:gd name="connsiteX3" fmla="*/ 1681658 w 3267058"/>
                <a:gd name="connsiteY3" fmla="*/ 2285433 h 2331845"/>
                <a:gd name="connsiteX4" fmla="*/ 1034 w 3267058"/>
                <a:gd name="connsiteY4" fmla="*/ 1483703 h 2331845"/>
                <a:gd name="connsiteX0" fmla="*/ 1037 w 3292411"/>
                <a:gd name="connsiteY0" fmla="*/ 1485252 h 2364915"/>
                <a:gd name="connsiteX1" fmla="*/ 1668831 w 3292411"/>
                <a:gd name="connsiteY1" fmla="*/ 3654 h 2364915"/>
                <a:gd name="connsiteX2" fmla="*/ 3272478 w 3292411"/>
                <a:gd name="connsiteY2" fmla="*/ 1780289 h 2364915"/>
                <a:gd name="connsiteX3" fmla="*/ 1681661 w 3292411"/>
                <a:gd name="connsiteY3" fmla="*/ 2286982 h 2364915"/>
                <a:gd name="connsiteX4" fmla="*/ 1037 w 3292411"/>
                <a:gd name="connsiteY4" fmla="*/ 1485252 h 2364915"/>
                <a:gd name="connsiteX0" fmla="*/ 1037 w 3283928"/>
                <a:gd name="connsiteY0" fmla="*/ 1485252 h 2364915"/>
                <a:gd name="connsiteX1" fmla="*/ 1668831 w 3283928"/>
                <a:gd name="connsiteY1" fmla="*/ 3654 h 2364915"/>
                <a:gd name="connsiteX2" fmla="*/ 3272478 w 3283928"/>
                <a:gd name="connsiteY2" fmla="*/ 1780289 h 2364915"/>
                <a:gd name="connsiteX3" fmla="*/ 1681661 w 3283928"/>
                <a:gd name="connsiteY3" fmla="*/ 2286982 h 2364915"/>
                <a:gd name="connsiteX4" fmla="*/ 1037 w 3283928"/>
                <a:gd name="connsiteY4" fmla="*/ 1485252 h 2364915"/>
                <a:gd name="connsiteX0" fmla="*/ 28 w 3282700"/>
                <a:gd name="connsiteY0" fmla="*/ 1278142 h 2157805"/>
                <a:gd name="connsiteX1" fmla="*/ 1642164 w 3282700"/>
                <a:gd name="connsiteY1" fmla="*/ 1787 h 2157805"/>
                <a:gd name="connsiteX2" fmla="*/ 3271469 w 3282700"/>
                <a:gd name="connsiteY2" fmla="*/ 1573179 h 2157805"/>
                <a:gd name="connsiteX3" fmla="*/ 1680652 w 3282700"/>
                <a:gd name="connsiteY3" fmla="*/ 2079872 h 2157805"/>
                <a:gd name="connsiteX4" fmla="*/ 28 w 3282700"/>
                <a:gd name="connsiteY4" fmla="*/ 1278142 h 2157805"/>
                <a:gd name="connsiteX0" fmla="*/ 27 w 3295545"/>
                <a:gd name="connsiteY0" fmla="*/ 1127057 h 2171576"/>
                <a:gd name="connsiteX1" fmla="*/ 1654992 w 3295545"/>
                <a:gd name="connsiteY1" fmla="*/ 4635 h 2171576"/>
                <a:gd name="connsiteX2" fmla="*/ 3284297 w 3295545"/>
                <a:gd name="connsiteY2" fmla="*/ 1576027 h 2171576"/>
                <a:gd name="connsiteX3" fmla="*/ 1693480 w 3295545"/>
                <a:gd name="connsiteY3" fmla="*/ 2082720 h 2171576"/>
                <a:gd name="connsiteX4" fmla="*/ 27 w 3295545"/>
                <a:gd name="connsiteY4" fmla="*/ 1127057 h 2171576"/>
                <a:gd name="connsiteX0" fmla="*/ 3034 w 3298552"/>
                <a:gd name="connsiteY0" fmla="*/ 1133768 h 2178287"/>
                <a:gd name="connsiteX1" fmla="*/ 1657999 w 3298552"/>
                <a:gd name="connsiteY1" fmla="*/ 11346 h 2178287"/>
                <a:gd name="connsiteX2" fmla="*/ 3287304 w 3298552"/>
                <a:gd name="connsiteY2" fmla="*/ 1582738 h 2178287"/>
                <a:gd name="connsiteX3" fmla="*/ 1696487 w 3298552"/>
                <a:gd name="connsiteY3" fmla="*/ 2089431 h 2178287"/>
                <a:gd name="connsiteX4" fmla="*/ 3034 w 3298552"/>
                <a:gd name="connsiteY4" fmla="*/ 1133768 h 2178287"/>
                <a:gd name="connsiteX0" fmla="*/ 4 w 3295522"/>
                <a:gd name="connsiteY0" fmla="*/ 1126995 h 2126066"/>
                <a:gd name="connsiteX1" fmla="*/ 1654969 w 3295522"/>
                <a:gd name="connsiteY1" fmla="*/ 4573 h 2126066"/>
                <a:gd name="connsiteX2" fmla="*/ 3284274 w 3295522"/>
                <a:gd name="connsiteY2" fmla="*/ 1575965 h 2126066"/>
                <a:gd name="connsiteX3" fmla="*/ 1642140 w 3295522"/>
                <a:gd name="connsiteY3" fmla="*/ 2005692 h 2126066"/>
                <a:gd name="connsiteX4" fmla="*/ 4 w 3295522"/>
                <a:gd name="connsiteY4" fmla="*/ 1126995 h 2126066"/>
                <a:gd name="connsiteX0" fmla="*/ 4 w 3295522"/>
                <a:gd name="connsiteY0" fmla="*/ 1126995 h 2057630"/>
                <a:gd name="connsiteX1" fmla="*/ 1654969 w 3295522"/>
                <a:gd name="connsiteY1" fmla="*/ 4573 h 2057630"/>
                <a:gd name="connsiteX2" fmla="*/ 3284274 w 3295522"/>
                <a:gd name="connsiteY2" fmla="*/ 1575965 h 2057630"/>
                <a:gd name="connsiteX3" fmla="*/ 1642140 w 3295522"/>
                <a:gd name="connsiteY3" fmla="*/ 2005692 h 2057630"/>
                <a:gd name="connsiteX4" fmla="*/ 4 w 3295522"/>
                <a:gd name="connsiteY4" fmla="*/ 1126995 h 2057630"/>
                <a:gd name="connsiteX0" fmla="*/ 167 w 3295685"/>
                <a:gd name="connsiteY0" fmla="*/ 1128700 h 2059335"/>
                <a:gd name="connsiteX1" fmla="*/ 1655132 w 3295685"/>
                <a:gd name="connsiteY1" fmla="*/ 6278 h 2059335"/>
                <a:gd name="connsiteX2" fmla="*/ 3284437 w 3295685"/>
                <a:gd name="connsiteY2" fmla="*/ 1577670 h 2059335"/>
                <a:gd name="connsiteX3" fmla="*/ 1642303 w 3295685"/>
                <a:gd name="connsiteY3" fmla="*/ 2007397 h 2059335"/>
                <a:gd name="connsiteX4" fmla="*/ 167 w 3295685"/>
                <a:gd name="connsiteY4" fmla="*/ 1128700 h 2059335"/>
                <a:gd name="connsiteX0" fmla="*/ 846 w 3296364"/>
                <a:gd name="connsiteY0" fmla="*/ 1129198 h 2059833"/>
                <a:gd name="connsiteX1" fmla="*/ 1655811 w 3296364"/>
                <a:gd name="connsiteY1" fmla="*/ 6776 h 2059833"/>
                <a:gd name="connsiteX2" fmla="*/ 3285116 w 3296364"/>
                <a:gd name="connsiteY2" fmla="*/ 1578168 h 2059833"/>
                <a:gd name="connsiteX3" fmla="*/ 1642982 w 3296364"/>
                <a:gd name="connsiteY3" fmla="*/ 2007895 h 2059833"/>
                <a:gd name="connsiteX4" fmla="*/ 846 w 3296364"/>
                <a:gd name="connsiteY4" fmla="*/ 1129198 h 2059833"/>
                <a:gd name="connsiteX0" fmla="*/ 932 w 3167985"/>
                <a:gd name="connsiteY0" fmla="*/ 1178767 h 2123118"/>
                <a:gd name="connsiteX1" fmla="*/ 1527605 w 3167985"/>
                <a:gd name="connsiteY1" fmla="*/ 5035 h 2123118"/>
                <a:gd name="connsiteX2" fmla="*/ 3156910 w 3167985"/>
                <a:gd name="connsiteY2" fmla="*/ 1576427 h 2123118"/>
                <a:gd name="connsiteX3" fmla="*/ 1514776 w 3167985"/>
                <a:gd name="connsiteY3" fmla="*/ 2006154 h 2123118"/>
                <a:gd name="connsiteX4" fmla="*/ 932 w 3167985"/>
                <a:gd name="connsiteY4" fmla="*/ 1178767 h 2123118"/>
                <a:gd name="connsiteX0" fmla="*/ 4995 w 3172048"/>
                <a:gd name="connsiteY0" fmla="*/ 1179928 h 2124279"/>
                <a:gd name="connsiteX1" fmla="*/ 1531668 w 3172048"/>
                <a:gd name="connsiteY1" fmla="*/ 6196 h 2124279"/>
                <a:gd name="connsiteX2" fmla="*/ 3160973 w 3172048"/>
                <a:gd name="connsiteY2" fmla="*/ 1577588 h 2124279"/>
                <a:gd name="connsiteX3" fmla="*/ 1518839 w 3172048"/>
                <a:gd name="connsiteY3" fmla="*/ 2007315 h 2124279"/>
                <a:gd name="connsiteX4" fmla="*/ 4995 w 3172048"/>
                <a:gd name="connsiteY4" fmla="*/ 1179928 h 2124279"/>
                <a:gd name="connsiteX0" fmla="*/ 3713 w 3170766"/>
                <a:gd name="connsiteY0" fmla="*/ 1183019 h 2127370"/>
                <a:gd name="connsiteX1" fmla="*/ 1530386 w 3170766"/>
                <a:gd name="connsiteY1" fmla="*/ 9287 h 2127370"/>
                <a:gd name="connsiteX2" fmla="*/ 3159691 w 3170766"/>
                <a:gd name="connsiteY2" fmla="*/ 1580679 h 2127370"/>
                <a:gd name="connsiteX3" fmla="*/ 1517557 w 3170766"/>
                <a:gd name="connsiteY3" fmla="*/ 2010406 h 2127370"/>
                <a:gd name="connsiteX4" fmla="*/ 3713 w 3170766"/>
                <a:gd name="connsiteY4" fmla="*/ 1183019 h 2127370"/>
                <a:gd name="connsiteX0" fmla="*/ 3677 w 3183576"/>
                <a:gd name="connsiteY0" fmla="*/ 1317951 h 2111885"/>
                <a:gd name="connsiteX1" fmla="*/ 1543179 w 3183576"/>
                <a:gd name="connsiteY1" fmla="*/ 3115 h 2111885"/>
                <a:gd name="connsiteX2" fmla="*/ 3172484 w 3183576"/>
                <a:gd name="connsiteY2" fmla="*/ 1574507 h 2111885"/>
                <a:gd name="connsiteX3" fmla="*/ 1530350 w 3183576"/>
                <a:gd name="connsiteY3" fmla="*/ 2004234 h 2111885"/>
                <a:gd name="connsiteX4" fmla="*/ 3677 w 3183576"/>
                <a:gd name="connsiteY4" fmla="*/ 1317951 h 2111885"/>
                <a:gd name="connsiteX0" fmla="*/ 331 w 3181261"/>
                <a:gd name="connsiteY0" fmla="*/ 1316136 h 2110070"/>
                <a:gd name="connsiteX1" fmla="*/ 1655296 w 3181261"/>
                <a:gd name="connsiteY1" fmla="*/ 1300 h 2110070"/>
                <a:gd name="connsiteX2" fmla="*/ 3169138 w 3181261"/>
                <a:gd name="connsiteY2" fmla="*/ 1572692 h 2110070"/>
                <a:gd name="connsiteX3" fmla="*/ 1527004 w 3181261"/>
                <a:gd name="connsiteY3" fmla="*/ 2002419 h 2110070"/>
                <a:gd name="connsiteX4" fmla="*/ 331 w 3181261"/>
                <a:gd name="connsiteY4" fmla="*/ 1316136 h 2110070"/>
                <a:gd name="connsiteX0" fmla="*/ 331 w 3186433"/>
                <a:gd name="connsiteY0" fmla="*/ 1314850 h 2108784"/>
                <a:gd name="connsiteX1" fmla="*/ 1655296 w 3186433"/>
                <a:gd name="connsiteY1" fmla="*/ 14 h 2108784"/>
                <a:gd name="connsiteX2" fmla="*/ 3169138 w 3186433"/>
                <a:gd name="connsiteY2" fmla="*/ 1571406 h 2108784"/>
                <a:gd name="connsiteX3" fmla="*/ 1527004 w 3186433"/>
                <a:gd name="connsiteY3" fmla="*/ 2001133 h 2108784"/>
                <a:gd name="connsiteX4" fmla="*/ 331 w 3186433"/>
                <a:gd name="connsiteY4" fmla="*/ 1314850 h 2108784"/>
                <a:gd name="connsiteX0" fmla="*/ 55 w 3186157"/>
                <a:gd name="connsiteY0" fmla="*/ 1314858 h 2108792"/>
                <a:gd name="connsiteX1" fmla="*/ 1655020 w 3186157"/>
                <a:gd name="connsiteY1" fmla="*/ 22 h 2108792"/>
                <a:gd name="connsiteX2" fmla="*/ 3168862 w 3186157"/>
                <a:gd name="connsiteY2" fmla="*/ 1571414 h 2108792"/>
                <a:gd name="connsiteX3" fmla="*/ 1526728 w 3186157"/>
                <a:gd name="connsiteY3" fmla="*/ 2001141 h 2108792"/>
                <a:gd name="connsiteX4" fmla="*/ 55 w 3186157"/>
                <a:gd name="connsiteY4" fmla="*/ 1314858 h 2108792"/>
                <a:gd name="connsiteX0" fmla="*/ 54 w 3142818"/>
                <a:gd name="connsiteY0" fmla="*/ 1318572 h 2170429"/>
                <a:gd name="connsiteX1" fmla="*/ 1655019 w 3142818"/>
                <a:gd name="connsiteY1" fmla="*/ 3736 h 2170429"/>
                <a:gd name="connsiteX2" fmla="*/ 3130373 w 3142818"/>
                <a:gd name="connsiteY2" fmla="*/ 1677749 h 2170429"/>
                <a:gd name="connsiteX3" fmla="*/ 1526727 w 3142818"/>
                <a:gd name="connsiteY3" fmla="*/ 2004855 h 2170429"/>
                <a:gd name="connsiteX4" fmla="*/ 54 w 3142818"/>
                <a:gd name="connsiteY4" fmla="*/ 1318572 h 2170429"/>
                <a:gd name="connsiteX0" fmla="*/ 54 w 3140853"/>
                <a:gd name="connsiteY0" fmla="*/ 1318572 h 2170429"/>
                <a:gd name="connsiteX1" fmla="*/ 1655019 w 3140853"/>
                <a:gd name="connsiteY1" fmla="*/ 3736 h 2170429"/>
                <a:gd name="connsiteX2" fmla="*/ 3130373 w 3140853"/>
                <a:gd name="connsiteY2" fmla="*/ 1677749 h 2170429"/>
                <a:gd name="connsiteX3" fmla="*/ 1526727 w 3140853"/>
                <a:gd name="connsiteY3" fmla="*/ 2004855 h 2170429"/>
                <a:gd name="connsiteX4" fmla="*/ 54 w 3140853"/>
                <a:gd name="connsiteY4" fmla="*/ 1318572 h 2170429"/>
                <a:gd name="connsiteX0" fmla="*/ 1804 w 3144464"/>
                <a:gd name="connsiteY0" fmla="*/ 1394142 h 2245999"/>
                <a:gd name="connsiteX1" fmla="*/ 1836377 w 3144464"/>
                <a:gd name="connsiteY1" fmla="*/ 2340 h 2245999"/>
                <a:gd name="connsiteX2" fmla="*/ 3132123 w 3144464"/>
                <a:gd name="connsiteY2" fmla="*/ 1753319 h 2245999"/>
                <a:gd name="connsiteX3" fmla="*/ 1528477 w 3144464"/>
                <a:gd name="connsiteY3" fmla="*/ 2080425 h 2245999"/>
                <a:gd name="connsiteX4" fmla="*/ 1804 w 3144464"/>
                <a:gd name="connsiteY4" fmla="*/ 1394142 h 2245999"/>
                <a:gd name="connsiteX0" fmla="*/ 1804 w 3165918"/>
                <a:gd name="connsiteY0" fmla="*/ 1391854 h 2243711"/>
                <a:gd name="connsiteX1" fmla="*/ 1836377 w 3165918"/>
                <a:gd name="connsiteY1" fmla="*/ 52 h 2243711"/>
                <a:gd name="connsiteX2" fmla="*/ 3132123 w 3165918"/>
                <a:gd name="connsiteY2" fmla="*/ 1751031 h 2243711"/>
                <a:gd name="connsiteX3" fmla="*/ 1528477 w 3165918"/>
                <a:gd name="connsiteY3" fmla="*/ 2078137 h 2243711"/>
                <a:gd name="connsiteX4" fmla="*/ 1804 w 3165918"/>
                <a:gd name="connsiteY4" fmla="*/ 1391854 h 2243711"/>
                <a:gd name="connsiteX0" fmla="*/ 329 w 3154441"/>
                <a:gd name="connsiteY0" fmla="*/ 1417507 h 2269364"/>
                <a:gd name="connsiteX1" fmla="*/ 1655293 w 3154441"/>
                <a:gd name="connsiteY1" fmla="*/ 50 h 2269364"/>
                <a:gd name="connsiteX2" fmla="*/ 3130648 w 3154441"/>
                <a:gd name="connsiteY2" fmla="*/ 1776684 h 2269364"/>
                <a:gd name="connsiteX3" fmla="*/ 1527002 w 3154441"/>
                <a:gd name="connsiteY3" fmla="*/ 2103790 h 2269364"/>
                <a:gd name="connsiteX4" fmla="*/ 329 w 3154441"/>
                <a:gd name="connsiteY4" fmla="*/ 1417507 h 2269364"/>
                <a:gd name="connsiteX0" fmla="*/ 1370 w 3155482"/>
                <a:gd name="connsiteY0" fmla="*/ 1417524 h 2269381"/>
                <a:gd name="connsiteX1" fmla="*/ 1656334 w 3155482"/>
                <a:gd name="connsiteY1" fmla="*/ 67 h 2269381"/>
                <a:gd name="connsiteX2" fmla="*/ 3131689 w 3155482"/>
                <a:gd name="connsiteY2" fmla="*/ 1776701 h 2269381"/>
                <a:gd name="connsiteX3" fmla="*/ 1528043 w 3155482"/>
                <a:gd name="connsiteY3" fmla="*/ 2103807 h 2269381"/>
                <a:gd name="connsiteX4" fmla="*/ 1370 w 3155482"/>
                <a:gd name="connsiteY4" fmla="*/ 1417524 h 2269381"/>
                <a:gd name="connsiteX0" fmla="*/ 8348 w 3162460"/>
                <a:gd name="connsiteY0" fmla="*/ 1417555 h 2269412"/>
                <a:gd name="connsiteX1" fmla="*/ 1663312 w 3162460"/>
                <a:gd name="connsiteY1" fmla="*/ 98 h 2269412"/>
                <a:gd name="connsiteX2" fmla="*/ 3138667 w 3162460"/>
                <a:gd name="connsiteY2" fmla="*/ 1776732 h 2269412"/>
                <a:gd name="connsiteX3" fmla="*/ 1535021 w 3162460"/>
                <a:gd name="connsiteY3" fmla="*/ 2103838 h 2269412"/>
                <a:gd name="connsiteX4" fmla="*/ 8348 w 3162460"/>
                <a:gd name="connsiteY4" fmla="*/ 1417555 h 2269412"/>
                <a:gd name="connsiteX0" fmla="*/ 3918 w 3131868"/>
                <a:gd name="connsiteY0" fmla="*/ 1585222 h 2260591"/>
                <a:gd name="connsiteX1" fmla="*/ 1646052 w 3131868"/>
                <a:gd name="connsiteY1" fmla="*/ 1005 h 2260591"/>
                <a:gd name="connsiteX2" fmla="*/ 3121407 w 3131868"/>
                <a:gd name="connsiteY2" fmla="*/ 1777639 h 2260591"/>
                <a:gd name="connsiteX3" fmla="*/ 1517761 w 3131868"/>
                <a:gd name="connsiteY3" fmla="*/ 2104745 h 2260591"/>
                <a:gd name="connsiteX4" fmla="*/ 3918 w 3131868"/>
                <a:gd name="connsiteY4" fmla="*/ 1585222 h 2260591"/>
                <a:gd name="connsiteX0" fmla="*/ 22164 w 3150114"/>
                <a:gd name="connsiteY0" fmla="*/ 1585396 h 2260765"/>
                <a:gd name="connsiteX1" fmla="*/ 1664298 w 3150114"/>
                <a:gd name="connsiteY1" fmla="*/ 1179 h 2260765"/>
                <a:gd name="connsiteX2" fmla="*/ 3139653 w 3150114"/>
                <a:gd name="connsiteY2" fmla="*/ 1777813 h 2260765"/>
                <a:gd name="connsiteX3" fmla="*/ 1536007 w 3150114"/>
                <a:gd name="connsiteY3" fmla="*/ 2104919 h 2260765"/>
                <a:gd name="connsiteX4" fmla="*/ 22164 w 3150114"/>
                <a:gd name="connsiteY4" fmla="*/ 1585396 h 2260765"/>
                <a:gd name="connsiteX0" fmla="*/ 22164 w 3187348"/>
                <a:gd name="connsiteY0" fmla="*/ 1585396 h 2260765"/>
                <a:gd name="connsiteX1" fmla="*/ 1664298 w 3187348"/>
                <a:gd name="connsiteY1" fmla="*/ 1179 h 2260765"/>
                <a:gd name="connsiteX2" fmla="*/ 3139653 w 3187348"/>
                <a:gd name="connsiteY2" fmla="*/ 1777813 h 2260765"/>
                <a:gd name="connsiteX3" fmla="*/ 1536007 w 3187348"/>
                <a:gd name="connsiteY3" fmla="*/ 2104919 h 2260765"/>
                <a:gd name="connsiteX4" fmla="*/ 22164 w 3187348"/>
                <a:gd name="connsiteY4" fmla="*/ 1585396 h 2260765"/>
                <a:gd name="connsiteX0" fmla="*/ 22164 w 3200939"/>
                <a:gd name="connsiteY0" fmla="*/ 1585396 h 2260765"/>
                <a:gd name="connsiteX1" fmla="*/ 1664298 w 3200939"/>
                <a:gd name="connsiteY1" fmla="*/ 1179 h 2260765"/>
                <a:gd name="connsiteX2" fmla="*/ 3139653 w 3200939"/>
                <a:gd name="connsiteY2" fmla="*/ 1777813 h 2260765"/>
                <a:gd name="connsiteX3" fmla="*/ 1536007 w 3200939"/>
                <a:gd name="connsiteY3" fmla="*/ 2104919 h 2260765"/>
                <a:gd name="connsiteX4" fmla="*/ 22164 w 3200939"/>
                <a:gd name="connsiteY4" fmla="*/ 1585396 h 2260765"/>
                <a:gd name="connsiteX0" fmla="*/ 24448 w 3208952"/>
                <a:gd name="connsiteY0" fmla="*/ 1586342 h 2261711"/>
                <a:gd name="connsiteX1" fmla="*/ 1666582 w 3208952"/>
                <a:gd name="connsiteY1" fmla="*/ 2125 h 2261711"/>
                <a:gd name="connsiteX2" fmla="*/ 3141937 w 3208952"/>
                <a:gd name="connsiteY2" fmla="*/ 1778759 h 2261711"/>
                <a:gd name="connsiteX3" fmla="*/ 1538291 w 3208952"/>
                <a:gd name="connsiteY3" fmla="*/ 2105865 h 2261711"/>
                <a:gd name="connsiteX4" fmla="*/ 24448 w 3208952"/>
                <a:gd name="connsiteY4" fmla="*/ 1586342 h 2261711"/>
                <a:gd name="connsiteX0" fmla="*/ 2244 w 3186748"/>
                <a:gd name="connsiteY0" fmla="*/ 1585343 h 2359940"/>
                <a:gd name="connsiteX1" fmla="*/ 1644378 w 3186748"/>
                <a:gd name="connsiteY1" fmla="*/ 1126 h 2359940"/>
                <a:gd name="connsiteX2" fmla="*/ 3119733 w 3186748"/>
                <a:gd name="connsiteY2" fmla="*/ 1777760 h 2359940"/>
                <a:gd name="connsiteX3" fmla="*/ 1985241 w 3186748"/>
                <a:gd name="connsiteY3" fmla="*/ 2292198 h 2359940"/>
                <a:gd name="connsiteX4" fmla="*/ 2244 w 3186748"/>
                <a:gd name="connsiteY4" fmla="*/ 1585343 h 2359940"/>
                <a:gd name="connsiteX0" fmla="*/ 38431 w 3222935"/>
                <a:gd name="connsiteY0" fmla="*/ 1586666 h 2361263"/>
                <a:gd name="connsiteX1" fmla="*/ 1680565 w 3222935"/>
                <a:gd name="connsiteY1" fmla="*/ 2449 h 2361263"/>
                <a:gd name="connsiteX2" fmla="*/ 3155920 w 3222935"/>
                <a:gd name="connsiteY2" fmla="*/ 1779083 h 2361263"/>
                <a:gd name="connsiteX3" fmla="*/ 2021428 w 3222935"/>
                <a:gd name="connsiteY3" fmla="*/ 2293521 h 2361263"/>
                <a:gd name="connsiteX4" fmla="*/ 38431 w 3222935"/>
                <a:gd name="connsiteY4" fmla="*/ 1586666 h 2361263"/>
                <a:gd name="connsiteX0" fmla="*/ 37708 w 3083362"/>
                <a:gd name="connsiteY0" fmla="*/ 1794974 h 2451466"/>
                <a:gd name="connsiteX1" fmla="*/ 1547517 w 3083362"/>
                <a:gd name="connsiteY1" fmla="*/ 10 h 2451466"/>
                <a:gd name="connsiteX2" fmla="*/ 3022872 w 3083362"/>
                <a:gd name="connsiteY2" fmla="*/ 1776644 h 2451466"/>
                <a:gd name="connsiteX3" fmla="*/ 1888380 w 3083362"/>
                <a:gd name="connsiteY3" fmla="*/ 2291082 h 2451466"/>
                <a:gd name="connsiteX4" fmla="*/ 37708 w 3083362"/>
                <a:gd name="connsiteY4" fmla="*/ 1794974 h 2451466"/>
                <a:gd name="connsiteX0" fmla="*/ 37708 w 3083362"/>
                <a:gd name="connsiteY0" fmla="*/ 1794974 h 2422747"/>
                <a:gd name="connsiteX1" fmla="*/ 1547517 w 3083362"/>
                <a:gd name="connsiteY1" fmla="*/ 10 h 2422747"/>
                <a:gd name="connsiteX2" fmla="*/ 3022872 w 3083362"/>
                <a:gd name="connsiteY2" fmla="*/ 1776644 h 2422747"/>
                <a:gd name="connsiteX3" fmla="*/ 1888380 w 3083362"/>
                <a:gd name="connsiteY3" fmla="*/ 2291082 h 2422747"/>
                <a:gd name="connsiteX4" fmla="*/ 37708 w 3083362"/>
                <a:gd name="connsiteY4" fmla="*/ 1794974 h 2422747"/>
                <a:gd name="connsiteX0" fmla="*/ 37708 w 3083362"/>
                <a:gd name="connsiteY0" fmla="*/ 1794974 h 2427080"/>
                <a:gd name="connsiteX1" fmla="*/ 1547517 w 3083362"/>
                <a:gd name="connsiteY1" fmla="*/ 10 h 2427080"/>
                <a:gd name="connsiteX2" fmla="*/ 3022872 w 3083362"/>
                <a:gd name="connsiteY2" fmla="*/ 1776644 h 2427080"/>
                <a:gd name="connsiteX3" fmla="*/ 1888380 w 3083362"/>
                <a:gd name="connsiteY3" fmla="*/ 2291082 h 2427080"/>
                <a:gd name="connsiteX4" fmla="*/ 37708 w 3083362"/>
                <a:gd name="connsiteY4" fmla="*/ 1794974 h 2427080"/>
                <a:gd name="connsiteX0" fmla="*/ 37708 w 3083362"/>
                <a:gd name="connsiteY0" fmla="*/ 1794974 h 2451466"/>
                <a:gd name="connsiteX1" fmla="*/ 1547517 w 3083362"/>
                <a:gd name="connsiteY1" fmla="*/ 10 h 2451466"/>
                <a:gd name="connsiteX2" fmla="*/ 3022872 w 3083362"/>
                <a:gd name="connsiteY2" fmla="*/ 1776644 h 2451466"/>
                <a:gd name="connsiteX3" fmla="*/ 1888380 w 3083362"/>
                <a:gd name="connsiteY3" fmla="*/ 2291082 h 2451466"/>
                <a:gd name="connsiteX4" fmla="*/ 37708 w 3083362"/>
                <a:gd name="connsiteY4" fmla="*/ 1794974 h 2451466"/>
                <a:gd name="connsiteX0" fmla="*/ 37708 w 3083362"/>
                <a:gd name="connsiteY0" fmla="*/ 1794974 h 2455996"/>
                <a:gd name="connsiteX1" fmla="*/ 1547517 w 3083362"/>
                <a:gd name="connsiteY1" fmla="*/ 10 h 2455996"/>
                <a:gd name="connsiteX2" fmla="*/ 3022872 w 3083362"/>
                <a:gd name="connsiteY2" fmla="*/ 1776644 h 2455996"/>
                <a:gd name="connsiteX3" fmla="*/ 1888380 w 3083362"/>
                <a:gd name="connsiteY3" fmla="*/ 2291082 h 2455996"/>
                <a:gd name="connsiteX4" fmla="*/ 37708 w 3083362"/>
                <a:gd name="connsiteY4" fmla="*/ 1794974 h 2455996"/>
                <a:gd name="connsiteX0" fmla="*/ 37769 w 3098387"/>
                <a:gd name="connsiteY0" fmla="*/ 1795020 h 2447759"/>
                <a:gd name="connsiteX1" fmla="*/ 1547578 w 3098387"/>
                <a:gd name="connsiteY1" fmla="*/ 56 h 2447759"/>
                <a:gd name="connsiteX2" fmla="*/ 3038376 w 3098387"/>
                <a:gd name="connsiteY2" fmla="*/ 1839465 h 2447759"/>
                <a:gd name="connsiteX3" fmla="*/ 1888441 w 3098387"/>
                <a:gd name="connsiteY3" fmla="*/ 2291128 h 2447759"/>
                <a:gd name="connsiteX4" fmla="*/ 37769 w 3098387"/>
                <a:gd name="connsiteY4" fmla="*/ 1795020 h 2447759"/>
                <a:gd name="connsiteX0" fmla="*/ 37769 w 3111269"/>
                <a:gd name="connsiteY0" fmla="*/ 1795020 h 2447759"/>
                <a:gd name="connsiteX1" fmla="*/ 1547578 w 3111269"/>
                <a:gd name="connsiteY1" fmla="*/ 56 h 2447759"/>
                <a:gd name="connsiteX2" fmla="*/ 3038376 w 3111269"/>
                <a:gd name="connsiteY2" fmla="*/ 1839465 h 2447759"/>
                <a:gd name="connsiteX3" fmla="*/ 1888441 w 3111269"/>
                <a:gd name="connsiteY3" fmla="*/ 2291128 h 2447759"/>
                <a:gd name="connsiteX4" fmla="*/ 37769 w 3111269"/>
                <a:gd name="connsiteY4" fmla="*/ 1795020 h 2447759"/>
                <a:gd name="connsiteX0" fmla="*/ 37769 w 3111269"/>
                <a:gd name="connsiteY0" fmla="*/ 1795020 h 2447759"/>
                <a:gd name="connsiteX1" fmla="*/ 1547578 w 3111269"/>
                <a:gd name="connsiteY1" fmla="*/ 56 h 2447759"/>
                <a:gd name="connsiteX2" fmla="*/ 3038376 w 3111269"/>
                <a:gd name="connsiteY2" fmla="*/ 1839465 h 2447759"/>
                <a:gd name="connsiteX3" fmla="*/ 1888441 w 3111269"/>
                <a:gd name="connsiteY3" fmla="*/ 2291128 h 2447759"/>
                <a:gd name="connsiteX4" fmla="*/ 37769 w 3111269"/>
                <a:gd name="connsiteY4" fmla="*/ 1795020 h 2447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1269" h="2447759">
                  <a:moveTo>
                    <a:pt x="37769" y="1795020"/>
                  </a:moveTo>
                  <a:cubicBezTo>
                    <a:pt x="-235574" y="710681"/>
                    <a:pt x="1047477" y="-7351"/>
                    <a:pt x="1547578" y="56"/>
                  </a:cubicBezTo>
                  <a:cubicBezTo>
                    <a:pt x="2047679" y="7463"/>
                    <a:pt x="3443921" y="568126"/>
                    <a:pt x="3038376" y="1839465"/>
                  </a:cubicBezTo>
                  <a:cubicBezTo>
                    <a:pt x="2768963" y="2654460"/>
                    <a:pt x="2388542" y="2298535"/>
                    <a:pt x="1888441" y="2291128"/>
                  </a:cubicBezTo>
                  <a:cubicBezTo>
                    <a:pt x="1388340" y="2283721"/>
                    <a:pt x="311112" y="2879359"/>
                    <a:pt x="37769" y="1795020"/>
                  </a:cubicBezTo>
                  <a:close/>
                </a:path>
              </a:pathLst>
            </a:custGeom>
            <a:solidFill>
              <a:schemeClr val="accent1">
                <a:lumMod val="10000"/>
                <a:lumOff val="90000"/>
              </a:schemeClr>
            </a:solidFill>
            <a:ln w="9525" cap="flat" cmpd="sng" algn="ctr">
              <a:solidFill>
                <a:srgbClr val="345B0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463040" tIns="0" rIns="0" bIns="320040" numCol="1" rtlCol="0" anchor="b" anchorCtr="0" compatLnSpc="1">
              <a:prstTxWarp prst="textNoShape">
                <a:avLst/>
              </a:prstTxWarp>
            </a:bodyPr>
            <a:lstStyle/>
            <a:p>
              <a:r>
                <a:rPr lang="en-US" b="1" u="none" dirty="0">
                  <a:solidFill>
                    <a:srgbClr val="345B0E"/>
                  </a:solidFill>
                  <a:latin typeface="Calibri" pitchFamily="34" charset="0"/>
                </a:rPr>
                <a:t>Lymph </a:t>
              </a:r>
              <a:r>
                <a:rPr lang="en-US" b="1" u="none" dirty="0" smtClean="0">
                  <a:solidFill>
                    <a:srgbClr val="345B0E"/>
                  </a:solidFill>
                  <a:latin typeface="Calibri" pitchFamily="34" charset="0"/>
                </a:rPr>
                <a:t>node</a:t>
              </a:r>
              <a:endParaRPr lang="en-US" b="1" u="none" dirty="0">
                <a:solidFill>
                  <a:srgbClr val="345B0E"/>
                </a:solidFill>
                <a:latin typeface="Calibri" pitchFamily="34" charset="0"/>
              </a:endParaRPr>
            </a:p>
          </p:txBody>
        </p:sp>
        <p:sp>
          <p:nvSpPr>
            <p:cNvPr id="64" name="Flowchart: Connector 3"/>
            <p:cNvSpPr/>
            <p:nvPr/>
          </p:nvSpPr>
          <p:spPr bwMode="auto">
            <a:xfrm>
              <a:off x="3246508" y="1461192"/>
              <a:ext cx="2650984" cy="1814539"/>
            </a:xfrm>
            <a:prstGeom prst="flowChartConnector">
              <a:avLst/>
            </a:prstGeom>
            <a:solidFill>
              <a:srgbClr val="56951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65" name="Flowchart: Connector 4"/>
            <p:cNvSpPr/>
            <p:nvPr/>
          </p:nvSpPr>
          <p:spPr bwMode="auto">
            <a:xfrm>
              <a:off x="3971775" y="2262244"/>
              <a:ext cx="1200450" cy="713779"/>
            </a:xfrm>
            <a:prstGeom prst="flowChartConnector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926213" y="1489941"/>
              <a:ext cx="12915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u="none" dirty="0" smtClean="0">
                  <a:solidFill>
                    <a:schemeClr val="bg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Activated </a:t>
              </a:r>
              <a:r>
                <a:rPr lang="en-US" sz="2000" b="1" u="none" dirty="0" smtClean="0">
                  <a:solidFill>
                    <a:schemeClr val="bg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 cell</a:t>
              </a:r>
              <a:endParaRPr lang="en-US" sz="2000" b="1" u="none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461765" y="3752469"/>
              <a:ext cx="1381559" cy="49449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b="1" u="none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MHC with antigen</a:t>
              </a:r>
              <a:endParaRPr lang="en-US" sz="1600" b="1" u="none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461765" y="3023489"/>
              <a:ext cx="1143315" cy="494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b="1" u="none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T-cell receptor</a:t>
              </a:r>
              <a:endParaRPr lang="en-US" sz="1600" b="1" u="none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3771362" y="3485441"/>
              <a:ext cx="219219" cy="719620"/>
              <a:chOff x="3771362" y="3485441"/>
              <a:chExt cx="219219" cy="719620"/>
            </a:xfrm>
          </p:grpSpPr>
          <p:sp>
            <p:nvSpPr>
              <p:cNvPr id="98" name="Rectangle 97"/>
              <p:cNvSpPr/>
              <p:nvPr/>
            </p:nvSpPr>
            <p:spPr bwMode="auto">
              <a:xfrm>
                <a:off x="3819059" y="3638550"/>
                <a:ext cx="123825" cy="566511"/>
              </a:xfrm>
              <a:prstGeom prst="rect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 bwMode="auto">
              <a:xfrm>
                <a:off x="3771362" y="3485441"/>
                <a:ext cx="219219" cy="289634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70" name="7-Point Star 69"/>
            <p:cNvSpPr/>
            <p:nvPr/>
          </p:nvSpPr>
          <p:spPr bwMode="auto">
            <a:xfrm>
              <a:off x="3088209" y="3831425"/>
              <a:ext cx="2967583" cy="1863911"/>
            </a:xfrm>
            <a:prstGeom prst="star7">
              <a:avLst/>
            </a:prstGeom>
            <a:solidFill>
              <a:schemeClr val="bg2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71" name="Flowchart: Connector 20"/>
            <p:cNvSpPr/>
            <p:nvPr/>
          </p:nvSpPr>
          <p:spPr bwMode="auto">
            <a:xfrm>
              <a:off x="3939262" y="4395662"/>
              <a:ext cx="1265477" cy="590955"/>
            </a:xfrm>
            <a:prstGeom prst="flowChartConnector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669679" y="3151532"/>
              <a:ext cx="785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none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CD28</a:t>
              </a:r>
              <a:endParaRPr lang="en-US" b="1" u="none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915894" y="3482783"/>
              <a:ext cx="147439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b="1" u="none" dirty="0" smtClean="0">
                  <a:solidFill>
                    <a:schemeClr val="accent4"/>
                  </a:solidFill>
                </a:rPr>
                <a:t>Signal 2</a:t>
              </a:r>
              <a:endParaRPr lang="en-US" sz="2400" b="1" u="none" dirty="0">
                <a:solidFill>
                  <a:schemeClr val="accent4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41223" y="3482783"/>
              <a:ext cx="120388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b="1" u="none" dirty="0" smtClean="0">
                  <a:solidFill>
                    <a:schemeClr val="accent4"/>
                  </a:solidFill>
                </a:rPr>
                <a:t>Signal 1</a:t>
              </a:r>
              <a:endParaRPr lang="en-US" sz="2400" b="1" u="none" dirty="0">
                <a:solidFill>
                  <a:schemeClr val="accent4"/>
                </a:solidFill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5080935" y="3652268"/>
              <a:ext cx="235813" cy="544988"/>
              <a:chOff x="5080935" y="3652268"/>
              <a:chExt cx="235813" cy="544988"/>
            </a:xfrm>
          </p:grpSpPr>
          <p:sp>
            <p:nvSpPr>
              <p:cNvPr id="96" name="Rectangle 95"/>
              <p:cNvSpPr/>
              <p:nvPr/>
            </p:nvSpPr>
            <p:spPr bwMode="auto">
              <a:xfrm>
                <a:off x="5080935" y="3652268"/>
                <a:ext cx="235813" cy="179957"/>
              </a:xfrm>
              <a:prstGeom prst="rect">
                <a:avLst/>
              </a:prstGeom>
              <a:solidFill>
                <a:schemeClr val="tx2">
                  <a:lumMod val="65000"/>
                  <a:lumOff val="35000"/>
                </a:schemeClr>
              </a:solidFill>
              <a:ln w="952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5117506" y="3832226"/>
                <a:ext cx="162670" cy="365030"/>
              </a:xfrm>
              <a:prstGeom prst="rect">
                <a:avLst/>
              </a:prstGeom>
              <a:solidFill>
                <a:schemeClr val="tx2">
                  <a:lumMod val="65000"/>
                  <a:lumOff val="3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5669679" y="3711279"/>
              <a:ext cx="614968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b="1" u="none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B7</a:t>
              </a:r>
              <a:endParaRPr lang="en-US" b="1" u="none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686087" y="4995556"/>
              <a:ext cx="1771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none" dirty="0" smtClean="0"/>
                <a:t>Dendritic cell</a:t>
              </a:r>
              <a:endParaRPr lang="en-US" b="1" u="none" dirty="0"/>
            </a:p>
          </p:txBody>
        </p:sp>
        <p:sp>
          <p:nvSpPr>
            <p:cNvPr id="78" name="Left Bracket 77"/>
            <p:cNvSpPr/>
            <p:nvPr/>
          </p:nvSpPr>
          <p:spPr bwMode="auto">
            <a:xfrm>
              <a:off x="2206619" y="2668159"/>
              <a:ext cx="975017" cy="2090912"/>
            </a:xfrm>
            <a:prstGeom prst="leftBracket">
              <a:avLst>
                <a:gd name="adj" fmla="val 0"/>
              </a:avLst>
            </a:prstGeom>
            <a:noFill/>
            <a:ln w="285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 w="28575" cmpd="sng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79" name="Left Bracket 78"/>
            <p:cNvSpPr/>
            <p:nvPr/>
          </p:nvSpPr>
          <p:spPr bwMode="auto">
            <a:xfrm flipH="1">
              <a:off x="5952740" y="2668159"/>
              <a:ext cx="975017" cy="2090912"/>
            </a:xfrm>
            <a:prstGeom prst="leftBracket">
              <a:avLst>
                <a:gd name="adj" fmla="val 0"/>
              </a:avLst>
            </a:prstGeom>
            <a:noFill/>
            <a:ln w="285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 w="28575" cmpd="sng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3732518" y="3073400"/>
              <a:ext cx="296907" cy="574121"/>
              <a:chOff x="3732518" y="3073400"/>
              <a:chExt cx="296907" cy="574121"/>
            </a:xfrm>
          </p:grpSpPr>
          <p:sp>
            <p:nvSpPr>
              <p:cNvPr id="94" name="Freeform 93"/>
              <p:cNvSpPr/>
              <p:nvPr/>
            </p:nvSpPr>
            <p:spPr bwMode="auto">
              <a:xfrm>
                <a:off x="3732518" y="3073400"/>
                <a:ext cx="134983" cy="574121"/>
              </a:xfrm>
              <a:custGeom>
                <a:avLst/>
                <a:gdLst>
                  <a:gd name="connsiteX0" fmla="*/ 154131 w 154643"/>
                  <a:gd name="connsiteY0" fmla="*/ 0 h 419100"/>
                  <a:gd name="connsiteX1" fmla="*/ 135081 w 154643"/>
                  <a:gd name="connsiteY1" fmla="*/ 266700 h 419100"/>
                  <a:gd name="connsiteX2" fmla="*/ 39831 w 154643"/>
                  <a:gd name="connsiteY2" fmla="*/ 285750 h 419100"/>
                  <a:gd name="connsiteX3" fmla="*/ 1731 w 154643"/>
                  <a:gd name="connsiteY3" fmla="*/ 41910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43" h="419100">
                    <a:moveTo>
                      <a:pt x="154131" y="0"/>
                    </a:moveTo>
                    <a:cubicBezTo>
                      <a:pt x="147781" y="88900"/>
                      <a:pt x="168182" y="183948"/>
                      <a:pt x="135081" y="266700"/>
                    </a:cubicBezTo>
                    <a:cubicBezTo>
                      <a:pt x="123056" y="296763"/>
                      <a:pt x="67944" y="269686"/>
                      <a:pt x="39831" y="285750"/>
                    </a:cubicBezTo>
                    <a:cubicBezTo>
                      <a:pt x="-12358" y="315573"/>
                      <a:pt x="1731" y="373768"/>
                      <a:pt x="1731" y="419100"/>
                    </a:cubicBezTo>
                  </a:path>
                </a:pathLst>
              </a:custGeom>
              <a:noFill/>
              <a:ln w="57150" cap="flat" cmpd="sng" algn="ctr">
                <a:solidFill>
                  <a:srgbClr val="BC1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 flipH="1">
                <a:off x="3894442" y="3073400"/>
                <a:ext cx="134983" cy="574121"/>
              </a:xfrm>
              <a:custGeom>
                <a:avLst/>
                <a:gdLst>
                  <a:gd name="connsiteX0" fmla="*/ 154131 w 154643"/>
                  <a:gd name="connsiteY0" fmla="*/ 0 h 419100"/>
                  <a:gd name="connsiteX1" fmla="*/ 135081 w 154643"/>
                  <a:gd name="connsiteY1" fmla="*/ 266700 h 419100"/>
                  <a:gd name="connsiteX2" fmla="*/ 39831 w 154643"/>
                  <a:gd name="connsiteY2" fmla="*/ 285750 h 419100"/>
                  <a:gd name="connsiteX3" fmla="*/ 1731 w 154643"/>
                  <a:gd name="connsiteY3" fmla="*/ 41910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43" h="419100">
                    <a:moveTo>
                      <a:pt x="154131" y="0"/>
                    </a:moveTo>
                    <a:cubicBezTo>
                      <a:pt x="147781" y="88900"/>
                      <a:pt x="168182" y="183948"/>
                      <a:pt x="135081" y="266700"/>
                    </a:cubicBezTo>
                    <a:cubicBezTo>
                      <a:pt x="123056" y="296763"/>
                      <a:pt x="67944" y="269686"/>
                      <a:pt x="39831" y="285750"/>
                    </a:cubicBezTo>
                    <a:cubicBezTo>
                      <a:pt x="-12358" y="315573"/>
                      <a:pt x="1731" y="373768"/>
                      <a:pt x="1731" y="419100"/>
                    </a:cubicBezTo>
                  </a:path>
                </a:pathLst>
              </a:custGeom>
              <a:noFill/>
              <a:ln w="57150" cap="flat" cmpd="sng" algn="ctr">
                <a:solidFill>
                  <a:srgbClr val="BC1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5006976" y="3079750"/>
              <a:ext cx="384174" cy="682625"/>
              <a:chOff x="5006976" y="3079750"/>
              <a:chExt cx="384174" cy="682625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5006976" y="3079750"/>
                <a:ext cx="177799" cy="682625"/>
                <a:chOff x="5006976" y="3079750"/>
                <a:chExt cx="177799" cy="682625"/>
              </a:xfrm>
            </p:grpSpPr>
            <p:cxnSp>
              <p:nvCxnSpPr>
                <p:cNvPr id="91" name="Straight Connector 90"/>
                <p:cNvCxnSpPr/>
                <p:nvPr/>
              </p:nvCxnSpPr>
              <p:spPr bwMode="auto">
                <a:xfrm>
                  <a:off x="5157753" y="3079750"/>
                  <a:ext cx="0" cy="540256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2" name="Straight Connector 91"/>
                <p:cNvCxnSpPr/>
                <p:nvPr/>
              </p:nvCxnSpPr>
              <p:spPr bwMode="auto">
                <a:xfrm>
                  <a:off x="5034279" y="3587599"/>
                  <a:ext cx="0" cy="174776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3" name="Straight Connector 92"/>
                <p:cNvCxnSpPr/>
                <p:nvPr/>
              </p:nvCxnSpPr>
              <p:spPr bwMode="auto">
                <a:xfrm flipH="1">
                  <a:off x="5006976" y="3604998"/>
                  <a:ext cx="177799" cy="0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87" name="Group 86"/>
              <p:cNvGrpSpPr/>
              <p:nvPr/>
            </p:nvGrpSpPr>
            <p:grpSpPr>
              <a:xfrm flipH="1">
                <a:off x="5213351" y="3079750"/>
                <a:ext cx="177799" cy="682625"/>
                <a:chOff x="5006976" y="3079750"/>
                <a:chExt cx="177799" cy="682625"/>
              </a:xfrm>
            </p:grpSpPr>
            <p:cxnSp>
              <p:nvCxnSpPr>
                <p:cNvPr id="88" name="Straight Connector 87"/>
                <p:cNvCxnSpPr/>
                <p:nvPr/>
              </p:nvCxnSpPr>
              <p:spPr bwMode="auto">
                <a:xfrm>
                  <a:off x="5157753" y="3079750"/>
                  <a:ext cx="0" cy="540256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9" name="Straight Connector 88"/>
                <p:cNvCxnSpPr/>
                <p:nvPr/>
              </p:nvCxnSpPr>
              <p:spPr bwMode="auto">
                <a:xfrm>
                  <a:off x="5034279" y="3587599"/>
                  <a:ext cx="0" cy="174776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0" name="Straight Connector 89"/>
                <p:cNvCxnSpPr/>
                <p:nvPr/>
              </p:nvCxnSpPr>
              <p:spPr bwMode="auto">
                <a:xfrm flipH="1">
                  <a:off x="5006976" y="3604998"/>
                  <a:ext cx="177799" cy="0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cxnSp>
          <p:nvCxnSpPr>
            <p:cNvPr id="82" name="Straight Connector 81"/>
            <p:cNvCxnSpPr/>
            <p:nvPr/>
          </p:nvCxnSpPr>
          <p:spPr bwMode="auto">
            <a:xfrm>
              <a:off x="3329460" y="3370648"/>
              <a:ext cx="53545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3418703" y="3919838"/>
              <a:ext cx="44621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5217297" y="3919838"/>
              <a:ext cx="44621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5244757" y="3370648"/>
              <a:ext cx="41875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09174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814" y="192129"/>
            <a:ext cx="8525330" cy="1261884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3800" dirty="0">
                <a:solidFill>
                  <a:schemeClr val="accent5"/>
                </a:solidFill>
              </a:rPr>
              <a:t>Sipuleucel-T </a:t>
            </a:r>
            <a:r>
              <a:rPr lang="en-US" sz="3800" dirty="0" smtClean="0">
                <a:solidFill>
                  <a:schemeClr val="accent5"/>
                </a:solidFill>
              </a:rPr>
              <a:t>Vaccine Improves Survival </a:t>
            </a:r>
            <a:r>
              <a:rPr lang="en-US" sz="3800" dirty="0">
                <a:solidFill>
                  <a:schemeClr val="accent5"/>
                </a:solidFill>
              </a:rPr>
              <a:t>in </a:t>
            </a:r>
            <a:r>
              <a:rPr lang="en-US" sz="3800" dirty="0" smtClean="0">
                <a:solidFill>
                  <a:schemeClr val="accent5"/>
                </a:solidFill>
              </a:rPr>
              <a:t>Men </a:t>
            </a:r>
            <a:r>
              <a:rPr lang="en-US" sz="3800" dirty="0">
                <a:solidFill>
                  <a:schemeClr val="accent5"/>
                </a:solidFill>
              </a:rPr>
              <a:t>W</a:t>
            </a:r>
            <a:r>
              <a:rPr lang="en-US" sz="3800" dirty="0" smtClean="0">
                <a:solidFill>
                  <a:schemeClr val="accent5"/>
                </a:solidFill>
              </a:rPr>
              <a:t>ith Metastatic Prostate </a:t>
            </a:r>
            <a:r>
              <a:rPr lang="en-US" sz="3800" dirty="0">
                <a:solidFill>
                  <a:schemeClr val="accent5"/>
                </a:solidFill>
              </a:rPr>
              <a:t>C</a:t>
            </a:r>
            <a:r>
              <a:rPr lang="en-US" sz="3800" dirty="0" smtClean="0">
                <a:solidFill>
                  <a:schemeClr val="accent5"/>
                </a:solidFill>
              </a:rPr>
              <a:t>ancer</a:t>
            </a:r>
            <a:endParaRPr lang="en-US" sz="38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209" y="1609071"/>
            <a:ext cx="7791164" cy="4814138"/>
          </a:xfrm>
        </p:spPr>
        <p:txBody>
          <a:bodyPr wrap="square">
            <a:spAutoFit/>
          </a:bodyPr>
          <a:lstStyle/>
          <a:p>
            <a:pPr marL="231775" indent="-231775">
              <a:spcBef>
                <a:spcPts val="672"/>
              </a:spcBef>
              <a:buFont typeface="Arial" panose="020B0604020202020204" pitchFamily="34" charset="0"/>
              <a:buChar char="•"/>
            </a:pPr>
            <a:r>
              <a:rPr lang="en-US" sz="2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Therapeutic cancer vaccines involve the delivery of unique antigens present on malignant cells along with </a:t>
            </a:r>
            <a:r>
              <a:rPr lang="en-US" sz="22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immunostimulants</a:t>
            </a:r>
            <a:endParaRPr lang="en-US" sz="22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31775" indent="-231775">
              <a:spcBef>
                <a:spcPts val="672"/>
              </a:spcBef>
              <a:buFont typeface="Arial" panose="020B0604020202020204" pitchFamily="34" charset="0"/>
              <a:buChar char="•"/>
            </a:pPr>
            <a:r>
              <a:rPr lang="en-US" sz="2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sipuleucel-T vaccine consists of autologous peripheral-blood mononuclear cells (including APCs) that were activated ex vivo</a:t>
            </a:r>
          </a:p>
          <a:p>
            <a:pPr marL="231775" indent="-231775">
              <a:spcBef>
                <a:spcPts val="672"/>
              </a:spcBef>
              <a:buFont typeface="Arial" panose="020B0604020202020204" pitchFamily="34" charset="0"/>
              <a:buChar char="•"/>
            </a:pPr>
            <a:r>
              <a:rPr lang="en-US" sz="2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OS was improved for patients receiving sipuleucel-T vs placebo in a randomized, placebo-controlled trial of 512 patients with metastatic castration-resistant prostate cancer</a:t>
            </a:r>
          </a:p>
          <a:p>
            <a:pPr marL="682625" lvl="1" indent="-342900">
              <a:spcBef>
                <a:spcPts val="672"/>
              </a:spcBef>
              <a:buFont typeface="Arial" panose="020B0604020202020204" pitchFamily="34" charset="0"/>
              <a:buChar char="−"/>
            </a:pPr>
            <a:r>
              <a:rPr 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Sipuleucel-T arm (n = 341): median OS = 25.8 months</a:t>
            </a:r>
          </a:p>
          <a:p>
            <a:pPr marL="682625" lvl="1" indent="-342900">
              <a:spcBef>
                <a:spcPts val="672"/>
              </a:spcBef>
              <a:buFont typeface="Arial" panose="020B0604020202020204" pitchFamily="34" charset="0"/>
              <a:buChar char="−"/>
            </a:pPr>
            <a:r>
              <a:rPr 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Placebo arm (n = 171): median OS = 21.7 months</a:t>
            </a:r>
          </a:p>
          <a:p>
            <a:pPr marL="682625" lvl="1" indent="-342900">
              <a:spcBef>
                <a:spcPts val="672"/>
              </a:spcBef>
              <a:buFont typeface="Arial" panose="020B0604020202020204" pitchFamily="34" charset="0"/>
              <a:buChar char="−"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MS PGothic" pitchFamily="34" charset="-128"/>
              </a:rPr>
              <a:t>Median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MS PGothic" pitchFamily="34" charset="-128"/>
              </a:rPr>
              <a:t>OS benefit: 4.1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MS PGothic" pitchFamily="34" charset="-128"/>
              </a:rPr>
              <a:t>months</a:t>
            </a:r>
          </a:p>
          <a:p>
            <a:pPr marL="682625" lvl="1" indent="-342900">
              <a:spcBef>
                <a:spcPts val="672"/>
              </a:spcBef>
              <a:buFont typeface="Arial" panose="020B0604020202020204" pitchFamily="34" charset="0"/>
              <a:buChar char="−"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MS PGothic" pitchFamily="34" charset="-128"/>
              </a:rPr>
              <a:t>HR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MS PGothic" pitchFamily="34" charset="-128"/>
              </a:rPr>
              <a:t>: 0.78 (95%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MS PGothic" pitchFamily="34" charset="-128"/>
              </a:rPr>
              <a:t>CI,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MS PGothic" pitchFamily="34" charset="-128"/>
              </a:rPr>
              <a:t>0.61-0.98; </a:t>
            </a:r>
            <a:r>
              <a:rPr lang="en-US" sz="1800" i="1" dirty="0">
                <a:solidFill>
                  <a:schemeClr val="tx1">
                    <a:lumMod val="85000"/>
                    <a:lumOff val="15000"/>
                  </a:schemeClr>
                </a:solidFill>
                <a:ea typeface="MS PGothic" pitchFamily="34" charset="-128"/>
              </a:rPr>
              <a:t>P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MS PGothic" pitchFamily="34" charset="-128"/>
              </a:rPr>
              <a:t> = .03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MS PGothic" pitchFamily="34" charset="-128"/>
              </a:rPr>
              <a:t>)</a:t>
            </a:r>
          </a:p>
          <a:p>
            <a:pPr marL="682625" lvl="1" indent="-342900">
              <a:spcBef>
                <a:spcPts val="672"/>
              </a:spcBef>
              <a:buFont typeface="Arial" panose="020B0604020202020204" pitchFamily="34" charset="0"/>
              <a:buChar char="−"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MS PGothic" pitchFamily="34" charset="-128"/>
              </a:rPr>
              <a:t>36-month survival probability: 31.7% (sipuleucel-T) vs 23.0% (placebo)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ea typeface="MS PGothic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32" y="6494231"/>
            <a:ext cx="8654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Kantoff </a:t>
            </a:r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PW, 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 al. </a:t>
            </a:r>
            <a:r>
              <a:rPr lang="en-US" i="1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 </a:t>
            </a:r>
            <a:r>
              <a:rPr lang="en-US" i="1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Engl J Med</a:t>
            </a:r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2010;363:411-422.</a:t>
            </a:r>
            <a:r>
              <a:rPr lang="en-US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[10]</a:t>
            </a:r>
            <a:endParaRPr lang="en-US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8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250" y="171064"/>
            <a:ext cx="8525330" cy="707886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chemeClr val="accent5"/>
                </a:solidFill>
              </a:rPr>
              <a:t>What </a:t>
            </a:r>
            <a:r>
              <a:rPr lang="en-US" sz="4000" dirty="0" smtClean="0">
                <a:solidFill>
                  <a:schemeClr val="accent5"/>
                </a:solidFill>
              </a:rPr>
              <a:t>Is </a:t>
            </a:r>
            <a:r>
              <a:rPr lang="en-US" sz="4000" dirty="0">
                <a:solidFill>
                  <a:schemeClr val="accent5"/>
                </a:solidFill>
              </a:rPr>
              <a:t>a </a:t>
            </a:r>
            <a:r>
              <a:rPr lang="en-US" sz="4000" dirty="0" smtClean="0">
                <a:solidFill>
                  <a:schemeClr val="accent5"/>
                </a:solidFill>
              </a:rPr>
              <a:t>CAR T </a:t>
            </a:r>
            <a:r>
              <a:rPr lang="en-US" sz="4000" dirty="0">
                <a:solidFill>
                  <a:schemeClr val="accent5"/>
                </a:solidFill>
              </a:rPr>
              <a:t>cell</a:t>
            </a:r>
            <a:r>
              <a:rPr lang="en-US" sz="4000" dirty="0" smtClean="0">
                <a:solidFill>
                  <a:schemeClr val="accent5"/>
                </a:solidFill>
              </a:rPr>
              <a:t>?</a:t>
            </a:r>
            <a:endParaRPr lang="en-US" dirty="0">
              <a:solidFill>
                <a:schemeClr val="accent5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30870" y="1600313"/>
            <a:ext cx="7621953" cy="4634074"/>
            <a:chOff x="776278" y="1368299"/>
            <a:chExt cx="7621953" cy="4634074"/>
          </a:xfrm>
        </p:grpSpPr>
        <p:sp>
          <p:nvSpPr>
            <p:cNvPr id="18" name="TextBox 17"/>
            <p:cNvSpPr txBox="1"/>
            <p:nvPr/>
          </p:nvSpPr>
          <p:spPr>
            <a:xfrm>
              <a:off x="1148129" y="4401398"/>
              <a:ext cx="162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u="none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Signal 1</a:t>
              </a:r>
              <a:endParaRPr lang="en-US" sz="2400" b="1" u="none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91169" y="4401398"/>
              <a:ext cx="162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u="none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Signal 2 </a:t>
              </a:r>
              <a:endParaRPr lang="en-US" sz="2400" b="1" u="none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14877" y="1368299"/>
              <a:ext cx="2283354" cy="1938992"/>
            </a:xfrm>
            <a:prstGeom prst="rect">
              <a:avLst/>
            </a:prstGeom>
            <a:solidFill>
              <a:srgbClr val="E6DCC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u="none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CAR T cells are a form of adoptive T cell therapy where externally manipulated T cells are infused.</a:t>
              </a:r>
              <a:endParaRPr lang="en-US" sz="2000" u="none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776278" y="4802044"/>
              <a:ext cx="2473262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t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u="none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An antibody targeting a tumor-specific protein is substituted for the </a:t>
              </a:r>
              <a:r>
                <a:rPr lang="en-US" sz="1800" u="none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T-cell </a:t>
              </a:r>
              <a:r>
                <a:rPr lang="en-US" sz="1800" u="none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receptor</a:t>
              </a:r>
            </a:p>
          </p:txBody>
        </p:sp>
        <p:pic>
          <p:nvPicPr>
            <p:cNvPr id="22" name="Picture 21" descr="shutterstock_85315651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19" r="-255"/>
            <a:stretch/>
          </p:blipFill>
          <p:spPr>
            <a:xfrm>
              <a:off x="869659" y="1368299"/>
              <a:ext cx="2036045" cy="3048000"/>
            </a:xfrm>
            <a:prstGeom prst="rect">
              <a:avLst/>
            </a:prstGeom>
          </p:spPr>
        </p:pic>
        <p:pic>
          <p:nvPicPr>
            <p:cNvPr id="23" name="Picture 22" descr="shutterstock_160254365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2022" y="1368299"/>
              <a:ext cx="2033016" cy="3048000"/>
            </a:xfrm>
            <a:prstGeom prst="rect">
              <a:avLst/>
            </a:prstGeom>
          </p:spPr>
        </p:pic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3449967" y="4802042"/>
              <a:ext cx="368408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t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u="none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T cells are manipulated to express costimulatory signaling domains to prevent development of immune tolerance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9374" y="6496922"/>
            <a:ext cx="8330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Raval RR, et al. </a:t>
            </a:r>
            <a:r>
              <a:rPr lang="en-US" i="1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 Immunother Cancer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2014;2:14.</a:t>
            </a:r>
            <a:r>
              <a:rPr lang="en-US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[2]</a:t>
            </a:r>
            <a:endParaRPr lang="en-US" u="none" baseline="30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5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9" name="TextBox 1"/>
          <p:cNvSpPr txBox="1">
            <a:spLocks noChangeArrowheads="1"/>
          </p:cNvSpPr>
          <p:nvPr/>
        </p:nvSpPr>
        <p:spPr bwMode="auto">
          <a:xfrm>
            <a:off x="367482" y="198905"/>
            <a:ext cx="859909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800" b="1" u="none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Therapies to </a:t>
            </a:r>
            <a:r>
              <a:rPr lang="en-US" sz="3800" b="1" u="none" dirty="0" smtClean="0">
                <a:solidFill>
                  <a:schemeClr val="accent5"/>
                </a:solidFill>
                <a:effectLst/>
                <a:latin typeface="Calibri" panose="020F0502020204030204" pitchFamily="34" charset="0"/>
              </a:rPr>
              <a:t>“</a:t>
            </a:r>
            <a:r>
              <a:rPr lang="en-US" altLang="ja-JP" sz="3800" b="1" u="none" dirty="0" smtClean="0">
                <a:solidFill>
                  <a:schemeClr val="accent5"/>
                </a:solidFill>
                <a:effectLst/>
                <a:latin typeface="Calibri" panose="020F0502020204030204" pitchFamily="34" charset="0"/>
              </a:rPr>
              <a:t>Drive</a:t>
            </a:r>
            <a:r>
              <a:rPr lang="en-US" sz="3800" b="1" u="none" dirty="0" smtClean="0">
                <a:solidFill>
                  <a:schemeClr val="accent5"/>
                </a:solidFill>
                <a:effectLst/>
                <a:latin typeface="Calibri" panose="020F0502020204030204" pitchFamily="34" charset="0"/>
              </a:rPr>
              <a:t>”</a:t>
            </a:r>
            <a:r>
              <a:rPr lang="en-US" altLang="ja-JP" sz="3800" b="1" u="none" dirty="0" smtClean="0">
                <a:solidFill>
                  <a:schemeClr val="accent5"/>
                </a:solidFill>
                <a:effectLst/>
                <a:latin typeface="Calibri" panose="020F0502020204030204" pitchFamily="34" charset="0"/>
              </a:rPr>
              <a:t> an </a:t>
            </a:r>
            <a:r>
              <a:rPr lang="en-US" altLang="ja-JP" sz="3800" b="1" u="none" dirty="0">
                <a:solidFill>
                  <a:schemeClr val="accent5"/>
                </a:solidFill>
                <a:effectLst/>
                <a:latin typeface="Calibri" panose="020F0502020204030204" pitchFamily="34" charset="0"/>
              </a:rPr>
              <a:t>Immune Response</a:t>
            </a:r>
            <a:endParaRPr lang="en-US" sz="3800" b="1" u="none" dirty="0">
              <a:solidFill>
                <a:schemeClr val="accent5"/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0474" y="1600315"/>
            <a:ext cx="7523898" cy="4641407"/>
            <a:chOff x="760474" y="1368299"/>
            <a:chExt cx="7523898" cy="4641407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760474" y="4440046"/>
              <a:ext cx="2583226" cy="150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t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230188" indent="-230188">
                <a:buFont typeface="Arial" panose="020B0604020202020204" pitchFamily="34" charset="0"/>
                <a:buChar char="•"/>
              </a:pPr>
              <a:r>
                <a:rPr lang="en-US" sz="2400" u="none" dirty="0">
                  <a:solidFill>
                    <a:schemeClr val="accent5"/>
                  </a:solidFill>
                  <a:latin typeface="Calibri"/>
                  <a:cs typeface="Calibri"/>
                </a:rPr>
                <a:t>Vaccines</a:t>
              </a:r>
            </a:p>
            <a:p>
              <a:pPr marL="230188" indent="-230188">
                <a:buFont typeface="Arial" panose="020B0604020202020204" pitchFamily="34" charset="0"/>
                <a:buChar char="•"/>
              </a:pPr>
              <a:r>
                <a:rPr lang="en-US" sz="2400" u="none" dirty="0">
                  <a:solidFill>
                    <a:schemeClr val="accent5"/>
                  </a:solidFill>
                  <a:latin typeface="Calibri"/>
                  <a:cs typeface="Calibri"/>
                </a:rPr>
                <a:t>Adoptive </a:t>
              </a:r>
              <a:r>
                <a:rPr lang="en-US" sz="2400" u="none" dirty="0" smtClean="0">
                  <a:solidFill>
                    <a:schemeClr val="accent5"/>
                  </a:solidFill>
                  <a:latin typeface="Calibri"/>
                  <a:cs typeface="Calibri"/>
                </a:rPr>
                <a:t>T-cell </a:t>
              </a:r>
              <a:r>
                <a:rPr lang="en-US" sz="2400" u="none" dirty="0">
                  <a:solidFill>
                    <a:schemeClr val="accent5"/>
                  </a:solidFill>
                  <a:latin typeface="Calibri"/>
                  <a:cs typeface="Calibri"/>
                </a:rPr>
                <a:t>therapies</a:t>
              </a:r>
            </a:p>
            <a:p>
              <a:pPr marL="682625" lvl="1" indent="-341313">
                <a:buFont typeface="Arial" panose="020B0604020202020204" pitchFamily="34" charset="0"/>
                <a:buChar char="−"/>
              </a:pPr>
              <a:r>
                <a:rPr lang="en-US" sz="2000" u="none" dirty="0">
                  <a:solidFill>
                    <a:schemeClr val="accent5"/>
                  </a:solidFill>
                  <a:latin typeface="Calibri"/>
                  <a:cs typeface="Calibri"/>
                </a:rPr>
                <a:t>CAR-</a:t>
              </a:r>
              <a:r>
                <a:rPr lang="en-US" sz="2000" u="none" dirty="0" smtClean="0">
                  <a:solidFill>
                    <a:schemeClr val="accent5"/>
                  </a:solidFill>
                  <a:latin typeface="Calibri"/>
                  <a:cs typeface="Calibri"/>
                </a:rPr>
                <a:t>T</a:t>
              </a:r>
              <a:endParaRPr lang="en-US" sz="2000" u="none" dirty="0">
                <a:solidFill>
                  <a:schemeClr val="accent5"/>
                </a:solidFill>
                <a:latin typeface="Calibri"/>
                <a:cs typeface="Calibri"/>
              </a:endParaRPr>
            </a:p>
          </p:txBody>
        </p:sp>
        <p:pic>
          <p:nvPicPr>
            <p:cNvPr id="16" name="Picture 15" descr="shutterstock_85315651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19" r="-255"/>
            <a:stretch/>
          </p:blipFill>
          <p:spPr>
            <a:xfrm>
              <a:off x="869659" y="1368299"/>
              <a:ext cx="2036045" cy="3048000"/>
            </a:xfrm>
            <a:prstGeom prst="rect">
              <a:avLst/>
            </a:prstGeom>
          </p:spPr>
        </p:pic>
        <p:pic>
          <p:nvPicPr>
            <p:cNvPr id="17" name="Picture 16" descr="shutterstock_160254326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1356" y="1368299"/>
              <a:ext cx="2033016" cy="3048000"/>
            </a:xfrm>
            <a:prstGeom prst="rect">
              <a:avLst/>
            </a:prstGeom>
          </p:spPr>
        </p:pic>
        <p:pic>
          <p:nvPicPr>
            <p:cNvPr id="18" name="Picture 17" descr="shutterstock_160254365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2022" y="1368299"/>
              <a:ext cx="2033016" cy="3048000"/>
            </a:xfrm>
            <a:prstGeom prst="rect">
              <a:avLst/>
            </a:prstGeom>
          </p:spPr>
        </p:pic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3562021" y="4440046"/>
              <a:ext cx="2224629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t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u="none" dirty="0" smtClean="0">
                  <a:solidFill>
                    <a:schemeClr val="accent5"/>
                  </a:solidFill>
                  <a:latin typeface="Calibri"/>
                  <a:cs typeface="Calibri"/>
                </a:rPr>
                <a:t>Cytokines</a:t>
              </a:r>
              <a:endParaRPr lang="en-US" sz="2400" u="none" dirty="0">
                <a:solidFill>
                  <a:schemeClr val="accent5"/>
                </a:solidFill>
                <a:latin typeface="Calibri"/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u="none" dirty="0" smtClean="0">
                  <a:solidFill>
                    <a:schemeClr val="accent5"/>
                  </a:solidFill>
                  <a:latin typeface="Calibri"/>
                  <a:cs typeface="Calibri"/>
                </a:rPr>
                <a:t>Agonist antibodies (4-1BB, GITR)</a:t>
              </a:r>
              <a:endParaRPr lang="en-US" sz="2400" u="none" dirty="0">
                <a:solidFill>
                  <a:schemeClr val="accent5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556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487" y="1460782"/>
            <a:ext cx="7660762" cy="4375557"/>
          </a:xfrm>
        </p:spPr>
        <p:txBody>
          <a:bodyPr wrap="square">
            <a:spAutoFit/>
          </a:bodyPr>
          <a:lstStyle/>
          <a:p>
            <a:pPr marL="231775" lvl="1" indent="-231775">
              <a:spcBef>
                <a:spcPts val="672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cs typeface="Calibri" panose="020F0502020204030204" pitchFamily="34" charset="0"/>
              </a:rPr>
              <a:t>IL-2 is a cytokine that functions as a T-cell growth factor</a:t>
            </a:r>
          </a:p>
          <a:p>
            <a:pPr marL="231775" lvl="1" indent="-231775">
              <a:spcBef>
                <a:spcPts val="672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cs typeface="Calibri" panose="020F0502020204030204" pitchFamily="34" charset="0"/>
              </a:rPr>
              <a:t>High-dose IL-2 produces durable </a:t>
            </a:r>
            <a:r>
              <a:rPr lang="en-US" dirty="0">
                <a:cs typeface="Calibri" panose="020F0502020204030204" pitchFamily="34" charset="0"/>
              </a:rPr>
              <a:t>responses in </a:t>
            </a:r>
            <a:r>
              <a:rPr lang="en-US" dirty="0" smtClean="0">
                <a:cs typeface="Calibri" panose="020F0502020204030204" pitchFamily="34" charset="0"/>
              </a:rPr>
              <a:t>6%-10</a:t>
            </a:r>
            <a:r>
              <a:rPr lang="en-US" dirty="0">
                <a:cs typeface="Calibri" panose="020F0502020204030204" pitchFamily="34" charset="0"/>
              </a:rPr>
              <a:t>% of patients with advanced </a:t>
            </a:r>
            <a:r>
              <a:rPr lang="en-US" dirty="0" smtClean="0">
                <a:cs typeface="Calibri" panose="020F0502020204030204" pitchFamily="34" charset="0"/>
              </a:rPr>
              <a:t>melanoma</a:t>
            </a:r>
            <a:r>
              <a:rPr lang="en-US" baseline="30000" dirty="0" smtClean="0">
                <a:cs typeface="Calibri" panose="020F0502020204030204" pitchFamily="34" charset="0"/>
              </a:rPr>
              <a:t>a</a:t>
            </a:r>
            <a:r>
              <a:rPr lang="en-US" dirty="0" smtClean="0">
                <a:cs typeface="Calibri" panose="020F0502020204030204" pitchFamily="34" charset="0"/>
              </a:rPr>
              <a:t> or RCC/</a:t>
            </a:r>
            <a:r>
              <a:rPr lang="en-US" dirty="0" err="1" smtClean="0">
                <a:cs typeface="Calibri" panose="020F0502020204030204" pitchFamily="34" charset="0"/>
              </a:rPr>
              <a:t>mRCC</a:t>
            </a:r>
            <a:r>
              <a:rPr lang="en-US" baseline="30000" dirty="0" err="1" smtClean="0">
                <a:cs typeface="Calibri" panose="020F0502020204030204" pitchFamily="34" charset="0"/>
              </a:rPr>
              <a:t>b</a:t>
            </a:r>
            <a:endParaRPr lang="en-US" baseline="30000" dirty="0" smtClean="0">
              <a:cs typeface="Calibri" panose="020F0502020204030204" pitchFamily="34" charset="0"/>
            </a:endParaRPr>
          </a:p>
          <a:p>
            <a:pPr marL="682625" lvl="2" indent="-342900">
              <a:spcBef>
                <a:spcPts val="672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 270 patients with metastatic melanoma receiving high-dose IL-2, ORR = 16% (CR = 6%; PR = 10%); median PFS for patients achieving CR ≥ 54 months</a:t>
            </a:r>
            <a:r>
              <a:rPr lang="en-US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2625" lvl="2" indent="-342900">
              <a:spcBef>
                <a:spcPts val="672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 phase 2 studies of patients with metastatic renal cell carcinoma (255 patients total), ORR = 15% (CR = 7%; PR = 8%);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median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duration of response (all responders) = 54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months</a:t>
            </a:r>
            <a:r>
              <a:rPr lang="en-US" baseline="30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1775" lvl="1" indent="-231775">
              <a:spcBef>
                <a:spcPts val="672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cs typeface="Calibri" panose="020F0502020204030204" pitchFamily="34" charset="0"/>
              </a:rPr>
              <a:t>Approved </a:t>
            </a:r>
            <a:r>
              <a:rPr lang="en-US" dirty="0">
                <a:cs typeface="Calibri" panose="020F0502020204030204" pitchFamily="34" charset="0"/>
              </a:rPr>
              <a:t>by the </a:t>
            </a:r>
            <a:r>
              <a:rPr lang="en-US" dirty="0" smtClean="0">
                <a:cs typeface="Calibri" panose="020F0502020204030204" pitchFamily="34" charset="0"/>
              </a:rPr>
              <a:t>US </a:t>
            </a:r>
            <a:r>
              <a:rPr lang="en-US" dirty="0">
                <a:cs typeface="Calibri" panose="020F0502020204030204" pitchFamily="34" charset="0"/>
              </a:rPr>
              <a:t>FDA for use in advanced melanoma </a:t>
            </a:r>
            <a:r>
              <a:rPr lang="en-US" dirty="0" smtClean="0">
                <a:cs typeface="Calibri" panose="020F0502020204030204" pitchFamily="34" charset="0"/>
              </a:rPr>
              <a:t>and </a:t>
            </a:r>
            <a:r>
              <a:rPr lang="en-US" dirty="0">
                <a:cs typeface="Calibri" panose="020F0502020204030204" pitchFamily="34" charset="0"/>
              </a:rPr>
              <a:t>metastatic renal cell </a:t>
            </a:r>
            <a:r>
              <a:rPr lang="en-US" dirty="0" smtClean="0">
                <a:cs typeface="Calibri" panose="020F0502020204030204" pitchFamily="34" charset="0"/>
              </a:rPr>
              <a:t>carcinoma</a:t>
            </a:r>
            <a:r>
              <a:rPr lang="en-US" baseline="30000" dirty="0" smtClean="0">
                <a:cs typeface="Calibri" panose="020F0502020204030204" pitchFamily="34" charset="0"/>
              </a:rPr>
              <a:t>c</a:t>
            </a:r>
            <a:endParaRPr lang="en-US" baseline="30000" dirty="0">
              <a:cs typeface="Calibri" panose="020F0502020204030204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41166" y="168872"/>
            <a:ext cx="8525330" cy="707886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>
                <a:solidFill>
                  <a:schemeClr val="accent5"/>
                </a:solidFill>
              </a:rPr>
              <a:t>IL-2 Therapy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233" y="6221961"/>
            <a:ext cx="7848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ＭＳ Ｐゴシック" charset="0"/>
              </a:rPr>
              <a:t>a. Atkins </a:t>
            </a:r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ＭＳ Ｐゴシック" charset="0"/>
              </a:rPr>
              <a:t>MB, et al. </a:t>
            </a:r>
            <a:r>
              <a:rPr lang="en-US" i="1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ＭＳ Ｐゴシック" charset="0"/>
              </a:rPr>
              <a:t>J Clin Oncol. </a:t>
            </a:r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ＭＳ Ｐゴシック" charset="0"/>
              </a:rPr>
              <a:t>1999;17:2105-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ＭＳ Ｐゴシック" charset="0"/>
              </a:rPr>
              <a:t>2116</a:t>
            </a:r>
            <a:r>
              <a:rPr lang="en-US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ＭＳ Ｐゴシック" charset="0"/>
              </a:rPr>
              <a:t>[18]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ＭＳ Ｐゴシック" charset="0"/>
              </a:rPr>
              <a:t>; b. </a:t>
            </a:r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ＭＳ Ｐゴシック" charset="0"/>
              </a:rPr>
              <a:t>McDermott DF, 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ＭＳ Ｐゴシック" charset="0"/>
              </a:rPr>
              <a:t>Atkins MB. </a:t>
            </a:r>
            <a:r>
              <a:rPr lang="en-US" i="1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ＭＳ Ｐゴシック" charset="0"/>
              </a:rPr>
              <a:t>Expert Opin Biol Ther. 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ＭＳ Ｐゴシック" charset="0"/>
              </a:rPr>
              <a:t>2004;4:455-468</a:t>
            </a:r>
            <a:r>
              <a:rPr lang="en-US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ＭＳ Ｐゴシック" charset="0"/>
              </a:rPr>
              <a:t>[19]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ＭＳ Ｐゴシック" charset="0"/>
              </a:rPr>
              <a:t>; c. Proleukin® PI 2012.</a:t>
            </a:r>
            <a:r>
              <a:rPr lang="en-US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ＭＳ Ｐゴシック" charset="0"/>
              </a:rPr>
              <a:t>[17]</a:t>
            </a:r>
            <a:endParaRPr lang="en-US" u="none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46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66" y="168872"/>
            <a:ext cx="8525330" cy="707886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/>
              <a:t>Program Goals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181" y="1427897"/>
            <a:ext cx="7656420" cy="4281488"/>
          </a:xfrm>
        </p:spPr>
        <p:txBody>
          <a:bodyPr/>
          <a:lstStyle/>
          <a:p>
            <a:pPr marL="231775" lvl="0" indent="-231775">
              <a:spcBef>
                <a:spcPts val="672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Explain key mechanisms of immune escape and their role in cancer disease </a:t>
            </a:r>
            <a:r>
              <a:rPr lang="en-US" sz="3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progression</a:t>
            </a:r>
          </a:p>
          <a:p>
            <a:pPr marL="231775" lvl="0" indent="-231775">
              <a:spcBef>
                <a:spcPts val="672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Explain </a:t>
            </a:r>
            <a:r>
              <a:rPr lang="en-US" sz="3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the immune system can be harnessed to induce a tumor-specific response that results in a clinical response and reduction in overall tumor burden</a:t>
            </a:r>
          </a:p>
          <a:p>
            <a:pPr>
              <a:spcBef>
                <a:spcPts val="672"/>
              </a:spcBef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22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367482" y="198912"/>
            <a:ext cx="8612746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800" b="1" u="none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Therapies to </a:t>
            </a:r>
            <a:r>
              <a:rPr lang="en-US" sz="3800" b="1" u="none" dirty="0" smtClean="0">
                <a:solidFill>
                  <a:schemeClr val="accent5"/>
                </a:solidFill>
                <a:effectLst/>
                <a:latin typeface="Calibri" panose="020F0502020204030204" pitchFamily="34" charset="0"/>
              </a:rPr>
              <a:t>“</a:t>
            </a:r>
            <a:r>
              <a:rPr lang="en-US" altLang="ja-JP" sz="3800" b="1" u="none" dirty="0" smtClean="0">
                <a:solidFill>
                  <a:schemeClr val="accent5"/>
                </a:solidFill>
                <a:effectLst/>
                <a:latin typeface="Calibri" panose="020F0502020204030204" pitchFamily="34" charset="0"/>
              </a:rPr>
              <a:t>Drive</a:t>
            </a:r>
            <a:r>
              <a:rPr lang="en-US" sz="3800" b="1" u="none" dirty="0" smtClean="0">
                <a:solidFill>
                  <a:schemeClr val="accent5"/>
                </a:solidFill>
                <a:effectLst/>
                <a:latin typeface="Calibri" panose="020F0502020204030204" pitchFamily="34" charset="0"/>
              </a:rPr>
              <a:t>”</a:t>
            </a:r>
            <a:r>
              <a:rPr lang="en-US" altLang="ja-JP" sz="3800" b="1" u="none" dirty="0" smtClean="0">
                <a:solidFill>
                  <a:schemeClr val="accent5"/>
                </a:solidFill>
                <a:effectLst/>
                <a:latin typeface="Calibri" panose="020F0502020204030204" pitchFamily="34" charset="0"/>
              </a:rPr>
              <a:t> an </a:t>
            </a:r>
            <a:r>
              <a:rPr lang="en-US" altLang="ja-JP" sz="3800" b="1" u="none" dirty="0">
                <a:solidFill>
                  <a:schemeClr val="accent5"/>
                </a:solidFill>
                <a:effectLst/>
                <a:latin typeface="Calibri" panose="020F0502020204030204" pitchFamily="34" charset="0"/>
              </a:rPr>
              <a:t>Immune Response</a:t>
            </a:r>
            <a:endParaRPr lang="en-US" sz="3800" b="1" u="none" dirty="0">
              <a:solidFill>
                <a:schemeClr val="accent5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55098" y="4675611"/>
            <a:ext cx="2129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eaLnBrk="0" hangingPunct="0">
              <a:buFont typeface="Arial" panose="020B0604020202020204" pitchFamily="34" charset="0"/>
              <a:buChar char="•"/>
            </a:pPr>
            <a:r>
              <a:rPr lang="en-US" sz="2400" u="none" dirty="0">
                <a:solidFill>
                  <a:schemeClr val="accent5"/>
                </a:solidFill>
                <a:latin typeface="Calibri"/>
                <a:ea typeface="ＭＳ Ｐゴシック" charset="0"/>
                <a:cs typeface="Calibri"/>
              </a:rPr>
              <a:t>Checkpoint blockade (</a:t>
            </a:r>
            <a:r>
              <a:rPr lang="en-US" sz="2400" u="none" dirty="0" smtClean="0">
                <a:solidFill>
                  <a:schemeClr val="accent5"/>
                </a:solidFill>
                <a:latin typeface="Calibri"/>
                <a:ea typeface="ＭＳ Ｐゴシック" charset="0"/>
                <a:cs typeface="Calibri"/>
              </a:rPr>
              <a:t>CTLA4</a:t>
            </a:r>
            <a:r>
              <a:rPr lang="en-US" sz="2400" u="none" dirty="0">
                <a:solidFill>
                  <a:schemeClr val="accent5"/>
                </a:solidFill>
                <a:latin typeface="Calibri"/>
                <a:ea typeface="ＭＳ Ｐゴシック" charset="0"/>
                <a:cs typeface="Calibri"/>
              </a:rPr>
              <a:t>, PD-1, PD-L1)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60474" y="1600315"/>
            <a:ext cx="7523898" cy="4641407"/>
            <a:chOff x="760474" y="1600315"/>
            <a:chExt cx="7523898" cy="4641407"/>
          </a:xfrm>
        </p:grpSpPr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760474" y="4672062"/>
              <a:ext cx="2583226" cy="150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t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230188" indent="-230188">
                <a:buFont typeface="Arial" panose="020B0604020202020204" pitchFamily="34" charset="0"/>
                <a:buChar char="•"/>
              </a:pPr>
              <a:r>
                <a:rPr lang="en-US" sz="2400" u="none" dirty="0">
                  <a:solidFill>
                    <a:schemeClr val="accent5"/>
                  </a:solidFill>
                  <a:latin typeface="Calibri"/>
                  <a:cs typeface="Calibri"/>
                </a:rPr>
                <a:t>Vaccines</a:t>
              </a:r>
            </a:p>
            <a:p>
              <a:pPr marL="230188" indent="-230188">
                <a:buFont typeface="Arial" panose="020B0604020202020204" pitchFamily="34" charset="0"/>
                <a:buChar char="•"/>
              </a:pPr>
              <a:r>
                <a:rPr lang="en-US" sz="2400" u="none" dirty="0">
                  <a:solidFill>
                    <a:schemeClr val="accent5"/>
                  </a:solidFill>
                  <a:latin typeface="Calibri"/>
                  <a:cs typeface="Calibri"/>
                </a:rPr>
                <a:t>Adoptive </a:t>
              </a:r>
              <a:r>
                <a:rPr lang="en-US" sz="2400" u="none" dirty="0" smtClean="0">
                  <a:solidFill>
                    <a:schemeClr val="accent5"/>
                  </a:solidFill>
                  <a:latin typeface="Calibri"/>
                  <a:cs typeface="Calibri"/>
                </a:rPr>
                <a:t>T-cell </a:t>
              </a:r>
              <a:r>
                <a:rPr lang="en-US" sz="2400" u="none" dirty="0">
                  <a:solidFill>
                    <a:schemeClr val="accent5"/>
                  </a:solidFill>
                  <a:latin typeface="Calibri"/>
                  <a:cs typeface="Calibri"/>
                </a:rPr>
                <a:t>therapies</a:t>
              </a:r>
            </a:p>
            <a:p>
              <a:pPr marL="682625" lvl="1" indent="-341313">
                <a:buFont typeface="Arial" panose="020B0604020202020204" pitchFamily="34" charset="0"/>
                <a:buChar char="−"/>
              </a:pPr>
              <a:r>
                <a:rPr lang="en-US" sz="2000" u="none" dirty="0">
                  <a:solidFill>
                    <a:schemeClr val="accent5"/>
                  </a:solidFill>
                  <a:latin typeface="Calibri"/>
                  <a:cs typeface="Calibri"/>
                </a:rPr>
                <a:t>CAR-</a:t>
              </a:r>
              <a:r>
                <a:rPr lang="en-US" sz="2000" u="none" dirty="0" smtClean="0">
                  <a:solidFill>
                    <a:schemeClr val="accent5"/>
                  </a:solidFill>
                  <a:latin typeface="Calibri"/>
                  <a:cs typeface="Calibri"/>
                </a:rPr>
                <a:t>T</a:t>
              </a:r>
              <a:endParaRPr lang="en-US" sz="2000" u="none" dirty="0">
                <a:solidFill>
                  <a:schemeClr val="accent5"/>
                </a:solidFill>
                <a:latin typeface="Calibri"/>
                <a:cs typeface="Calibri"/>
              </a:endParaRPr>
            </a:p>
          </p:txBody>
        </p:sp>
        <p:pic>
          <p:nvPicPr>
            <p:cNvPr id="26" name="Picture 25" descr="shutterstock_85315651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19" r="-255"/>
            <a:stretch/>
          </p:blipFill>
          <p:spPr>
            <a:xfrm>
              <a:off x="869659" y="1600315"/>
              <a:ext cx="2036045" cy="3048000"/>
            </a:xfrm>
            <a:prstGeom prst="rect">
              <a:avLst/>
            </a:prstGeom>
          </p:spPr>
        </p:pic>
        <p:pic>
          <p:nvPicPr>
            <p:cNvPr id="27" name="Picture 26" descr="shutterstock_160254326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1356" y="1600315"/>
              <a:ext cx="2033016" cy="3048000"/>
            </a:xfrm>
            <a:prstGeom prst="rect">
              <a:avLst/>
            </a:prstGeom>
          </p:spPr>
        </p:pic>
        <p:pic>
          <p:nvPicPr>
            <p:cNvPr id="28" name="Picture 27" descr="shutterstock_160254365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2022" y="1600315"/>
              <a:ext cx="2033016" cy="3048000"/>
            </a:xfrm>
            <a:prstGeom prst="rect">
              <a:avLst/>
            </a:prstGeom>
          </p:spPr>
        </p:pic>
        <p:sp>
          <p:nvSpPr>
            <p:cNvPr id="29" name="Text Box 6"/>
            <p:cNvSpPr txBox="1">
              <a:spLocks noChangeArrowheads="1"/>
            </p:cNvSpPr>
            <p:nvPr/>
          </p:nvSpPr>
          <p:spPr bwMode="auto">
            <a:xfrm>
              <a:off x="3562021" y="4672062"/>
              <a:ext cx="2224629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t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u="none" dirty="0" smtClean="0">
                  <a:solidFill>
                    <a:schemeClr val="accent5"/>
                  </a:solidFill>
                  <a:latin typeface="Calibri"/>
                  <a:cs typeface="Calibri"/>
                </a:rPr>
                <a:t>Cytokines</a:t>
              </a:r>
              <a:endParaRPr lang="en-US" sz="2400" u="none" dirty="0">
                <a:solidFill>
                  <a:schemeClr val="accent5"/>
                </a:solidFill>
                <a:latin typeface="Calibri"/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u="none" dirty="0" smtClean="0">
                  <a:solidFill>
                    <a:schemeClr val="accent5"/>
                  </a:solidFill>
                  <a:latin typeface="Calibri"/>
                  <a:cs typeface="Calibri"/>
                </a:rPr>
                <a:t>Agonist antibodies (4-1BB, GITR)</a:t>
              </a:r>
              <a:endParaRPr lang="en-US" sz="2400" u="none" dirty="0">
                <a:solidFill>
                  <a:schemeClr val="accent5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344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814" y="168873"/>
            <a:ext cx="8525330" cy="707886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/>
              <a:t>Control of the T Cell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3013" y="1616140"/>
            <a:ext cx="3661475" cy="4281488"/>
          </a:xfrm>
          <a:gradFill flip="none" rotWithShape="1">
            <a:gsLst>
              <a:gs pos="0">
                <a:schemeClr val="bg1"/>
              </a:gs>
              <a:gs pos="74000">
                <a:schemeClr val="accent5">
                  <a:lumMod val="40000"/>
                  <a:lumOff val="60000"/>
                </a:schemeClr>
              </a:gs>
              <a:gs pos="83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lin ang="16200000" scaled="1"/>
            <a:tileRect/>
          </a:gradFill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T-cell inhibitory receptors</a:t>
            </a:r>
          </a:p>
          <a:p>
            <a:pPr marL="463550" lvl="1" indent="-233363"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CTLA4</a:t>
            </a:r>
          </a:p>
          <a:p>
            <a:pPr marL="463550" lvl="1" indent="-233363"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PD-1</a:t>
            </a:r>
          </a:p>
          <a:p>
            <a:pPr marL="463550" lvl="1" indent="-233363"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TIM-3</a:t>
            </a:r>
          </a:p>
          <a:p>
            <a:pPr marL="463550" lvl="1" indent="-233363"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BTLA</a:t>
            </a:r>
          </a:p>
          <a:p>
            <a:pPr marL="463550" lvl="1" indent="-233363"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VISTA</a:t>
            </a:r>
          </a:p>
          <a:p>
            <a:pPr marL="463550" lvl="1" indent="-233363"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LAG3</a:t>
            </a:r>
          </a:p>
          <a:p>
            <a:pPr marL="463550" lvl="1" indent="-233363"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Antibodies that block T-cell inhibitory receptors stimulate the immune system by blocking this inhibition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83145" y="1616140"/>
            <a:ext cx="3657600" cy="4281488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  <a:alpha val="22000"/>
                </a:schemeClr>
              </a:gs>
              <a:gs pos="100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pitchFamily="34" charset="0"/>
              <a:buNone/>
              <a:defRPr lang="en-US" sz="2400" b="1">
                <a:solidFill>
                  <a:srgbClr val="8E1400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1pPr>
            <a:lvl2pPr marL="91440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Wingdings" charset="2"/>
              <a:buChar char="§"/>
              <a:defRPr 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2pPr>
            <a:lvl3pPr marL="1084263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charset="0"/>
              <a:buChar char="•"/>
              <a:defRPr lang="en-US" sz="200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439863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/>
                <a:ea typeface="ＭＳ Ｐゴシック" charset="-128"/>
              </a:defRPr>
            </a:lvl4pPr>
            <a:lvl5pPr marL="177958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/>
                <a:ea typeface="ＭＳ Ｐゴシック" charset="-128"/>
              </a:defRPr>
            </a:lvl5pPr>
            <a:lvl6pPr marL="22367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6939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1511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6083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u="none" dirty="0" smtClean="0">
                <a:solidFill>
                  <a:schemeClr val="bg1"/>
                </a:solidFill>
              </a:rPr>
              <a:t>T-cell </a:t>
            </a:r>
            <a:r>
              <a:rPr lang="en-US" u="none" dirty="0">
                <a:solidFill>
                  <a:schemeClr val="bg1"/>
                </a:solidFill>
              </a:rPr>
              <a:t>activating receptors</a:t>
            </a:r>
          </a:p>
          <a:p>
            <a:pPr marL="463550" lvl="1" indent="-233363">
              <a:buClrTx/>
              <a:buFont typeface="Arial" panose="020B0604020202020204" pitchFamily="34" charset="0"/>
              <a:buChar char="•"/>
            </a:pPr>
            <a:r>
              <a:rPr lang="en-US" sz="2000" u="none" dirty="0"/>
              <a:t>CD28</a:t>
            </a:r>
          </a:p>
          <a:p>
            <a:pPr marL="463550" lvl="1" indent="-233363">
              <a:buClrTx/>
              <a:buFont typeface="Arial" panose="020B0604020202020204" pitchFamily="34" charset="0"/>
              <a:buChar char="•"/>
            </a:pPr>
            <a:r>
              <a:rPr lang="en-US" sz="2000" u="none" dirty="0"/>
              <a:t>OX40</a:t>
            </a:r>
          </a:p>
          <a:p>
            <a:pPr marL="463550" lvl="1" indent="-233363">
              <a:buClrTx/>
              <a:buFont typeface="Arial" panose="020B0604020202020204" pitchFamily="34" charset="0"/>
              <a:buChar char="•"/>
            </a:pPr>
            <a:r>
              <a:rPr lang="en-US" sz="2000" u="none" dirty="0"/>
              <a:t>GITR</a:t>
            </a:r>
          </a:p>
          <a:p>
            <a:pPr marL="463550" lvl="1" indent="-233363">
              <a:buClrTx/>
              <a:buFont typeface="Arial" panose="020B0604020202020204" pitchFamily="34" charset="0"/>
              <a:buChar char="•"/>
            </a:pPr>
            <a:r>
              <a:rPr lang="en-US" sz="2000" u="none" dirty="0"/>
              <a:t>CD137</a:t>
            </a:r>
          </a:p>
          <a:p>
            <a:pPr marL="463550" lvl="1" indent="-233363">
              <a:buClrTx/>
              <a:buFont typeface="Arial" panose="020B0604020202020204" pitchFamily="34" charset="0"/>
              <a:buChar char="•"/>
            </a:pPr>
            <a:r>
              <a:rPr lang="en-US" sz="2000" u="none" dirty="0"/>
              <a:t>CD27</a:t>
            </a:r>
          </a:p>
          <a:p>
            <a:pPr marL="463550" lvl="1" indent="-233363">
              <a:buClrTx/>
              <a:buFont typeface="Arial" panose="020B0604020202020204" pitchFamily="34" charset="0"/>
              <a:buChar char="•"/>
            </a:pPr>
            <a:r>
              <a:rPr lang="en-US" sz="2000" u="none" dirty="0"/>
              <a:t>HVEM</a:t>
            </a:r>
          </a:p>
          <a:p>
            <a:pPr marL="463550" lvl="1" indent="-233363">
              <a:buClrTx/>
              <a:buFont typeface="Arial" panose="020B0604020202020204" pitchFamily="34" charset="0"/>
              <a:buChar char="•"/>
            </a:pPr>
            <a:r>
              <a:rPr lang="en-US" sz="2000" u="none" dirty="0"/>
              <a:t>Agonistic antibodies to </a:t>
            </a:r>
            <a:r>
              <a:rPr lang="en-US" sz="2000" u="none" dirty="0" smtClean="0"/>
              <a:t>T-cell </a:t>
            </a:r>
            <a:r>
              <a:rPr lang="en-US" sz="2000" u="none" dirty="0"/>
              <a:t>activating receptors stimulate the immune system by turning up the activation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71" y="6492124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Mellman I, 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 al. </a:t>
            </a:r>
            <a:r>
              <a:rPr lang="en-US" i="1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Nature</a:t>
            </a:r>
            <a:r>
              <a:rPr lang="en-US" i="1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2011;21:480-489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en-US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[9]</a:t>
            </a:r>
            <a:endParaRPr lang="en-US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2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149" y="174903"/>
            <a:ext cx="8525330" cy="707886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/>
              <a:t>CTLA4 in Immune Cell Deactivation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14952" y="6220239"/>
            <a:ext cx="8378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*Antibody to CTLA4 blocks its interaction with B7, restoring the ability of B7 to interact with CD28.</a:t>
            </a:r>
            <a:endParaRPr lang="en-US" sz="1600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52" y="6491059"/>
            <a:ext cx="822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Postow MA, et al. </a:t>
            </a:r>
            <a:r>
              <a:rPr lang="en-US" i="1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 Clin Oncol. 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2015 Jan 20. [Epub ahead of print]</a:t>
            </a:r>
            <a:r>
              <a:rPr lang="en-US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[4]</a:t>
            </a:r>
            <a:endParaRPr lang="en-US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694883" y="1055876"/>
            <a:ext cx="7754234" cy="5092686"/>
            <a:chOff x="694883" y="987636"/>
            <a:chExt cx="7754234" cy="5092686"/>
          </a:xfrm>
        </p:grpSpPr>
        <p:sp>
          <p:nvSpPr>
            <p:cNvPr id="98" name="Oval 303"/>
            <p:cNvSpPr/>
            <p:nvPr/>
          </p:nvSpPr>
          <p:spPr bwMode="auto">
            <a:xfrm>
              <a:off x="694883" y="987636"/>
              <a:ext cx="7754234" cy="5092686"/>
            </a:xfrm>
            <a:custGeom>
              <a:avLst/>
              <a:gdLst>
                <a:gd name="connsiteX0" fmla="*/ 0 w 3053346"/>
                <a:gd name="connsiteY0" fmla="*/ 1173733 h 2347466"/>
                <a:gd name="connsiteX1" fmla="*/ 1526673 w 3053346"/>
                <a:gd name="connsiteY1" fmla="*/ 0 h 2347466"/>
                <a:gd name="connsiteX2" fmla="*/ 3053346 w 3053346"/>
                <a:gd name="connsiteY2" fmla="*/ 1173733 h 2347466"/>
                <a:gd name="connsiteX3" fmla="*/ 1526673 w 3053346"/>
                <a:gd name="connsiteY3" fmla="*/ 2347466 h 2347466"/>
                <a:gd name="connsiteX4" fmla="*/ 0 w 3053346"/>
                <a:gd name="connsiteY4" fmla="*/ 1173733 h 2347466"/>
                <a:gd name="connsiteX0" fmla="*/ 195 w 3053541"/>
                <a:gd name="connsiteY0" fmla="*/ 1314838 h 2488571"/>
                <a:gd name="connsiteX1" fmla="*/ 1449893 w 3053541"/>
                <a:gd name="connsiteY1" fmla="*/ 0 h 2488571"/>
                <a:gd name="connsiteX2" fmla="*/ 3053541 w 3053541"/>
                <a:gd name="connsiteY2" fmla="*/ 1314838 h 2488571"/>
                <a:gd name="connsiteX3" fmla="*/ 1526868 w 3053541"/>
                <a:gd name="connsiteY3" fmla="*/ 2488571 h 2488571"/>
                <a:gd name="connsiteX4" fmla="*/ 195 w 3053541"/>
                <a:gd name="connsiteY4" fmla="*/ 1314838 h 2488571"/>
                <a:gd name="connsiteX0" fmla="*/ 1074 w 3054420"/>
                <a:gd name="connsiteY0" fmla="*/ 1315530 h 2489263"/>
                <a:gd name="connsiteX1" fmla="*/ 1450772 w 3054420"/>
                <a:gd name="connsiteY1" fmla="*/ 692 h 2489263"/>
                <a:gd name="connsiteX2" fmla="*/ 3054420 w 3054420"/>
                <a:gd name="connsiteY2" fmla="*/ 1315530 h 2489263"/>
                <a:gd name="connsiteX3" fmla="*/ 1527747 w 3054420"/>
                <a:gd name="connsiteY3" fmla="*/ 2489263 h 2489263"/>
                <a:gd name="connsiteX4" fmla="*/ 1074 w 3054420"/>
                <a:gd name="connsiteY4" fmla="*/ 1315530 h 2489263"/>
                <a:gd name="connsiteX0" fmla="*/ 111 w 3220236"/>
                <a:gd name="connsiteY0" fmla="*/ 1353367 h 2488659"/>
                <a:gd name="connsiteX1" fmla="*/ 1616588 w 3220236"/>
                <a:gd name="connsiteY1" fmla="*/ 46 h 2488659"/>
                <a:gd name="connsiteX2" fmla="*/ 3220236 w 3220236"/>
                <a:gd name="connsiteY2" fmla="*/ 1314884 h 2488659"/>
                <a:gd name="connsiteX3" fmla="*/ 1693563 w 3220236"/>
                <a:gd name="connsiteY3" fmla="*/ 2488617 h 2488659"/>
                <a:gd name="connsiteX4" fmla="*/ 111 w 3220236"/>
                <a:gd name="connsiteY4" fmla="*/ 1353367 h 2488659"/>
                <a:gd name="connsiteX0" fmla="*/ 3660 w 3223785"/>
                <a:gd name="connsiteY0" fmla="*/ 1353367 h 2488685"/>
                <a:gd name="connsiteX1" fmla="*/ 1620137 w 3223785"/>
                <a:gd name="connsiteY1" fmla="*/ 46 h 2488685"/>
                <a:gd name="connsiteX2" fmla="*/ 3223785 w 3223785"/>
                <a:gd name="connsiteY2" fmla="*/ 1314884 h 2488685"/>
                <a:gd name="connsiteX3" fmla="*/ 1697112 w 3223785"/>
                <a:gd name="connsiteY3" fmla="*/ 2488617 h 2488685"/>
                <a:gd name="connsiteX4" fmla="*/ 3660 w 3223785"/>
                <a:gd name="connsiteY4" fmla="*/ 1353367 h 2488685"/>
                <a:gd name="connsiteX0" fmla="*/ 35184 w 3255309"/>
                <a:gd name="connsiteY0" fmla="*/ 1353367 h 2488691"/>
                <a:gd name="connsiteX1" fmla="*/ 1651661 w 3255309"/>
                <a:gd name="connsiteY1" fmla="*/ 46 h 2488691"/>
                <a:gd name="connsiteX2" fmla="*/ 3255309 w 3255309"/>
                <a:gd name="connsiteY2" fmla="*/ 1314884 h 2488691"/>
                <a:gd name="connsiteX3" fmla="*/ 1728636 w 3255309"/>
                <a:gd name="connsiteY3" fmla="*/ 2488617 h 2488691"/>
                <a:gd name="connsiteX4" fmla="*/ 35184 w 3255309"/>
                <a:gd name="connsiteY4" fmla="*/ 1353367 h 2488691"/>
                <a:gd name="connsiteX0" fmla="*/ 51 w 3220176"/>
                <a:gd name="connsiteY0" fmla="*/ 1353367 h 2039734"/>
                <a:gd name="connsiteX1" fmla="*/ 1616528 w 3220176"/>
                <a:gd name="connsiteY1" fmla="*/ 46 h 2039734"/>
                <a:gd name="connsiteX2" fmla="*/ 3220176 w 3220176"/>
                <a:gd name="connsiteY2" fmla="*/ 1314884 h 2039734"/>
                <a:gd name="connsiteX3" fmla="*/ 1667845 w 3220176"/>
                <a:gd name="connsiteY3" fmla="*/ 2039648 h 2039734"/>
                <a:gd name="connsiteX4" fmla="*/ 51 w 3220176"/>
                <a:gd name="connsiteY4" fmla="*/ 1353367 h 2039734"/>
                <a:gd name="connsiteX0" fmla="*/ 51 w 3220176"/>
                <a:gd name="connsiteY0" fmla="*/ 1353367 h 2227751"/>
                <a:gd name="connsiteX1" fmla="*/ 1616528 w 3220176"/>
                <a:gd name="connsiteY1" fmla="*/ 46 h 2227751"/>
                <a:gd name="connsiteX2" fmla="*/ 3220176 w 3220176"/>
                <a:gd name="connsiteY2" fmla="*/ 1314884 h 2227751"/>
                <a:gd name="connsiteX3" fmla="*/ 1667845 w 3220176"/>
                <a:gd name="connsiteY3" fmla="*/ 2039648 h 2227751"/>
                <a:gd name="connsiteX4" fmla="*/ 51 w 3220176"/>
                <a:gd name="connsiteY4" fmla="*/ 1353367 h 2227751"/>
                <a:gd name="connsiteX0" fmla="*/ 4 w 3220129"/>
                <a:gd name="connsiteY0" fmla="*/ 1353367 h 2447322"/>
                <a:gd name="connsiteX1" fmla="*/ 1616481 w 3220129"/>
                <a:gd name="connsiteY1" fmla="*/ 46 h 2447322"/>
                <a:gd name="connsiteX2" fmla="*/ 3220129 w 3220129"/>
                <a:gd name="connsiteY2" fmla="*/ 1314884 h 2447322"/>
                <a:gd name="connsiteX3" fmla="*/ 1629311 w 3220129"/>
                <a:gd name="connsiteY3" fmla="*/ 2283374 h 2447322"/>
                <a:gd name="connsiteX4" fmla="*/ 4 w 3220129"/>
                <a:gd name="connsiteY4" fmla="*/ 1353367 h 2447322"/>
                <a:gd name="connsiteX0" fmla="*/ 4 w 3220129"/>
                <a:gd name="connsiteY0" fmla="*/ 1225236 h 2284000"/>
                <a:gd name="connsiteX1" fmla="*/ 1616481 w 3220129"/>
                <a:gd name="connsiteY1" fmla="*/ 192 h 2284000"/>
                <a:gd name="connsiteX2" fmla="*/ 3220129 w 3220129"/>
                <a:gd name="connsiteY2" fmla="*/ 1315030 h 2284000"/>
                <a:gd name="connsiteX3" fmla="*/ 1629311 w 3220129"/>
                <a:gd name="connsiteY3" fmla="*/ 2283520 h 2284000"/>
                <a:gd name="connsiteX4" fmla="*/ 4 w 3220129"/>
                <a:gd name="connsiteY4" fmla="*/ 1225236 h 2284000"/>
                <a:gd name="connsiteX0" fmla="*/ 1075 w 3221200"/>
                <a:gd name="connsiteY0" fmla="*/ 1225980 h 2284744"/>
                <a:gd name="connsiteX1" fmla="*/ 1617552 w 3221200"/>
                <a:gd name="connsiteY1" fmla="*/ 936 h 2284744"/>
                <a:gd name="connsiteX2" fmla="*/ 3221200 w 3221200"/>
                <a:gd name="connsiteY2" fmla="*/ 1315774 h 2284744"/>
                <a:gd name="connsiteX3" fmla="*/ 1630382 w 3221200"/>
                <a:gd name="connsiteY3" fmla="*/ 2284264 h 2284744"/>
                <a:gd name="connsiteX4" fmla="*/ 1075 w 3221200"/>
                <a:gd name="connsiteY4" fmla="*/ 1225980 h 2284744"/>
                <a:gd name="connsiteX0" fmla="*/ 1037 w 3272479"/>
                <a:gd name="connsiteY0" fmla="*/ 1482406 h 2330064"/>
                <a:gd name="connsiteX1" fmla="*/ 1668831 w 3272479"/>
                <a:gd name="connsiteY1" fmla="*/ 808 h 2330064"/>
                <a:gd name="connsiteX2" fmla="*/ 3272479 w 3272479"/>
                <a:gd name="connsiteY2" fmla="*/ 1315646 h 2330064"/>
                <a:gd name="connsiteX3" fmla="*/ 1681661 w 3272479"/>
                <a:gd name="connsiteY3" fmla="*/ 2284136 h 2330064"/>
                <a:gd name="connsiteX4" fmla="*/ 1037 w 3272479"/>
                <a:gd name="connsiteY4" fmla="*/ 1482406 h 2330064"/>
                <a:gd name="connsiteX0" fmla="*/ 1037 w 3277456"/>
                <a:gd name="connsiteY0" fmla="*/ 1482695 h 2330353"/>
                <a:gd name="connsiteX1" fmla="*/ 1668831 w 3277456"/>
                <a:gd name="connsiteY1" fmla="*/ 1097 h 2330353"/>
                <a:gd name="connsiteX2" fmla="*/ 3272479 w 3277456"/>
                <a:gd name="connsiteY2" fmla="*/ 1315935 h 2330353"/>
                <a:gd name="connsiteX3" fmla="*/ 1681661 w 3277456"/>
                <a:gd name="connsiteY3" fmla="*/ 2284425 h 2330353"/>
                <a:gd name="connsiteX4" fmla="*/ 1037 w 3277456"/>
                <a:gd name="connsiteY4" fmla="*/ 1482695 h 2330353"/>
                <a:gd name="connsiteX0" fmla="*/ 1037 w 3277456"/>
                <a:gd name="connsiteY0" fmla="*/ 1482695 h 2330353"/>
                <a:gd name="connsiteX1" fmla="*/ 1668831 w 3277456"/>
                <a:gd name="connsiteY1" fmla="*/ 1097 h 2330353"/>
                <a:gd name="connsiteX2" fmla="*/ 3272479 w 3277456"/>
                <a:gd name="connsiteY2" fmla="*/ 1315935 h 2330353"/>
                <a:gd name="connsiteX3" fmla="*/ 1681661 w 3277456"/>
                <a:gd name="connsiteY3" fmla="*/ 2284425 h 2330353"/>
                <a:gd name="connsiteX4" fmla="*/ 1037 w 3277456"/>
                <a:gd name="connsiteY4" fmla="*/ 1482695 h 2330353"/>
                <a:gd name="connsiteX0" fmla="*/ 1034 w 3251883"/>
                <a:gd name="connsiteY0" fmla="*/ 1483703 h 2331845"/>
                <a:gd name="connsiteX1" fmla="*/ 1668828 w 3251883"/>
                <a:gd name="connsiteY1" fmla="*/ 2105 h 2331845"/>
                <a:gd name="connsiteX2" fmla="*/ 3246817 w 3251883"/>
                <a:gd name="connsiteY2" fmla="*/ 1701774 h 2331845"/>
                <a:gd name="connsiteX3" fmla="*/ 1681658 w 3251883"/>
                <a:gd name="connsiteY3" fmla="*/ 2285433 h 2331845"/>
                <a:gd name="connsiteX4" fmla="*/ 1034 w 3251883"/>
                <a:gd name="connsiteY4" fmla="*/ 1483703 h 2331845"/>
                <a:gd name="connsiteX0" fmla="*/ 1034 w 3267058"/>
                <a:gd name="connsiteY0" fmla="*/ 1483703 h 2331845"/>
                <a:gd name="connsiteX1" fmla="*/ 1668828 w 3267058"/>
                <a:gd name="connsiteY1" fmla="*/ 2105 h 2331845"/>
                <a:gd name="connsiteX2" fmla="*/ 3246817 w 3267058"/>
                <a:gd name="connsiteY2" fmla="*/ 1701774 h 2331845"/>
                <a:gd name="connsiteX3" fmla="*/ 1681658 w 3267058"/>
                <a:gd name="connsiteY3" fmla="*/ 2285433 h 2331845"/>
                <a:gd name="connsiteX4" fmla="*/ 1034 w 3267058"/>
                <a:gd name="connsiteY4" fmla="*/ 1483703 h 2331845"/>
                <a:gd name="connsiteX0" fmla="*/ 1037 w 3292411"/>
                <a:gd name="connsiteY0" fmla="*/ 1485252 h 2364915"/>
                <a:gd name="connsiteX1" fmla="*/ 1668831 w 3292411"/>
                <a:gd name="connsiteY1" fmla="*/ 3654 h 2364915"/>
                <a:gd name="connsiteX2" fmla="*/ 3272478 w 3292411"/>
                <a:gd name="connsiteY2" fmla="*/ 1780289 h 2364915"/>
                <a:gd name="connsiteX3" fmla="*/ 1681661 w 3292411"/>
                <a:gd name="connsiteY3" fmla="*/ 2286982 h 2364915"/>
                <a:gd name="connsiteX4" fmla="*/ 1037 w 3292411"/>
                <a:gd name="connsiteY4" fmla="*/ 1485252 h 2364915"/>
                <a:gd name="connsiteX0" fmla="*/ 1037 w 3283928"/>
                <a:gd name="connsiteY0" fmla="*/ 1485252 h 2364915"/>
                <a:gd name="connsiteX1" fmla="*/ 1668831 w 3283928"/>
                <a:gd name="connsiteY1" fmla="*/ 3654 h 2364915"/>
                <a:gd name="connsiteX2" fmla="*/ 3272478 w 3283928"/>
                <a:gd name="connsiteY2" fmla="*/ 1780289 h 2364915"/>
                <a:gd name="connsiteX3" fmla="*/ 1681661 w 3283928"/>
                <a:gd name="connsiteY3" fmla="*/ 2286982 h 2364915"/>
                <a:gd name="connsiteX4" fmla="*/ 1037 w 3283928"/>
                <a:gd name="connsiteY4" fmla="*/ 1485252 h 2364915"/>
                <a:gd name="connsiteX0" fmla="*/ 28 w 3282700"/>
                <a:gd name="connsiteY0" fmla="*/ 1278142 h 2157805"/>
                <a:gd name="connsiteX1" fmla="*/ 1642164 w 3282700"/>
                <a:gd name="connsiteY1" fmla="*/ 1787 h 2157805"/>
                <a:gd name="connsiteX2" fmla="*/ 3271469 w 3282700"/>
                <a:gd name="connsiteY2" fmla="*/ 1573179 h 2157805"/>
                <a:gd name="connsiteX3" fmla="*/ 1680652 w 3282700"/>
                <a:gd name="connsiteY3" fmla="*/ 2079872 h 2157805"/>
                <a:gd name="connsiteX4" fmla="*/ 28 w 3282700"/>
                <a:gd name="connsiteY4" fmla="*/ 1278142 h 2157805"/>
                <a:gd name="connsiteX0" fmla="*/ 27 w 3295545"/>
                <a:gd name="connsiteY0" fmla="*/ 1127057 h 2171576"/>
                <a:gd name="connsiteX1" fmla="*/ 1654992 w 3295545"/>
                <a:gd name="connsiteY1" fmla="*/ 4635 h 2171576"/>
                <a:gd name="connsiteX2" fmla="*/ 3284297 w 3295545"/>
                <a:gd name="connsiteY2" fmla="*/ 1576027 h 2171576"/>
                <a:gd name="connsiteX3" fmla="*/ 1693480 w 3295545"/>
                <a:gd name="connsiteY3" fmla="*/ 2082720 h 2171576"/>
                <a:gd name="connsiteX4" fmla="*/ 27 w 3295545"/>
                <a:gd name="connsiteY4" fmla="*/ 1127057 h 2171576"/>
                <a:gd name="connsiteX0" fmla="*/ 3034 w 3298552"/>
                <a:gd name="connsiteY0" fmla="*/ 1133768 h 2178287"/>
                <a:gd name="connsiteX1" fmla="*/ 1657999 w 3298552"/>
                <a:gd name="connsiteY1" fmla="*/ 11346 h 2178287"/>
                <a:gd name="connsiteX2" fmla="*/ 3287304 w 3298552"/>
                <a:gd name="connsiteY2" fmla="*/ 1582738 h 2178287"/>
                <a:gd name="connsiteX3" fmla="*/ 1696487 w 3298552"/>
                <a:gd name="connsiteY3" fmla="*/ 2089431 h 2178287"/>
                <a:gd name="connsiteX4" fmla="*/ 3034 w 3298552"/>
                <a:gd name="connsiteY4" fmla="*/ 1133768 h 2178287"/>
                <a:gd name="connsiteX0" fmla="*/ 4 w 3295522"/>
                <a:gd name="connsiteY0" fmla="*/ 1126995 h 2126066"/>
                <a:gd name="connsiteX1" fmla="*/ 1654969 w 3295522"/>
                <a:gd name="connsiteY1" fmla="*/ 4573 h 2126066"/>
                <a:gd name="connsiteX2" fmla="*/ 3284274 w 3295522"/>
                <a:gd name="connsiteY2" fmla="*/ 1575965 h 2126066"/>
                <a:gd name="connsiteX3" fmla="*/ 1642140 w 3295522"/>
                <a:gd name="connsiteY3" fmla="*/ 2005692 h 2126066"/>
                <a:gd name="connsiteX4" fmla="*/ 4 w 3295522"/>
                <a:gd name="connsiteY4" fmla="*/ 1126995 h 2126066"/>
                <a:gd name="connsiteX0" fmla="*/ 4 w 3295522"/>
                <a:gd name="connsiteY0" fmla="*/ 1126995 h 2057630"/>
                <a:gd name="connsiteX1" fmla="*/ 1654969 w 3295522"/>
                <a:gd name="connsiteY1" fmla="*/ 4573 h 2057630"/>
                <a:gd name="connsiteX2" fmla="*/ 3284274 w 3295522"/>
                <a:gd name="connsiteY2" fmla="*/ 1575965 h 2057630"/>
                <a:gd name="connsiteX3" fmla="*/ 1642140 w 3295522"/>
                <a:gd name="connsiteY3" fmla="*/ 2005692 h 2057630"/>
                <a:gd name="connsiteX4" fmla="*/ 4 w 3295522"/>
                <a:gd name="connsiteY4" fmla="*/ 1126995 h 2057630"/>
                <a:gd name="connsiteX0" fmla="*/ 167 w 3295685"/>
                <a:gd name="connsiteY0" fmla="*/ 1128700 h 2059335"/>
                <a:gd name="connsiteX1" fmla="*/ 1655132 w 3295685"/>
                <a:gd name="connsiteY1" fmla="*/ 6278 h 2059335"/>
                <a:gd name="connsiteX2" fmla="*/ 3284437 w 3295685"/>
                <a:gd name="connsiteY2" fmla="*/ 1577670 h 2059335"/>
                <a:gd name="connsiteX3" fmla="*/ 1642303 w 3295685"/>
                <a:gd name="connsiteY3" fmla="*/ 2007397 h 2059335"/>
                <a:gd name="connsiteX4" fmla="*/ 167 w 3295685"/>
                <a:gd name="connsiteY4" fmla="*/ 1128700 h 2059335"/>
                <a:gd name="connsiteX0" fmla="*/ 846 w 3296364"/>
                <a:gd name="connsiteY0" fmla="*/ 1129198 h 2059833"/>
                <a:gd name="connsiteX1" fmla="*/ 1655811 w 3296364"/>
                <a:gd name="connsiteY1" fmla="*/ 6776 h 2059833"/>
                <a:gd name="connsiteX2" fmla="*/ 3285116 w 3296364"/>
                <a:gd name="connsiteY2" fmla="*/ 1578168 h 2059833"/>
                <a:gd name="connsiteX3" fmla="*/ 1642982 w 3296364"/>
                <a:gd name="connsiteY3" fmla="*/ 2007895 h 2059833"/>
                <a:gd name="connsiteX4" fmla="*/ 846 w 3296364"/>
                <a:gd name="connsiteY4" fmla="*/ 1129198 h 2059833"/>
                <a:gd name="connsiteX0" fmla="*/ 932 w 3167985"/>
                <a:gd name="connsiteY0" fmla="*/ 1178767 h 2123118"/>
                <a:gd name="connsiteX1" fmla="*/ 1527605 w 3167985"/>
                <a:gd name="connsiteY1" fmla="*/ 5035 h 2123118"/>
                <a:gd name="connsiteX2" fmla="*/ 3156910 w 3167985"/>
                <a:gd name="connsiteY2" fmla="*/ 1576427 h 2123118"/>
                <a:gd name="connsiteX3" fmla="*/ 1514776 w 3167985"/>
                <a:gd name="connsiteY3" fmla="*/ 2006154 h 2123118"/>
                <a:gd name="connsiteX4" fmla="*/ 932 w 3167985"/>
                <a:gd name="connsiteY4" fmla="*/ 1178767 h 2123118"/>
                <a:gd name="connsiteX0" fmla="*/ 4995 w 3172048"/>
                <a:gd name="connsiteY0" fmla="*/ 1179928 h 2124279"/>
                <a:gd name="connsiteX1" fmla="*/ 1531668 w 3172048"/>
                <a:gd name="connsiteY1" fmla="*/ 6196 h 2124279"/>
                <a:gd name="connsiteX2" fmla="*/ 3160973 w 3172048"/>
                <a:gd name="connsiteY2" fmla="*/ 1577588 h 2124279"/>
                <a:gd name="connsiteX3" fmla="*/ 1518839 w 3172048"/>
                <a:gd name="connsiteY3" fmla="*/ 2007315 h 2124279"/>
                <a:gd name="connsiteX4" fmla="*/ 4995 w 3172048"/>
                <a:gd name="connsiteY4" fmla="*/ 1179928 h 2124279"/>
                <a:gd name="connsiteX0" fmla="*/ 3713 w 3170766"/>
                <a:gd name="connsiteY0" fmla="*/ 1183019 h 2127370"/>
                <a:gd name="connsiteX1" fmla="*/ 1530386 w 3170766"/>
                <a:gd name="connsiteY1" fmla="*/ 9287 h 2127370"/>
                <a:gd name="connsiteX2" fmla="*/ 3159691 w 3170766"/>
                <a:gd name="connsiteY2" fmla="*/ 1580679 h 2127370"/>
                <a:gd name="connsiteX3" fmla="*/ 1517557 w 3170766"/>
                <a:gd name="connsiteY3" fmla="*/ 2010406 h 2127370"/>
                <a:gd name="connsiteX4" fmla="*/ 3713 w 3170766"/>
                <a:gd name="connsiteY4" fmla="*/ 1183019 h 2127370"/>
                <a:gd name="connsiteX0" fmla="*/ 3677 w 3183576"/>
                <a:gd name="connsiteY0" fmla="*/ 1317951 h 2111885"/>
                <a:gd name="connsiteX1" fmla="*/ 1543179 w 3183576"/>
                <a:gd name="connsiteY1" fmla="*/ 3115 h 2111885"/>
                <a:gd name="connsiteX2" fmla="*/ 3172484 w 3183576"/>
                <a:gd name="connsiteY2" fmla="*/ 1574507 h 2111885"/>
                <a:gd name="connsiteX3" fmla="*/ 1530350 w 3183576"/>
                <a:gd name="connsiteY3" fmla="*/ 2004234 h 2111885"/>
                <a:gd name="connsiteX4" fmla="*/ 3677 w 3183576"/>
                <a:gd name="connsiteY4" fmla="*/ 1317951 h 2111885"/>
                <a:gd name="connsiteX0" fmla="*/ 331 w 3181261"/>
                <a:gd name="connsiteY0" fmla="*/ 1316136 h 2110070"/>
                <a:gd name="connsiteX1" fmla="*/ 1655296 w 3181261"/>
                <a:gd name="connsiteY1" fmla="*/ 1300 h 2110070"/>
                <a:gd name="connsiteX2" fmla="*/ 3169138 w 3181261"/>
                <a:gd name="connsiteY2" fmla="*/ 1572692 h 2110070"/>
                <a:gd name="connsiteX3" fmla="*/ 1527004 w 3181261"/>
                <a:gd name="connsiteY3" fmla="*/ 2002419 h 2110070"/>
                <a:gd name="connsiteX4" fmla="*/ 331 w 3181261"/>
                <a:gd name="connsiteY4" fmla="*/ 1316136 h 2110070"/>
                <a:gd name="connsiteX0" fmla="*/ 331 w 3186433"/>
                <a:gd name="connsiteY0" fmla="*/ 1314850 h 2108784"/>
                <a:gd name="connsiteX1" fmla="*/ 1655296 w 3186433"/>
                <a:gd name="connsiteY1" fmla="*/ 14 h 2108784"/>
                <a:gd name="connsiteX2" fmla="*/ 3169138 w 3186433"/>
                <a:gd name="connsiteY2" fmla="*/ 1571406 h 2108784"/>
                <a:gd name="connsiteX3" fmla="*/ 1527004 w 3186433"/>
                <a:gd name="connsiteY3" fmla="*/ 2001133 h 2108784"/>
                <a:gd name="connsiteX4" fmla="*/ 331 w 3186433"/>
                <a:gd name="connsiteY4" fmla="*/ 1314850 h 2108784"/>
                <a:gd name="connsiteX0" fmla="*/ 55 w 3186157"/>
                <a:gd name="connsiteY0" fmla="*/ 1314858 h 2108792"/>
                <a:gd name="connsiteX1" fmla="*/ 1655020 w 3186157"/>
                <a:gd name="connsiteY1" fmla="*/ 22 h 2108792"/>
                <a:gd name="connsiteX2" fmla="*/ 3168862 w 3186157"/>
                <a:gd name="connsiteY2" fmla="*/ 1571414 h 2108792"/>
                <a:gd name="connsiteX3" fmla="*/ 1526728 w 3186157"/>
                <a:gd name="connsiteY3" fmla="*/ 2001141 h 2108792"/>
                <a:gd name="connsiteX4" fmla="*/ 55 w 3186157"/>
                <a:gd name="connsiteY4" fmla="*/ 1314858 h 2108792"/>
                <a:gd name="connsiteX0" fmla="*/ 54 w 3142818"/>
                <a:gd name="connsiteY0" fmla="*/ 1318572 h 2170429"/>
                <a:gd name="connsiteX1" fmla="*/ 1655019 w 3142818"/>
                <a:gd name="connsiteY1" fmla="*/ 3736 h 2170429"/>
                <a:gd name="connsiteX2" fmla="*/ 3130373 w 3142818"/>
                <a:gd name="connsiteY2" fmla="*/ 1677749 h 2170429"/>
                <a:gd name="connsiteX3" fmla="*/ 1526727 w 3142818"/>
                <a:gd name="connsiteY3" fmla="*/ 2004855 h 2170429"/>
                <a:gd name="connsiteX4" fmla="*/ 54 w 3142818"/>
                <a:gd name="connsiteY4" fmla="*/ 1318572 h 2170429"/>
                <a:gd name="connsiteX0" fmla="*/ 54 w 3140853"/>
                <a:gd name="connsiteY0" fmla="*/ 1318572 h 2170429"/>
                <a:gd name="connsiteX1" fmla="*/ 1655019 w 3140853"/>
                <a:gd name="connsiteY1" fmla="*/ 3736 h 2170429"/>
                <a:gd name="connsiteX2" fmla="*/ 3130373 w 3140853"/>
                <a:gd name="connsiteY2" fmla="*/ 1677749 h 2170429"/>
                <a:gd name="connsiteX3" fmla="*/ 1526727 w 3140853"/>
                <a:gd name="connsiteY3" fmla="*/ 2004855 h 2170429"/>
                <a:gd name="connsiteX4" fmla="*/ 54 w 3140853"/>
                <a:gd name="connsiteY4" fmla="*/ 1318572 h 2170429"/>
                <a:gd name="connsiteX0" fmla="*/ 1804 w 3144464"/>
                <a:gd name="connsiteY0" fmla="*/ 1394142 h 2245999"/>
                <a:gd name="connsiteX1" fmla="*/ 1836377 w 3144464"/>
                <a:gd name="connsiteY1" fmla="*/ 2340 h 2245999"/>
                <a:gd name="connsiteX2" fmla="*/ 3132123 w 3144464"/>
                <a:gd name="connsiteY2" fmla="*/ 1753319 h 2245999"/>
                <a:gd name="connsiteX3" fmla="*/ 1528477 w 3144464"/>
                <a:gd name="connsiteY3" fmla="*/ 2080425 h 2245999"/>
                <a:gd name="connsiteX4" fmla="*/ 1804 w 3144464"/>
                <a:gd name="connsiteY4" fmla="*/ 1394142 h 2245999"/>
                <a:gd name="connsiteX0" fmla="*/ 1804 w 3165918"/>
                <a:gd name="connsiteY0" fmla="*/ 1391854 h 2243711"/>
                <a:gd name="connsiteX1" fmla="*/ 1836377 w 3165918"/>
                <a:gd name="connsiteY1" fmla="*/ 52 h 2243711"/>
                <a:gd name="connsiteX2" fmla="*/ 3132123 w 3165918"/>
                <a:gd name="connsiteY2" fmla="*/ 1751031 h 2243711"/>
                <a:gd name="connsiteX3" fmla="*/ 1528477 w 3165918"/>
                <a:gd name="connsiteY3" fmla="*/ 2078137 h 2243711"/>
                <a:gd name="connsiteX4" fmla="*/ 1804 w 3165918"/>
                <a:gd name="connsiteY4" fmla="*/ 1391854 h 2243711"/>
                <a:gd name="connsiteX0" fmla="*/ 329 w 3154441"/>
                <a:gd name="connsiteY0" fmla="*/ 1417507 h 2269364"/>
                <a:gd name="connsiteX1" fmla="*/ 1655293 w 3154441"/>
                <a:gd name="connsiteY1" fmla="*/ 50 h 2269364"/>
                <a:gd name="connsiteX2" fmla="*/ 3130648 w 3154441"/>
                <a:gd name="connsiteY2" fmla="*/ 1776684 h 2269364"/>
                <a:gd name="connsiteX3" fmla="*/ 1527002 w 3154441"/>
                <a:gd name="connsiteY3" fmla="*/ 2103790 h 2269364"/>
                <a:gd name="connsiteX4" fmla="*/ 329 w 3154441"/>
                <a:gd name="connsiteY4" fmla="*/ 1417507 h 2269364"/>
                <a:gd name="connsiteX0" fmla="*/ 1370 w 3155482"/>
                <a:gd name="connsiteY0" fmla="*/ 1417524 h 2269381"/>
                <a:gd name="connsiteX1" fmla="*/ 1656334 w 3155482"/>
                <a:gd name="connsiteY1" fmla="*/ 67 h 2269381"/>
                <a:gd name="connsiteX2" fmla="*/ 3131689 w 3155482"/>
                <a:gd name="connsiteY2" fmla="*/ 1776701 h 2269381"/>
                <a:gd name="connsiteX3" fmla="*/ 1528043 w 3155482"/>
                <a:gd name="connsiteY3" fmla="*/ 2103807 h 2269381"/>
                <a:gd name="connsiteX4" fmla="*/ 1370 w 3155482"/>
                <a:gd name="connsiteY4" fmla="*/ 1417524 h 2269381"/>
                <a:gd name="connsiteX0" fmla="*/ 8348 w 3162460"/>
                <a:gd name="connsiteY0" fmla="*/ 1417555 h 2269412"/>
                <a:gd name="connsiteX1" fmla="*/ 1663312 w 3162460"/>
                <a:gd name="connsiteY1" fmla="*/ 98 h 2269412"/>
                <a:gd name="connsiteX2" fmla="*/ 3138667 w 3162460"/>
                <a:gd name="connsiteY2" fmla="*/ 1776732 h 2269412"/>
                <a:gd name="connsiteX3" fmla="*/ 1535021 w 3162460"/>
                <a:gd name="connsiteY3" fmla="*/ 2103838 h 2269412"/>
                <a:gd name="connsiteX4" fmla="*/ 8348 w 3162460"/>
                <a:gd name="connsiteY4" fmla="*/ 1417555 h 2269412"/>
                <a:gd name="connsiteX0" fmla="*/ 3918 w 3131868"/>
                <a:gd name="connsiteY0" fmla="*/ 1585222 h 2260591"/>
                <a:gd name="connsiteX1" fmla="*/ 1646052 w 3131868"/>
                <a:gd name="connsiteY1" fmla="*/ 1005 h 2260591"/>
                <a:gd name="connsiteX2" fmla="*/ 3121407 w 3131868"/>
                <a:gd name="connsiteY2" fmla="*/ 1777639 h 2260591"/>
                <a:gd name="connsiteX3" fmla="*/ 1517761 w 3131868"/>
                <a:gd name="connsiteY3" fmla="*/ 2104745 h 2260591"/>
                <a:gd name="connsiteX4" fmla="*/ 3918 w 3131868"/>
                <a:gd name="connsiteY4" fmla="*/ 1585222 h 2260591"/>
                <a:gd name="connsiteX0" fmla="*/ 22164 w 3150114"/>
                <a:gd name="connsiteY0" fmla="*/ 1585396 h 2260765"/>
                <a:gd name="connsiteX1" fmla="*/ 1664298 w 3150114"/>
                <a:gd name="connsiteY1" fmla="*/ 1179 h 2260765"/>
                <a:gd name="connsiteX2" fmla="*/ 3139653 w 3150114"/>
                <a:gd name="connsiteY2" fmla="*/ 1777813 h 2260765"/>
                <a:gd name="connsiteX3" fmla="*/ 1536007 w 3150114"/>
                <a:gd name="connsiteY3" fmla="*/ 2104919 h 2260765"/>
                <a:gd name="connsiteX4" fmla="*/ 22164 w 3150114"/>
                <a:gd name="connsiteY4" fmla="*/ 1585396 h 2260765"/>
                <a:gd name="connsiteX0" fmla="*/ 22164 w 3187348"/>
                <a:gd name="connsiteY0" fmla="*/ 1585396 h 2260765"/>
                <a:gd name="connsiteX1" fmla="*/ 1664298 w 3187348"/>
                <a:gd name="connsiteY1" fmla="*/ 1179 h 2260765"/>
                <a:gd name="connsiteX2" fmla="*/ 3139653 w 3187348"/>
                <a:gd name="connsiteY2" fmla="*/ 1777813 h 2260765"/>
                <a:gd name="connsiteX3" fmla="*/ 1536007 w 3187348"/>
                <a:gd name="connsiteY3" fmla="*/ 2104919 h 2260765"/>
                <a:gd name="connsiteX4" fmla="*/ 22164 w 3187348"/>
                <a:gd name="connsiteY4" fmla="*/ 1585396 h 2260765"/>
                <a:gd name="connsiteX0" fmla="*/ 22164 w 3200939"/>
                <a:gd name="connsiteY0" fmla="*/ 1585396 h 2260765"/>
                <a:gd name="connsiteX1" fmla="*/ 1664298 w 3200939"/>
                <a:gd name="connsiteY1" fmla="*/ 1179 h 2260765"/>
                <a:gd name="connsiteX2" fmla="*/ 3139653 w 3200939"/>
                <a:gd name="connsiteY2" fmla="*/ 1777813 h 2260765"/>
                <a:gd name="connsiteX3" fmla="*/ 1536007 w 3200939"/>
                <a:gd name="connsiteY3" fmla="*/ 2104919 h 2260765"/>
                <a:gd name="connsiteX4" fmla="*/ 22164 w 3200939"/>
                <a:gd name="connsiteY4" fmla="*/ 1585396 h 2260765"/>
                <a:gd name="connsiteX0" fmla="*/ 24448 w 3208952"/>
                <a:gd name="connsiteY0" fmla="*/ 1586342 h 2261711"/>
                <a:gd name="connsiteX1" fmla="*/ 1666582 w 3208952"/>
                <a:gd name="connsiteY1" fmla="*/ 2125 h 2261711"/>
                <a:gd name="connsiteX2" fmla="*/ 3141937 w 3208952"/>
                <a:gd name="connsiteY2" fmla="*/ 1778759 h 2261711"/>
                <a:gd name="connsiteX3" fmla="*/ 1538291 w 3208952"/>
                <a:gd name="connsiteY3" fmla="*/ 2105865 h 2261711"/>
                <a:gd name="connsiteX4" fmla="*/ 24448 w 3208952"/>
                <a:gd name="connsiteY4" fmla="*/ 1586342 h 2261711"/>
                <a:gd name="connsiteX0" fmla="*/ 2244 w 3186748"/>
                <a:gd name="connsiteY0" fmla="*/ 1585343 h 2359940"/>
                <a:gd name="connsiteX1" fmla="*/ 1644378 w 3186748"/>
                <a:gd name="connsiteY1" fmla="*/ 1126 h 2359940"/>
                <a:gd name="connsiteX2" fmla="*/ 3119733 w 3186748"/>
                <a:gd name="connsiteY2" fmla="*/ 1777760 h 2359940"/>
                <a:gd name="connsiteX3" fmla="*/ 1985241 w 3186748"/>
                <a:gd name="connsiteY3" fmla="*/ 2292198 h 2359940"/>
                <a:gd name="connsiteX4" fmla="*/ 2244 w 3186748"/>
                <a:gd name="connsiteY4" fmla="*/ 1585343 h 2359940"/>
                <a:gd name="connsiteX0" fmla="*/ 38431 w 3222935"/>
                <a:gd name="connsiteY0" fmla="*/ 1586666 h 2361263"/>
                <a:gd name="connsiteX1" fmla="*/ 1680565 w 3222935"/>
                <a:gd name="connsiteY1" fmla="*/ 2449 h 2361263"/>
                <a:gd name="connsiteX2" fmla="*/ 3155920 w 3222935"/>
                <a:gd name="connsiteY2" fmla="*/ 1779083 h 2361263"/>
                <a:gd name="connsiteX3" fmla="*/ 2021428 w 3222935"/>
                <a:gd name="connsiteY3" fmla="*/ 2293521 h 2361263"/>
                <a:gd name="connsiteX4" fmla="*/ 38431 w 3222935"/>
                <a:gd name="connsiteY4" fmla="*/ 1586666 h 2361263"/>
                <a:gd name="connsiteX0" fmla="*/ 37708 w 3083362"/>
                <a:gd name="connsiteY0" fmla="*/ 1794974 h 2451466"/>
                <a:gd name="connsiteX1" fmla="*/ 1547517 w 3083362"/>
                <a:gd name="connsiteY1" fmla="*/ 10 h 2451466"/>
                <a:gd name="connsiteX2" fmla="*/ 3022872 w 3083362"/>
                <a:gd name="connsiteY2" fmla="*/ 1776644 h 2451466"/>
                <a:gd name="connsiteX3" fmla="*/ 1888380 w 3083362"/>
                <a:gd name="connsiteY3" fmla="*/ 2291082 h 2451466"/>
                <a:gd name="connsiteX4" fmla="*/ 37708 w 3083362"/>
                <a:gd name="connsiteY4" fmla="*/ 1794974 h 2451466"/>
                <a:gd name="connsiteX0" fmla="*/ 37708 w 3083362"/>
                <a:gd name="connsiteY0" fmla="*/ 1794974 h 2422747"/>
                <a:gd name="connsiteX1" fmla="*/ 1547517 w 3083362"/>
                <a:gd name="connsiteY1" fmla="*/ 10 h 2422747"/>
                <a:gd name="connsiteX2" fmla="*/ 3022872 w 3083362"/>
                <a:gd name="connsiteY2" fmla="*/ 1776644 h 2422747"/>
                <a:gd name="connsiteX3" fmla="*/ 1888380 w 3083362"/>
                <a:gd name="connsiteY3" fmla="*/ 2291082 h 2422747"/>
                <a:gd name="connsiteX4" fmla="*/ 37708 w 3083362"/>
                <a:gd name="connsiteY4" fmla="*/ 1794974 h 2422747"/>
                <a:gd name="connsiteX0" fmla="*/ 37708 w 3083362"/>
                <a:gd name="connsiteY0" fmla="*/ 1794974 h 2427080"/>
                <a:gd name="connsiteX1" fmla="*/ 1547517 w 3083362"/>
                <a:gd name="connsiteY1" fmla="*/ 10 h 2427080"/>
                <a:gd name="connsiteX2" fmla="*/ 3022872 w 3083362"/>
                <a:gd name="connsiteY2" fmla="*/ 1776644 h 2427080"/>
                <a:gd name="connsiteX3" fmla="*/ 1888380 w 3083362"/>
                <a:gd name="connsiteY3" fmla="*/ 2291082 h 2427080"/>
                <a:gd name="connsiteX4" fmla="*/ 37708 w 3083362"/>
                <a:gd name="connsiteY4" fmla="*/ 1794974 h 2427080"/>
                <a:gd name="connsiteX0" fmla="*/ 37708 w 3083362"/>
                <a:gd name="connsiteY0" fmla="*/ 1794974 h 2451466"/>
                <a:gd name="connsiteX1" fmla="*/ 1547517 w 3083362"/>
                <a:gd name="connsiteY1" fmla="*/ 10 h 2451466"/>
                <a:gd name="connsiteX2" fmla="*/ 3022872 w 3083362"/>
                <a:gd name="connsiteY2" fmla="*/ 1776644 h 2451466"/>
                <a:gd name="connsiteX3" fmla="*/ 1888380 w 3083362"/>
                <a:gd name="connsiteY3" fmla="*/ 2291082 h 2451466"/>
                <a:gd name="connsiteX4" fmla="*/ 37708 w 3083362"/>
                <a:gd name="connsiteY4" fmla="*/ 1794974 h 2451466"/>
                <a:gd name="connsiteX0" fmla="*/ 37708 w 3083362"/>
                <a:gd name="connsiteY0" fmla="*/ 1794974 h 2455996"/>
                <a:gd name="connsiteX1" fmla="*/ 1547517 w 3083362"/>
                <a:gd name="connsiteY1" fmla="*/ 10 h 2455996"/>
                <a:gd name="connsiteX2" fmla="*/ 3022872 w 3083362"/>
                <a:gd name="connsiteY2" fmla="*/ 1776644 h 2455996"/>
                <a:gd name="connsiteX3" fmla="*/ 1888380 w 3083362"/>
                <a:gd name="connsiteY3" fmla="*/ 2291082 h 2455996"/>
                <a:gd name="connsiteX4" fmla="*/ 37708 w 3083362"/>
                <a:gd name="connsiteY4" fmla="*/ 1794974 h 2455996"/>
                <a:gd name="connsiteX0" fmla="*/ 37769 w 3098387"/>
                <a:gd name="connsiteY0" fmla="*/ 1795020 h 2447759"/>
                <a:gd name="connsiteX1" fmla="*/ 1547578 w 3098387"/>
                <a:gd name="connsiteY1" fmla="*/ 56 h 2447759"/>
                <a:gd name="connsiteX2" fmla="*/ 3038376 w 3098387"/>
                <a:gd name="connsiteY2" fmla="*/ 1839465 h 2447759"/>
                <a:gd name="connsiteX3" fmla="*/ 1888441 w 3098387"/>
                <a:gd name="connsiteY3" fmla="*/ 2291128 h 2447759"/>
                <a:gd name="connsiteX4" fmla="*/ 37769 w 3098387"/>
                <a:gd name="connsiteY4" fmla="*/ 1795020 h 2447759"/>
                <a:gd name="connsiteX0" fmla="*/ 37769 w 3111269"/>
                <a:gd name="connsiteY0" fmla="*/ 1795020 h 2447759"/>
                <a:gd name="connsiteX1" fmla="*/ 1547578 w 3111269"/>
                <a:gd name="connsiteY1" fmla="*/ 56 h 2447759"/>
                <a:gd name="connsiteX2" fmla="*/ 3038376 w 3111269"/>
                <a:gd name="connsiteY2" fmla="*/ 1839465 h 2447759"/>
                <a:gd name="connsiteX3" fmla="*/ 1888441 w 3111269"/>
                <a:gd name="connsiteY3" fmla="*/ 2291128 h 2447759"/>
                <a:gd name="connsiteX4" fmla="*/ 37769 w 3111269"/>
                <a:gd name="connsiteY4" fmla="*/ 1795020 h 2447759"/>
                <a:gd name="connsiteX0" fmla="*/ 37769 w 3111269"/>
                <a:gd name="connsiteY0" fmla="*/ 1795020 h 2447759"/>
                <a:gd name="connsiteX1" fmla="*/ 1547578 w 3111269"/>
                <a:gd name="connsiteY1" fmla="*/ 56 h 2447759"/>
                <a:gd name="connsiteX2" fmla="*/ 3038376 w 3111269"/>
                <a:gd name="connsiteY2" fmla="*/ 1839465 h 2447759"/>
                <a:gd name="connsiteX3" fmla="*/ 1888441 w 3111269"/>
                <a:gd name="connsiteY3" fmla="*/ 2291128 h 2447759"/>
                <a:gd name="connsiteX4" fmla="*/ 37769 w 3111269"/>
                <a:gd name="connsiteY4" fmla="*/ 1795020 h 2447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1269" h="2447759">
                  <a:moveTo>
                    <a:pt x="37769" y="1795020"/>
                  </a:moveTo>
                  <a:cubicBezTo>
                    <a:pt x="-235574" y="710681"/>
                    <a:pt x="1047477" y="-7351"/>
                    <a:pt x="1547578" y="56"/>
                  </a:cubicBezTo>
                  <a:cubicBezTo>
                    <a:pt x="2047679" y="7463"/>
                    <a:pt x="3443921" y="568126"/>
                    <a:pt x="3038376" y="1839465"/>
                  </a:cubicBezTo>
                  <a:cubicBezTo>
                    <a:pt x="2768963" y="2654460"/>
                    <a:pt x="2388542" y="2298535"/>
                    <a:pt x="1888441" y="2291128"/>
                  </a:cubicBezTo>
                  <a:cubicBezTo>
                    <a:pt x="1388340" y="2283721"/>
                    <a:pt x="311112" y="2879359"/>
                    <a:pt x="37769" y="1795020"/>
                  </a:cubicBezTo>
                  <a:close/>
                </a:path>
              </a:pathLst>
            </a:custGeom>
            <a:solidFill>
              <a:schemeClr val="accent1">
                <a:lumMod val="10000"/>
                <a:lumOff val="90000"/>
              </a:schemeClr>
            </a:solidFill>
            <a:ln w="9525" cap="flat" cmpd="sng" algn="ctr">
              <a:solidFill>
                <a:srgbClr val="345B0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463040" tIns="0" rIns="0" bIns="320040" numCol="1" rtlCol="0" anchor="b" anchorCtr="0" compatLnSpc="1">
              <a:prstTxWarp prst="textNoShape">
                <a:avLst/>
              </a:prstTxWarp>
            </a:bodyPr>
            <a:lstStyle/>
            <a:p>
              <a:r>
                <a:rPr lang="en-US" b="1" u="none" dirty="0">
                  <a:solidFill>
                    <a:srgbClr val="345B0E"/>
                  </a:solidFill>
                  <a:latin typeface="Calibri" pitchFamily="34" charset="0"/>
                </a:rPr>
                <a:t>Lymph node</a:t>
              </a:r>
            </a:p>
          </p:txBody>
        </p:sp>
        <p:sp>
          <p:nvSpPr>
            <p:cNvPr id="99" name="Flowchart: Connector 3"/>
            <p:cNvSpPr/>
            <p:nvPr/>
          </p:nvSpPr>
          <p:spPr bwMode="auto">
            <a:xfrm>
              <a:off x="3246508" y="1461192"/>
              <a:ext cx="2650984" cy="1814539"/>
            </a:xfrm>
            <a:prstGeom prst="flowChartConnector">
              <a:avLst/>
            </a:prstGeom>
            <a:solidFill>
              <a:srgbClr val="8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00" name="7-Point Star 99"/>
            <p:cNvSpPr/>
            <p:nvPr/>
          </p:nvSpPr>
          <p:spPr bwMode="auto">
            <a:xfrm>
              <a:off x="3088209" y="3831425"/>
              <a:ext cx="2967583" cy="1863911"/>
            </a:xfrm>
            <a:prstGeom prst="star7">
              <a:avLst/>
            </a:prstGeom>
            <a:solidFill>
              <a:schemeClr val="bg2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01" name="Flowchart: Connector 20"/>
            <p:cNvSpPr/>
            <p:nvPr/>
          </p:nvSpPr>
          <p:spPr bwMode="auto">
            <a:xfrm>
              <a:off x="3939262" y="4395662"/>
              <a:ext cx="1265477" cy="590955"/>
            </a:xfrm>
            <a:prstGeom prst="flowChartConnector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686087" y="4995556"/>
              <a:ext cx="1771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none" dirty="0" smtClean="0"/>
                <a:t>Dendritic cell</a:t>
              </a:r>
              <a:endParaRPr lang="en-US" b="1" u="none" dirty="0"/>
            </a:p>
          </p:txBody>
        </p:sp>
        <p:sp>
          <p:nvSpPr>
            <p:cNvPr id="103" name="Flowchart: Connector 4"/>
            <p:cNvSpPr/>
            <p:nvPr/>
          </p:nvSpPr>
          <p:spPr bwMode="auto">
            <a:xfrm>
              <a:off x="3971775" y="2262244"/>
              <a:ext cx="1200450" cy="713779"/>
            </a:xfrm>
            <a:prstGeom prst="flowChartConnector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926213" y="1489941"/>
              <a:ext cx="12915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u="none" dirty="0" smtClean="0">
                  <a:solidFill>
                    <a:schemeClr val="bg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Inhibited </a:t>
              </a:r>
              <a:r>
                <a:rPr lang="en-US" sz="2000" b="1" u="none" dirty="0" smtClean="0">
                  <a:solidFill>
                    <a:schemeClr val="bg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 cell</a:t>
              </a:r>
              <a:endParaRPr lang="en-US" sz="2000" b="1" u="none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915894" y="3298117"/>
              <a:ext cx="147439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b="1" u="none" dirty="0">
                  <a:solidFill>
                    <a:schemeClr val="accent5"/>
                  </a:solidFill>
                </a:rPr>
                <a:t>Signal 2 is blocked</a:t>
              </a:r>
              <a:r>
                <a:rPr lang="en-US" sz="2400" u="none" dirty="0">
                  <a:solidFill>
                    <a:schemeClr val="accent5"/>
                  </a:solidFill>
                </a:rPr>
                <a:t>*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041223" y="3482783"/>
              <a:ext cx="120388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b="1" u="none" dirty="0" smtClean="0">
                  <a:solidFill>
                    <a:schemeClr val="accent4"/>
                  </a:solidFill>
                </a:rPr>
                <a:t>Signal 1</a:t>
              </a:r>
              <a:endParaRPr lang="en-US" sz="2400" b="1" u="none" dirty="0">
                <a:solidFill>
                  <a:schemeClr val="accent4"/>
                </a:solidFill>
              </a:endParaRPr>
            </a:p>
          </p:txBody>
        </p:sp>
        <p:sp>
          <p:nvSpPr>
            <p:cNvPr id="107" name="Left Bracket 106"/>
            <p:cNvSpPr/>
            <p:nvPr/>
          </p:nvSpPr>
          <p:spPr bwMode="auto">
            <a:xfrm>
              <a:off x="2206619" y="2668159"/>
              <a:ext cx="975017" cy="2090912"/>
            </a:xfrm>
            <a:prstGeom prst="leftBracket">
              <a:avLst>
                <a:gd name="adj" fmla="val 0"/>
              </a:avLst>
            </a:prstGeom>
            <a:noFill/>
            <a:ln w="285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 w="28575" cmpd="sng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08" name="Left Bracket 107"/>
            <p:cNvSpPr/>
            <p:nvPr/>
          </p:nvSpPr>
          <p:spPr bwMode="auto">
            <a:xfrm flipH="1">
              <a:off x="5952740" y="2668159"/>
              <a:ext cx="975017" cy="2090912"/>
            </a:xfrm>
            <a:prstGeom prst="leftBracket">
              <a:avLst>
                <a:gd name="adj" fmla="val 0"/>
              </a:avLst>
            </a:prstGeom>
            <a:noFill/>
            <a:ln w="285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 w="28575" cmpd="sng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461765" y="3752469"/>
              <a:ext cx="1381559" cy="49449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b="1" u="none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MHC with antigen</a:t>
              </a:r>
              <a:endParaRPr lang="en-US" sz="1600" b="1" u="none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461765" y="3023489"/>
              <a:ext cx="1143315" cy="494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b="1" u="none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T-cell receptor</a:t>
              </a:r>
              <a:endParaRPr lang="en-US" sz="1600" b="1" u="none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3771362" y="3485441"/>
              <a:ext cx="219219" cy="719620"/>
              <a:chOff x="3771362" y="3485441"/>
              <a:chExt cx="219219" cy="719620"/>
            </a:xfrm>
          </p:grpSpPr>
          <p:sp>
            <p:nvSpPr>
              <p:cNvPr id="181" name="Rectangle 180"/>
              <p:cNvSpPr/>
              <p:nvPr/>
            </p:nvSpPr>
            <p:spPr bwMode="auto">
              <a:xfrm>
                <a:off x="3819059" y="3638550"/>
                <a:ext cx="123825" cy="566511"/>
              </a:xfrm>
              <a:prstGeom prst="rect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82" name="Oval 181"/>
              <p:cNvSpPr/>
              <p:nvPr/>
            </p:nvSpPr>
            <p:spPr bwMode="auto">
              <a:xfrm>
                <a:off x="3771362" y="3485441"/>
                <a:ext cx="219219" cy="289634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150" name="TextBox 149"/>
            <p:cNvSpPr txBox="1"/>
            <p:nvPr/>
          </p:nvSpPr>
          <p:spPr>
            <a:xfrm>
              <a:off x="5669679" y="3254507"/>
              <a:ext cx="893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none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CTLA4</a:t>
              </a:r>
              <a:endParaRPr lang="en-US" b="1" u="none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5080935" y="3652268"/>
              <a:ext cx="235813" cy="544988"/>
              <a:chOff x="5080935" y="3652268"/>
              <a:chExt cx="235813" cy="544988"/>
            </a:xfrm>
          </p:grpSpPr>
          <p:sp>
            <p:nvSpPr>
              <p:cNvPr id="179" name="Rectangle 178"/>
              <p:cNvSpPr/>
              <p:nvPr/>
            </p:nvSpPr>
            <p:spPr bwMode="auto">
              <a:xfrm>
                <a:off x="5080935" y="3652268"/>
                <a:ext cx="235813" cy="179957"/>
              </a:xfrm>
              <a:prstGeom prst="rect">
                <a:avLst/>
              </a:prstGeom>
              <a:solidFill>
                <a:schemeClr val="tx2">
                  <a:lumMod val="65000"/>
                  <a:lumOff val="35000"/>
                </a:schemeClr>
              </a:solidFill>
              <a:ln w="952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5117506" y="3832226"/>
                <a:ext cx="162670" cy="365030"/>
              </a:xfrm>
              <a:prstGeom prst="rect">
                <a:avLst/>
              </a:prstGeom>
              <a:solidFill>
                <a:schemeClr val="tx2">
                  <a:lumMod val="65000"/>
                  <a:lumOff val="3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152" name="TextBox 151"/>
            <p:cNvSpPr txBox="1"/>
            <p:nvPr/>
          </p:nvSpPr>
          <p:spPr>
            <a:xfrm>
              <a:off x="5669679" y="3711279"/>
              <a:ext cx="614968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b="1" u="none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B7</a:t>
              </a:r>
              <a:endParaRPr lang="en-US" b="1" u="none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3" name="Group 152"/>
            <p:cNvGrpSpPr/>
            <p:nvPr/>
          </p:nvGrpSpPr>
          <p:grpSpPr>
            <a:xfrm>
              <a:off x="3732518" y="3073400"/>
              <a:ext cx="296907" cy="574121"/>
              <a:chOff x="3732518" y="3073400"/>
              <a:chExt cx="296907" cy="574121"/>
            </a:xfrm>
          </p:grpSpPr>
          <p:sp>
            <p:nvSpPr>
              <p:cNvPr id="177" name="Freeform 176"/>
              <p:cNvSpPr/>
              <p:nvPr/>
            </p:nvSpPr>
            <p:spPr bwMode="auto">
              <a:xfrm>
                <a:off x="3732518" y="3073400"/>
                <a:ext cx="134983" cy="574121"/>
              </a:xfrm>
              <a:custGeom>
                <a:avLst/>
                <a:gdLst>
                  <a:gd name="connsiteX0" fmla="*/ 154131 w 154643"/>
                  <a:gd name="connsiteY0" fmla="*/ 0 h 419100"/>
                  <a:gd name="connsiteX1" fmla="*/ 135081 w 154643"/>
                  <a:gd name="connsiteY1" fmla="*/ 266700 h 419100"/>
                  <a:gd name="connsiteX2" fmla="*/ 39831 w 154643"/>
                  <a:gd name="connsiteY2" fmla="*/ 285750 h 419100"/>
                  <a:gd name="connsiteX3" fmla="*/ 1731 w 154643"/>
                  <a:gd name="connsiteY3" fmla="*/ 41910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43" h="419100">
                    <a:moveTo>
                      <a:pt x="154131" y="0"/>
                    </a:moveTo>
                    <a:cubicBezTo>
                      <a:pt x="147781" y="88900"/>
                      <a:pt x="168182" y="183948"/>
                      <a:pt x="135081" y="266700"/>
                    </a:cubicBezTo>
                    <a:cubicBezTo>
                      <a:pt x="123056" y="296763"/>
                      <a:pt x="67944" y="269686"/>
                      <a:pt x="39831" y="285750"/>
                    </a:cubicBezTo>
                    <a:cubicBezTo>
                      <a:pt x="-12358" y="315573"/>
                      <a:pt x="1731" y="373768"/>
                      <a:pt x="1731" y="419100"/>
                    </a:cubicBezTo>
                  </a:path>
                </a:pathLst>
              </a:custGeom>
              <a:noFill/>
              <a:ln w="57150" cap="flat" cmpd="sng" algn="ctr">
                <a:solidFill>
                  <a:srgbClr val="BC1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78" name="Freeform 177"/>
              <p:cNvSpPr/>
              <p:nvPr/>
            </p:nvSpPr>
            <p:spPr bwMode="auto">
              <a:xfrm flipH="1">
                <a:off x="3894442" y="3073400"/>
                <a:ext cx="134983" cy="574121"/>
              </a:xfrm>
              <a:custGeom>
                <a:avLst/>
                <a:gdLst>
                  <a:gd name="connsiteX0" fmla="*/ 154131 w 154643"/>
                  <a:gd name="connsiteY0" fmla="*/ 0 h 419100"/>
                  <a:gd name="connsiteX1" fmla="*/ 135081 w 154643"/>
                  <a:gd name="connsiteY1" fmla="*/ 266700 h 419100"/>
                  <a:gd name="connsiteX2" fmla="*/ 39831 w 154643"/>
                  <a:gd name="connsiteY2" fmla="*/ 285750 h 419100"/>
                  <a:gd name="connsiteX3" fmla="*/ 1731 w 154643"/>
                  <a:gd name="connsiteY3" fmla="*/ 41910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43" h="419100">
                    <a:moveTo>
                      <a:pt x="154131" y="0"/>
                    </a:moveTo>
                    <a:cubicBezTo>
                      <a:pt x="147781" y="88900"/>
                      <a:pt x="168182" y="183948"/>
                      <a:pt x="135081" y="266700"/>
                    </a:cubicBezTo>
                    <a:cubicBezTo>
                      <a:pt x="123056" y="296763"/>
                      <a:pt x="67944" y="269686"/>
                      <a:pt x="39831" y="285750"/>
                    </a:cubicBezTo>
                    <a:cubicBezTo>
                      <a:pt x="-12358" y="315573"/>
                      <a:pt x="1731" y="373768"/>
                      <a:pt x="1731" y="419100"/>
                    </a:cubicBezTo>
                  </a:path>
                </a:pathLst>
              </a:custGeom>
              <a:noFill/>
              <a:ln w="57150" cap="flat" cmpd="sng" algn="ctr">
                <a:solidFill>
                  <a:srgbClr val="BC1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endParaRPr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>
              <a:off x="5006976" y="3079750"/>
              <a:ext cx="384174" cy="682625"/>
              <a:chOff x="5006976" y="3079750"/>
              <a:chExt cx="384174" cy="682625"/>
            </a:xfrm>
          </p:grpSpPr>
          <p:grpSp>
            <p:nvGrpSpPr>
              <p:cNvPr id="169" name="Group 168"/>
              <p:cNvGrpSpPr/>
              <p:nvPr/>
            </p:nvGrpSpPr>
            <p:grpSpPr>
              <a:xfrm>
                <a:off x="5006976" y="3079750"/>
                <a:ext cx="177799" cy="682625"/>
                <a:chOff x="5006976" y="3079750"/>
                <a:chExt cx="177799" cy="682625"/>
              </a:xfrm>
            </p:grpSpPr>
            <p:cxnSp>
              <p:nvCxnSpPr>
                <p:cNvPr id="174" name="Straight Connector 173"/>
                <p:cNvCxnSpPr/>
                <p:nvPr/>
              </p:nvCxnSpPr>
              <p:spPr bwMode="auto">
                <a:xfrm>
                  <a:off x="5157753" y="3079750"/>
                  <a:ext cx="0" cy="540256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" name="Straight Connector 174"/>
                <p:cNvCxnSpPr/>
                <p:nvPr/>
              </p:nvCxnSpPr>
              <p:spPr bwMode="auto">
                <a:xfrm>
                  <a:off x="5034279" y="3587599"/>
                  <a:ext cx="0" cy="174776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6" name="Straight Connector 175"/>
                <p:cNvCxnSpPr/>
                <p:nvPr/>
              </p:nvCxnSpPr>
              <p:spPr bwMode="auto">
                <a:xfrm flipH="1">
                  <a:off x="5006976" y="3604998"/>
                  <a:ext cx="177799" cy="0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70" name="Group 169"/>
              <p:cNvGrpSpPr/>
              <p:nvPr/>
            </p:nvGrpSpPr>
            <p:grpSpPr>
              <a:xfrm flipH="1">
                <a:off x="5213351" y="3079750"/>
                <a:ext cx="177799" cy="682625"/>
                <a:chOff x="5006976" y="3079750"/>
                <a:chExt cx="177799" cy="682625"/>
              </a:xfrm>
            </p:grpSpPr>
            <p:cxnSp>
              <p:nvCxnSpPr>
                <p:cNvPr id="171" name="Straight Connector 170"/>
                <p:cNvCxnSpPr/>
                <p:nvPr/>
              </p:nvCxnSpPr>
              <p:spPr bwMode="auto">
                <a:xfrm>
                  <a:off x="5157753" y="3079750"/>
                  <a:ext cx="0" cy="540256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2" name="Straight Connector 171"/>
                <p:cNvCxnSpPr/>
                <p:nvPr/>
              </p:nvCxnSpPr>
              <p:spPr bwMode="auto">
                <a:xfrm>
                  <a:off x="5034279" y="3587599"/>
                  <a:ext cx="0" cy="174776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3" name="Straight Connector 172"/>
                <p:cNvCxnSpPr/>
                <p:nvPr/>
              </p:nvCxnSpPr>
              <p:spPr bwMode="auto">
                <a:xfrm flipH="1">
                  <a:off x="5006976" y="3604998"/>
                  <a:ext cx="177799" cy="0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cxnSp>
          <p:nvCxnSpPr>
            <p:cNvPr id="155" name="Straight Connector 154"/>
            <p:cNvCxnSpPr/>
            <p:nvPr/>
          </p:nvCxnSpPr>
          <p:spPr bwMode="auto">
            <a:xfrm>
              <a:off x="3329460" y="3370648"/>
              <a:ext cx="53545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/>
            <p:nvPr/>
          </p:nvCxnSpPr>
          <p:spPr bwMode="auto">
            <a:xfrm>
              <a:off x="3418703" y="3919838"/>
              <a:ext cx="44621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Straight Connector 156"/>
            <p:cNvCxnSpPr/>
            <p:nvPr/>
          </p:nvCxnSpPr>
          <p:spPr bwMode="auto">
            <a:xfrm>
              <a:off x="5217297" y="3919838"/>
              <a:ext cx="44621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/>
            <p:cNvCxnSpPr/>
            <p:nvPr/>
          </p:nvCxnSpPr>
          <p:spPr bwMode="auto">
            <a:xfrm>
              <a:off x="5244757" y="3473623"/>
              <a:ext cx="41875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9" name="TextBox 158"/>
            <p:cNvSpPr txBox="1"/>
            <p:nvPr/>
          </p:nvSpPr>
          <p:spPr>
            <a:xfrm>
              <a:off x="6151592" y="2946959"/>
              <a:ext cx="785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none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CD28</a:t>
              </a:r>
              <a:endParaRPr lang="en-US" b="1" u="none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0" name="Group 159"/>
            <p:cNvGrpSpPr/>
            <p:nvPr/>
          </p:nvGrpSpPr>
          <p:grpSpPr>
            <a:xfrm rot="18291842">
              <a:off x="5763485" y="2586853"/>
              <a:ext cx="384174" cy="682625"/>
              <a:chOff x="5006976" y="3079750"/>
              <a:chExt cx="384174" cy="682625"/>
            </a:xfrm>
          </p:grpSpPr>
          <p:grpSp>
            <p:nvGrpSpPr>
              <p:cNvPr id="161" name="Group 160"/>
              <p:cNvGrpSpPr/>
              <p:nvPr/>
            </p:nvGrpSpPr>
            <p:grpSpPr>
              <a:xfrm>
                <a:off x="5006976" y="3079750"/>
                <a:ext cx="177799" cy="682625"/>
                <a:chOff x="5006976" y="3079750"/>
                <a:chExt cx="177799" cy="682625"/>
              </a:xfrm>
            </p:grpSpPr>
            <p:cxnSp>
              <p:nvCxnSpPr>
                <p:cNvPr id="166" name="Straight Connector 165"/>
                <p:cNvCxnSpPr/>
                <p:nvPr/>
              </p:nvCxnSpPr>
              <p:spPr bwMode="auto">
                <a:xfrm>
                  <a:off x="5157753" y="3079750"/>
                  <a:ext cx="0" cy="540256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7" name="Straight Connector 166"/>
                <p:cNvCxnSpPr/>
                <p:nvPr/>
              </p:nvCxnSpPr>
              <p:spPr bwMode="auto">
                <a:xfrm>
                  <a:off x="5034279" y="3587599"/>
                  <a:ext cx="0" cy="174776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/>
                <p:cNvCxnSpPr/>
                <p:nvPr/>
              </p:nvCxnSpPr>
              <p:spPr bwMode="auto">
                <a:xfrm flipH="1">
                  <a:off x="5006976" y="3604998"/>
                  <a:ext cx="177799" cy="0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62" name="Group 161"/>
              <p:cNvGrpSpPr/>
              <p:nvPr/>
            </p:nvGrpSpPr>
            <p:grpSpPr>
              <a:xfrm flipH="1">
                <a:off x="5213351" y="3079750"/>
                <a:ext cx="177799" cy="682625"/>
                <a:chOff x="5006976" y="3079750"/>
                <a:chExt cx="177799" cy="682625"/>
              </a:xfrm>
            </p:grpSpPr>
            <p:cxnSp>
              <p:nvCxnSpPr>
                <p:cNvPr id="163" name="Straight Connector 162"/>
                <p:cNvCxnSpPr/>
                <p:nvPr/>
              </p:nvCxnSpPr>
              <p:spPr bwMode="auto">
                <a:xfrm>
                  <a:off x="5157753" y="3079750"/>
                  <a:ext cx="0" cy="540256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4" name="Straight Connector 163"/>
                <p:cNvCxnSpPr/>
                <p:nvPr/>
              </p:nvCxnSpPr>
              <p:spPr bwMode="auto">
                <a:xfrm>
                  <a:off x="5034279" y="3587599"/>
                  <a:ext cx="0" cy="174776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/>
                <p:cNvCxnSpPr/>
                <p:nvPr/>
              </p:nvCxnSpPr>
              <p:spPr bwMode="auto">
                <a:xfrm flipH="1">
                  <a:off x="5006976" y="3604998"/>
                  <a:ext cx="177799" cy="0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</p:spTree>
    <p:extLst>
      <p:ext uri="{BB962C8B-B14F-4D97-AF65-F5344CB8AC3E}">
        <p14:creationId xmlns:p14="http://schemas.microsoft.com/office/powerpoint/2010/main" val="290692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069" y="169487"/>
            <a:ext cx="8525330" cy="1323439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/>
              <a:t>Anti-CTLA4 Antibody in Immune Cell Activation</a:t>
            </a:r>
            <a:endParaRPr lang="en-US" sz="4000" dirty="0"/>
          </a:p>
        </p:txBody>
      </p:sp>
      <p:sp>
        <p:nvSpPr>
          <p:cNvPr id="71" name="TextBox 70"/>
          <p:cNvSpPr txBox="1"/>
          <p:nvPr/>
        </p:nvSpPr>
        <p:spPr>
          <a:xfrm>
            <a:off x="0" y="6488668"/>
            <a:ext cx="822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Postow MA, et al. </a:t>
            </a:r>
            <a:r>
              <a:rPr lang="en-US" i="1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 Clin Oncol. </a:t>
            </a:r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2015 Jan 20. [Epub ahead of print]</a:t>
            </a:r>
            <a:r>
              <a:rPr lang="en-US" u="none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[4]</a:t>
            </a:r>
            <a:endParaRPr lang="en-US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694883" y="1069524"/>
            <a:ext cx="8269823" cy="5092686"/>
            <a:chOff x="694883" y="987636"/>
            <a:chExt cx="8269823" cy="5092686"/>
          </a:xfrm>
        </p:grpSpPr>
        <p:sp>
          <p:nvSpPr>
            <p:cNvPr id="80" name="Oval 303"/>
            <p:cNvSpPr/>
            <p:nvPr/>
          </p:nvSpPr>
          <p:spPr bwMode="auto">
            <a:xfrm>
              <a:off x="694883" y="987636"/>
              <a:ext cx="7754234" cy="5092686"/>
            </a:xfrm>
            <a:custGeom>
              <a:avLst/>
              <a:gdLst>
                <a:gd name="connsiteX0" fmla="*/ 0 w 3053346"/>
                <a:gd name="connsiteY0" fmla="*/ 1173733 h 2347466"/>
                <a:gd name="connsiteX1" fmla="*/ 1526673 w 3053346"/>
                <a:gd name="connsiteY1" fmla="*/ 0 h 2347466"/>
                <a:gd name="connsiteX2" fmla="*/ 3053346 w 3053346"/>
                <a:gd name="connsiteY2" fmla="*/ 1173733 h 2347466"/>
                <a:gd name="connsiteX3" fmla="*/ 1526673 w 3053346"/>
                <a:gd name="connsiteY3" fmla="*/ 2347466 h 2347466"/>
                <a:gd name="connsiteX4" fmla="*/ 0 w 3053346"/>
                <a:gd name="connsiteY4" fmla="*/ 1173733 h 2347466"/>
                <a:gd name="connsiteX0" fmla="*/ 195 w 3053541"/>
                <a:gd name="connsiteY0" fmla="*/ 1314838 h 2488571"/>
                <a:gd name="connsiteX1" fmla="*/ 1449893 w 3053541"/>
                <a:gd name="connsiteY1" fmla="*/ 0 h 2488571"/>
                <a:gd name="connsiteX2" fmla="*/ 3053541 w 3053541"/>
                <a:gd name="connsiteY2" fmla="*/ 1314838 h 2488571"/>
                <a:gd name="connsiteX3" fmla="*/ 1526868 w 3053541"/>
                <a:gd name="connsiteY3" fmla="*/ 2488571 h 2488571"/>
                <a:gd name="connsiteX4" fmla="*/ 195 w 3053541"/>
                <a:gd name="connsiteY4" fmla="*/ 1314838 h 2488571"/>
                <a:gd name="connsiteX0" fmla="*/ 1074 w 3054420"/>
                <a:gd name="connsiteY0" fmla="*/ 1315530 h 2489263"/>
                <a:gd name="connsiteX1" fmla="*/ 1450772 w 3054420"/>
                <a:gd name="connsiteY1" fmla="*/ 692 h 2489263"/>
                <a:gd name="connsiteX2" fmla="*/ 3054420 w 3054420"/>
                <a:gd name="connsiteY2" fmla="*/ 1315530 h 2489263"/>
                <a:gd name="connsiteX3" fmla="*/ 1527747 w 3054420"/>
                <a:gd name="connsiteY3" fmla="*/ 2489263 h 2489263"/>
                <a:gd name="connsiteX4" fmla="*/ 1074 w 3054420"/>
                <a:gd name="connsiteY4" fmla="*/ 1315530 h 2489263"/>
                <a:gd name="connsiteX0" fmla="*/ 111 w 3220236"/>
                <a:gd name="connsiteY0" fmla="*/ 1353367 h 2488659"/>
                <a:gd name="connsiteX1" fmla="*/ 1616588 w 3220236"/>
                <a:gd name="connsiteY1" fmla="*/ 46 h 2488659"/>
                <a:gd name="connsiteX2" fmla="*/ 3220236 w 3220236"/>
                <a:gd name="connsiteY2" fmla="*/ 1314884 h 2488659"/>
                <a:gd name="connsiteX3" fmla="*/ 1693563 w 3220236"/>
                <a:gd name="connsiteY3" fmla="*/ 2488617 h 2488659"/>
                <a:gd name="connsiteX4" fmla="*/ 111 w 3220236"/>
                <a:gd name="connsiteY4" fmla="*/ 1353367 h 2488659"/>
                <a:gd name="connsiteX0" fmla="*/ 3660 w 3223785"/>
                <a:gd name="connsiteY0" fmla="*/ 1353367 h 2488685"/>
                <a:gd name="connsiteX1" fmla="*/ 1620137 w 3223785"/>
                <a:gd name="connsiteY1" fmla="*/ 46 h 2488685"/>
                <a:gd name="connsiteX2" fmla="*/ 3223785 w 3223785"/>
                <a:gd name="connsiteY2" fmla="*/ 1314884 h 2488685"/>
                <a:gd name="connsiteX3" fmla="*/ 1697112 w 3223785"/>
                <a:gd name="connsiteY3" fmla="*/ 2488617 h 2488685"/>
                <a:gd name="connsiteX4" fmla="*/ 3660 w 3223785"/>
                <a:gd name="connsiteY4" fmla="*/ 1353367 h 2488685"/>
                <a:gd name="connsiteX0" fmla="*/ 35184 w 3255309"/>
                <a:gd name="connsiteY0" fmla="*/ 1353367 h 2488691"/>
                <a:gd name="connsiteX1" fmla="*/ 1651661 w 3255309"/>
                <a:gd name="connsiteY1" fmla="*/ 46 h 2488691"/>
                <a:gd name="connsiteX2" fmla="*/ 3255309 w 3255309"/>
                <a:gd name="connsiteY2" fmla="*/ 1314884 h 2488691"/>
                <a:gd name="connsiteX3" fmla="*/ 1728636 w 3255309"/>
                <a:gd name="connsiteY3" fmla="*/ 2488617 h 2488691"/>
                <a:gd name="connsiteX4" fmla="*/ 35184 w 3255309"/>
                <a:gd name="connsiteY4" fmla="*/ 1353367 h 2488691"/>
                <a:gd name="connsiteX0" fmla="*/ 51 w 3220176"/>
                <a:gd name="connsiteY0" fmla="*/ 1353367 h 2039734"/>
                <a:gd name="connsiteX1" fmla="*/ 1616528 w 3220176"/>
                <a:gd name="connsiteY1" fmla="*/ 46 h 2039734"/>
                <a:gd name="connsiteX2" fmla="*/ 3220176 w 3220176"/>
                <a:gd name="connsiteY2" fmla="*/ 1314884 h 2039734"/>
                <a:gd name="connsiteX3" fmla="*/ 1667845 w 3220176"/>
                <a:gd name="connsiteY3" fmla="*/ 2039648 h 2039734"/>
                <a:gd name="connsiteX4" fmla="*/ 51 w 3220176"/>
                <a:gd name="connsiteY4" fmla="*/ 1353367 h 2039734"/>
                <a:gd name="connsiteX0" fmla="*/ 51 w 3220176"/>
                <a:gd name="connsiteY0" fmla="*/ 1353367 h 2227751"/>
                <a:gd name="connsiteX1" fmla="*/ 1616528 w 3220176"/>
                <a:gd name="connsiteY1" fmla="*/ 46 h 2227751"/>
                <a:gd name="connsiteX2" fmla="*/ 3220176 w 3220176"/>
                <a:gd name="connsiteY2" fmla="*/ 1314884 h 2227751"/>
                <a:gd name="connsiteX3" fmla="*/ 1667845 w 3220176"/>
                <a:gd name="connsiteY3" fmla="*/ 2039648 h 2227751"/>
                <a:gd name="connsiteX4" fmla="*/ 51 w 3220176"/>
                <a:gd name="connsiteY4" fmla="*/ 1353367 h 2227751"/>
                <a:gd name="connsiteX0" fmla="*/ 4 w 3220129"/>
                <a:gd name="connsiteY0" fmla="*/ 1353367 h 2447322"/>
                <a:gd name="connsiteX1" fmla="*/ 1616481 w 3220129"/>
                <a:gd name="connsiteY1" fmla="*/ 46 h 2447322"/>
                <a:gd name="connsiteX2" fmla="*/ 3220129 w 3220129"/>
                <a:gd name="connsiteY2" fmla="*/ 1314884 h 2447322"/>
                <a:gd name="connsiteX3" fmla="*/ 1629311 w 3220129"/>
                <a:gd name="connsiteY3" fmla="*/ 2283374 h 2447322"/>
                <a:gd name="connsiteX4" fmla="*/ 4 w 3220129"/>
                <a:gd name="connsiteY4" fmla="*/ 1353367 h 2447322"/>
                <a:gd name="connsiteX0" fmla="*/ 4 w 3220129"/>
                <a:gd name="connsiteY0" fmla="*/ 1225236 h 2284000"/>
                <a:gd name="connsiteX1" fmla="*/ 1616481 w 3220129"/>
                <a:gd name="connsiteY1" fmla="*/ 192 h 2284000"/>
                <a:gd name="connsiteX2" fmla="*/ 3220129 w 3220129"/>
                <a:gd name="connsiteY2" fmla="*/ 1315030 h 2284000"/>
                <a:gd name="connsiteX3" fmla="*/ 1629311 w 3220129"/>
                <a:gd name="connsiteY3" fmla="*/ 2283520 h 2284000"/>
                <a:gd name="connsiteX4" fmla="*/ 4 w 3220129"/>
                <a:gd name="connsiteY4" fmla="*/ 1225236 h 2284000"/>
                <a:gd name="connsiteX0" fmla="*/ 1075 w 3221200"/>
                <a:gd name="connsiteY0" fmla="*/ 1225980 h 2284744"/>
                <a:gd name="connsiteX1" fmla="*/ 1617552 w 3221200"/>
                <a:gd name="connsiteY1" fmla="*/ 936 h 2284744"/>
                <a:gd name="connsiteX2" fmla="*/ 3221200 w 3221200"/>
                <a:gd name="connsiteY2" fmla="*/ 1315774 h 2284744"/>
                <a:gd name="connsiteX3" fmla="*/ 1630382 w 3221200"/>
                <a:gd name="connsiteY3" fmla="*/ 2284264 h 2284744"/>
                <a:gd name="connsiteX4" fmla="*/ 1075 w 3221200"/>
                <a:gd name="connsiteY4" fmla="*/ 1225980 h 2284744"/>
                <a:gd name="connsiteX0" fmla="*/ 1037 w 3272479"/>
                <a:gd name="connsiteY0" fmla="*/ 1482406 h 2330064"/>
                <a:gd name="connsiteX1" fmla="*/ 1668831 w 3272479"/>
                <a:gd name="connsiteY1" fmla="*/ 808 h 2330064"/>
                <a:gd name="connsiteX2" fmla="*/ 3272479 w 3272479"/>
                <a:gd name="connsiteY2" fmla="*/ 1315646 h 2330064"/>
                <a:gd name="connsiteX3" fmla="*/ 1681661 w 3272479"/>
                <a:gd name="connsiteY3" fmla="*/ 2284136 h 2330064"/>
                <a:gd name="connsiteX4" fmla="*/ 1037 w 3272479"/>
                <a:gd name="connsiteY4" fmla="*/ 1482406 h 2330064"/>
                <a:gd name="connsiteX0" fmla="*/ 1037 w 3277456"/>
                <a:gd name="connsiteY0" fmla="*/ 1482695 h 2330353"/>
                <a:gd name="connsiteX1" fmla="*/ 1668831 w 3277456"/>
                <a:gd name="connsiteY1" fmla="*/ 1097 h 2330353"/>
                <a:gd name="connsiteX2" fmla="*/ 3272479 w 3277456"/>
                <a:gd name="connsiteY2" fmla="*/ 1315935 h 2330353"/>
                <a:gd name="connsiteX3" fmla="*/ 1681661 w 3277456"/>
                <a:gd name="connsiteY3" fmla="*/ 2284425 h 2330353"/>
                <a:gd name="connsiteX4" fmla="*/ 1037 w 3277456"/>
                <a:gd name="connsiteY4" fmla="*/ 1482695 h 2330353"/>
                <a:gd name="connsiteX0" fmla="*/ 1037 w 3277456"/>
                <a:gd name="connsiteY0" fmla="*/ 1482695 h 2330353"/>
                <a:gd name="connsiteX1" fmla="*/ 1668831 w 3277456"/>
                <a:gd name="connsiteY1" fmla="*/ 1097 h 2330353"/>
                <a:gd name="connsiteX2" fmla="*/ 3272479 w 3277456"/>
                <a:gd name="connsiteY2" fmla="*/ 1315935 h 2330353"/>
                <a:gd name="connsiteX3" fmla="*/ 1681661 w 3277456"/>
                <a:gd name="connsiteY3" fmla="*/ 2284425 h 2330353"/>
                <a:gd name="connsiteX4" fmla="*/ 1037 w 3277456"/>
                <a:gd name="connsiteY4" fmla="*/ 1482695 h 2330353"/>
                <a:gd name="connsiteX0" fmla="*/ 1034 w 3251883"/>
                <a:gd name="connsiteY0" fmla="*/ 1483703 h 2331845"/>
                <a:gd name="connsiteX1" fmla="*/ 1668828 w 3251883"/>
                <a:gd name="connsiteY1" fmla="*/ 2105 h 2331845"/>
                <a:gd name="connsiteX2" fmla="*/ 3246817 w 3251883"/>
                <a:gd name="connsiteY2" fmla="*/ 1701774 h 2331845"/>
                <a:gd name="connsiteX3" fmla="*/ 1681658 w 3251883"/>
                <a:gd name="connsiteY3" fmla="*/ 2285433 h 2331845"/>
                <a:gd name="connsiteX4" fmla="*/ 1034 w 3251883"/>
                <a:gd name="connsiteY4" fmla="*/ 1483703 h 2331845"/>
                <a:gd name="connsiteX0" fmla="*/ 1034 w 3267058"/>
                <a:gd name="connsiteY0" fmla="*/ 1483703 h 2331845"/>
                <a:gd name="connsiteX1" fmla="*/ 1668828 w 3267058"/>
                <a:gd name="connsiteY1" fmla="*/ 2105 h 2331845"/>
                <a:gd name="connsiteX2" fmla="*/ 3246817 w 3267058"/>
                <a:gd name="connsiteY2" fmla="*/ 1701774 h 2331845"/>
                <a:gd name="connsiteX3" fmla="*/ 1681658 w 3267058"/>
                <a:gd name="connsiteY3" fmla="*/ 2285433 h 2331845"/>
                <a:gd name="connsiteX4" fmla="*/ 1034 w 3267058"/>
                <a:gd name="connsiteY4" fmla="*/ 1483703 h 2331845"/>
                <a:gd name="connsiteX0" fmla="*/ 1037 w 3292411"/>
                <a:gd name="connsiteY0" fmla="*/ 1485252 h 2364915"/>
                <a:gd name="connsiteX1" fmla="*/ 1668831 w 3292411"/>
                <a:gd name="connsiteY1" fmla="*/ 3654 h 2364915"/>
                <a:gd name="connsiteX2" fmla="*/ 3272478 w 3292411"/>
                <a:gd name="connsiteY2" fmla="*/ 1780289 h 2364915"/>
                <a:gd name="connsiteX3" fmla="*/ 1681661 w 3292411"/>
                <a:gd name="connsiteY3" fmla="*/ 2286982 h 2364915"/>
                <a:gd name="connsiteX4" fmla="*/ 1037 w 3292411"/>
                <a:gd name="connsiteY4" fmla="*/ 1485252 h 2364915"/>
                <a:gd name="connsiteX0" fmla="*/ 1037 w 3283928"/>
                <a:gd name="connsiteY0" fmla="*/ 1485252 h 2364915"/>
                <a:gd name="connsiteX1" fmla="*/ 1668831 w 3283928"/>
                <a:gd name="connsiteY1" fmla="*/ 3654 h 2364915"/>
                <a:gd name="connsiteX2" fmla="*/ 3272478 w 3283928"/>
                <a:gd name="connsiteY2" fmla="*/ 1780289 h 2364915"/>
                <a:gd name="connsiteX3" fmla="*/ 1681661 w 3283928"/>
                <a:gd name="connsiteY3" fmla="*/ 2286982 h 2364915"/>
                <a:gd name="connsiteX4" fmla="*/ 1037 w 3283928"/>
                <a:gd name="connsiteY4" fmla="*/ 1485252 h 2364915"/>
                <a:gd name="connsiteX0" fmla="*/ 28 w 3282700"/>
                <a:gd name="connsiteY0" fmla="*/ 1278142 h 2157805"/>
                <a:gd name="connsiteX1" fmla="*/ 1642164 w 3282700"/>
                <a:gd name="connsiteY1" fmla="*/ 1787 h 2157805"/>
                <a:gd name="connsiteX2" fmla="*/ 3271469 w 3282700"/>
                <a:gd name="connsiteY2" fmla="*/ 1573179 h 2157805"/>
                <a:gd name="connsiteX3" fmla="*/ 1680652 w 3282700"/>
                <a:gd name="connsiteY3" fmla="*/ 2079872 h 2157805"/>
                <a:gd name="connsiteX4" fmla="*/ 28 w 3282700"/>
                <a:gd name="connsiteY4" fmla="*/ 1278142 h 2157805"/>
                <a:gd name="connsiteX0" fmla="*/ 27 w 3295545"/>
                <a:gd name="connsiteY0" fmla="*/ 1127057 h 2171576"/>
                <a:gd name="connsiteX1" fmla="*/ 1654992 w 3295545"/>
                <a:gd name="connsiteY1" fmla="*/ 4635 h 2171576"/>
                <a:gd name="connsiteX2" fmla="*/ 3284297 w 3295545"/>
                <a:gd name="connsiteY2" fmla="*/ 1576027 h 2171576"/>
                <a:gd name="connsiteX3" fmla="*/ 1693480 w 3295545"/>
                <a:gd name="connsiteY3" fmla="*/ 2082720 h 2171576"/>
                <a:gd name="connsiteX4" fmla="*/ 27 w 3295545"/>
                <a:gd name="connsiteY4" fmla="*/ 1127057 h 2171576"/>
                <a:gd name="connsiteX0" fmla="*/ 3034 w 3298552"/>
                <a:gd name="connsiteY0" fmla="*/ 1133768 h 2178287"/>
                <a:gd name="connsiteX1" fmla="*/ 1657999 w 3298552"/>
                <a:gd name="connsiteY1" fmla="*/ 11346 h 2178287"/>
                <a:gd name="connsiteX2" fmla="*/ 3287304 w 3298552"/>
                <a:gd name="connsiteY2" fmla="*/ 1582738 h 2178287"/>
                <a:gd name="connsiteX3" fmla="*/ 1696487 w 3298552"/>
                <a:gd name="connsiteY3" fmla="*/ 2089431 h 2178287"/>
                <a:gd name="connsiteX4" fmla="*/ 3034 w 3298552"/>
                <a:gd name="connsiteY4" fmla="*/ 1133768 h 2178287"/>
                <a:gd name="connsiteX0" fmla="*/ 4 w 3295522"/>
                <a:gd name="connsiteY0" fmla="*/ 1126995 h 2126066"/>
                <a:gd name="connsiteX1" fmla="*/ 1654969 w 3295522"/>
                <a:gd name="connsiteY1" fmla="*/ 4573 h 2126066"/>
                <a:gd name="connsiteX2" fmla="*/ 3284274 w 3295522"/>
                <a:gd name="connsiteY2" fmla="*/ 1575965 h 2126066"/>
                <a:gd name="connsiteX3" fmla="*/ 1642140 w 3295522"/>
                <a:gd name="connsiteY3" fmla="*/ 2005692 h 2126066"/>
                <a:gd name="connsiteX4" fmla="*/ 4 w 3295522"/>
                <a:gd name="connsiteY4" fmla="*/ 1126995 h 2126066"/>
                <a:gd name="connsiteX0" fmla="*/ 4 w 3295522"/>
                <a:gd name="connsiteY0" fmla="*/ 1126995 h 2057630"/>
                <a:gd name="connsiteX1" fmla="*/ 1654969 w 3295522"/>
                <a:gd name="connsiteY1" fmla="*/ 4573 h 2057630"/>
                <a:gd name="connsiteX2" fmla="*/ 3284274 w 3295522"/>
                <a:gd name="connsiteY2" fmla="*/ 1575965 h 2057630"/>
                <a:gd name="connsiteX3" fmla="*/ 1642140 w 3295522"/>
                <a:gd name="connsiteY3" fmla="*/ 2005692 h 2057630"/>
                <a:gd name="connsiteX4" fmla="*/ 4 w 3295522"/>
                <a:gd name="connsiteY4" fmla="*/ 1126995 h 2057630"/>
                <a:gd name="connsiteX0" fmla="*/ 167 w 3295685"/>
                <a:gd name="connsiteY0" fmla="*/ 1128700 h 2059335"/>
                <a:gd name="connsiteX1" fmla="*/ 1655132 w 3295685"/>
                <a:gd name="connsiteY1" fmla="*/ 6278 h 2059335"/>
                <a:gd name="connsiteX2" fmla="*/ 3284437 w 3295685"/>
                <a:gd name="connsiteY2" fmla="*/ 1577670 h 2059335"/>
                <a:gd name="connsiteX3" fmla="*/ 1642303 w 3295685"/>
                <a:gd name="connsiteY3" fmla="*/ 2007397 h 2059335"/>
                <a:gd name="connsiteX4" fmla="*/ 167 w 3295685"/>
                <a:gd name="connsiteY4" fmla="*/ 1128700 h 2059335"/>
                <a:gd name="connsiteX0" fmla="*/ 846 w 3296364"/>
                <a:gd name="connsiteY0" fmla="*/ 1129198 h 2059833"/>
                <a:gd name="connsiteX1" fmla="*/ 1655811 w 3296364"/>
                <a:gd name="connsiteY1" fmla="*/ 6776 h 2059833"/>
                <a:gd name="connsiteX2" fmla="*/ 3285116 w 3296364"/>
                <a:gd name="connsiteY2" fmla="*/ 1578168 h 2059833"/>
                <a:gd name="connsiteX3" fmla="*/ 1642982 w 3296364"/>
                <a:gd name="connsiteY3" fmla="*/ 2007895 h 2059833"/>
                <a:gd name="connsiteX4" fmla="*/ 846 w 3296364"/>
                <a:gd name="connsiteY4" fmla="*/ 1129198 h 2059833"/>
                <a:gd name="connsiteX0" fmla="*/ 932 w 3167985"/>
                <a:gd name="connsiteY0" fmla="*/ 1178767 h 2123118"/>
                <a:gd name="connsiteX1" fmla="*/ 1527605 w 3167985"/>
                <a:gd name="connsiteY1" fmla="*/ 5035 h 2123118"/>
                <a:gd name="connsiteX2" fmla="*/ 3156910 w 3167985"/>
                <a:gd name="connsiteY2" fmla="*/ 1576427 h 2123118"/>
                <a:gd name="connsiteX3" fmla="*/ 1514776 w 3167985"/>
                <a:gd name="connsiteY3" fmla="*/ 2006154 h 2123118"/>
                <a:gd name="connsiteX4" fmla="*/ 932 w 3167985"/>
                <a:gd name="connsiteY4" fmla="*/ 1178767 h 2123118"/>
                <a:gd name="connsiteX0" fmla="*/ 4995 w 3172048"/>
                <a:gd name="connsiteY0" fmla="*/ 1179928 h 2124279"/>
                <a:gd name="connsiteX1" fmla="*/ 1531668 w 3172048"/>
                <a:gd name="connsiteY1" fmla="*/ 6196 h 2124279"/>
                <a:gd name="connsiteX2" fmla="*/ 3160973 w 3172048"/>
                <a:gd name="connsiteY2" fmla="*/ 1577588 h 2124279"/>
                <a:gd name="connsiteX3" fmla="*/ 1518839 w 3172048"/>
                <a:gd name="connsiteY3" fmla="*/ 2007315 h 2124279"/>
                <a:gd name="connsiteX4" fmla="*/ 4995 w 3172048"/>
                <a:gd name="connsiteY4" fmla="*/ 1179928 h 2124279"/>
                <a:gd name="connsiteX0" fmla="*/ 3713 w 3170766"/>
                <a:gd name="connsiteY0" fmla="*/ 1183019 h 2127370"/>
                <a:gd name="connsiteX1" fmla="*/ 1530386 w 3170766"/>
                <a:gd name="connsiteY1" fmla="*/ 9287 h 2127370"/>
                <a:gd name="connsiteX2" fmla="*/ 3159691 w 3170766"/>
                <a:gd name="connsiteY2" fmla="*/ 1580679 h 2127370"/>
                <a:gd name="connsiteX3" fmla="*/ 1517557 w 3170766"/>
                <a:gd name="connsiteY3" fmla="*/ 2010406 h 2127370"/>
                <a:gd name="connsiteX4" fmla="*/ 3713 w 3170766"/>
                <a:gd name="connsiteY4" fmla="*/ 1183019 h 2127370"/>
                <a:gd name="connsiteX0" fmla="*/ 3677 w 3183576"/>
                <a:gd name="connsiteY0" fmla="*/ 1317951 h 2111885"/>
                <a:gd name="connsiteX1" fmla="*/ 1543179 w 3183576"/>
                <a:gd name="connsiteY1" fmla="*/ 3115 h 2111885"/>
                <a:gd name="connsiteX2" fmla="*/ 3172484 w 3183576"/>
                <a:gd name="connsiteY2" fmla="*/ 1574507 h 2111885"/>
                <a:gd name="connsiteX3" fmla="*/ 1530350 w 3183576"/>
                <a:gd name="connsiteY3" fmla="*/ 2004234 h 2111885"/>
                <a:gd name="connsiteX4" fmla="*/ 3677 w 3183576"/>
                <a:gd name="connsiteY4" fmla="*/ 1317951 h 2111885"/>
                <a:gd name="connsiteX0" fmla="*/ 331 w 3181261"/>
                <a:gd name="connsiteY0" fmla="*/ 1316136 h 2110070"/>
                <a:gd name="connsiteX1" fmla="*/ 1655296 w 3181261"/>
                <a:gd name="connsiteY1" fmla="*/ 1300 h 2110070"/>
                <a:gd name="connsiteX2" fmla="*/ 3169138 w 3181261"/>
                <a:gd name="connsiteY2" fmla="*/ 1572692 h 2110070"/>
                <a:gd name="connsiteX3" fmla="*/ 1527004 w 3181261"/>
                <a:gd name="connsiteY3" fmla="*/ 2002419 h 2110070"/>
                <a:gd name="connsiteX4" fmla="*/ 331 w 3181261"/>
                <a:gd name="connsiteY4" fmla="*/ 1316136 h 2110070"/>
                <a:gd name="connsiteX0" fmla="*/ 331 w 3186433"/>
                <a:gd name="connsiteY0" fmla="*/ 1314850 h 2108784"/>
                <a:gd name="connsiteX1" fmla="*/ 1655296 w 3186433"/>
                <a:gd name="connsiteY1" fmla="*/ 14 h 2108784"/>
                <a:gd name="connsiteX2" fmla="*/ 3169138 w 3186433"/>
                <a:gd name="connsiteY2" fmla="*/ 1571406 h 2108784"/>
                <a:gd name="connsiteX3" fmla="*/ 1527004 w 3186433"/>
                <a:gd name="connsiteY3" fmla="*/ 2001133 h 2108784"/>
                <a:gd name="connsiteX4" fmla="*/ 331 w 3186433"/>
                <a:gd name="connsiteY4" fmla="*/ 1314850 h 2108784"/>
                <a:gd name="connsiteX0" fmla="*/ 55 w 3186157"/>
                <a:gd name="connsiteY0" fmla="*/ 1314858 h 2108792"/>
                <a:gd name="connsiteX1" fmla="*/ 1655020 w 3186157"/>
                <a:gd name="connsiteY1" fmla="*/ 22 h 2108792"/>
                <a:gd name="connsiteX2" fmla="*/ 3168862 w 3186157"/>
                <a:gd name="connsiteY2" fmla="*/ 1571414 h 2108792"/>
                <a:gd name="connsiteX3" fmla="*/ 1526728 w 3186157"/>
                <a:gd name="connsiteY3" fmla="*/ 2001141 h 2108792"/>
                <a:gd name="connsiteX4" fmla="*/ 55 w 3186157"/>
                <a:gd name="connsiteY4" fmla="*/ 1314858 h 2108792"/>
                <a:gd name="connsiteX0" fmla="*/ 54 w 3142818"/>
                <a:gd name="connsiteY0" fmla="*/ 1318572 h 2170429"/>
                <a:gd name="connsiteX1" fmla="*/ 1655019 w 3142818"/>
                <a:gd name="connsiteY1" fmla="*/ 3736 h 2170429"/>
                <a:gd name="connsiteX2" fmla="*/ 3130373 w 3142818"/>
                <a:gd name="connsiteY2" fmla="*/ 1677749 h 2170429"/>
                <a:gd name="connsiteX3" fmla="*/ 1526727 w 3142818"/>
                <a:gd name="connsiteY3" fmla="*/ 2004855 h 2170429"/>
                <a:gd name="connsiteX4" fmla="*/ 54 w 3142818"/>
                <a:gd name="connsiteY4" fmla="*/ 1318572 h 2170429"/>
                <a:gd name="connsiteX0" fmla="*/ 54 w 3140853"/>
                <a:gd name="connsiteY0" fmla="*/ 1318572 h 2170429"/>
                <a:gd name="connsiteX1" fmla="*/ 1655019 w 3140853"/>
                <a:gd name="connsiteY1" fmla="*/ 3736 h 2170429"/>
                <a:gd name="connsiteX2" fmla="*/ 3130373 w 3140853"/>
                <a:gd name="connsiteY2" fmla="*/ 1677749 h 2170429"/>
                <a:gd name="connsiteX3" fmla="*/ 1526727 w 3140853"/>
                <a:gd name="connsiteY3" fmla="*/ 2004855 h 2170429"/>
                <a:gd name="connsiteX4" fmla="*/ 54 w 3140853"/>
                <a:gd name="connsiteY4" fmla="*/ 1318572 h 2170429"/>
                <a:gd name="connsiteX0" fmla="*/ 1804 w 3144464"/>
                <a:gd name="connsiteY0" fmla="*/ 1394142 h 2245999"/>
                <a:gd name="connsiteX1" fmla="*/ 1836377 w 3144464"/>
                <a:gd name="connsiteY1" fmla="*/ 2340 h 2245999"/>
                <a:gd name="connsiteX2" fmla="*/ 3132123 w 3144464"/>
                <a:gd name="connsiteY2" fmla="*/ 1753319 h 2245999"/>
                <a:gd name="connsiteX3" fmla="*/ 1528477 w 3144464"/>
                <a:gd name="connsiteY3" fmla="*/ 2080425 h 2245999"/>
                <a:gd name="connsiteX4" fmla="*/ 1804 w 3144464"/>
                <a:gd name="connsiteY4" fmla="*/ 1394142 h 2245999"/>
                <a:gd name="connsiteX0" fmla="*/ 1804 w 3165918"/>
                <a:gd name="connsiteY0" fmla="*/ 1391854 h 2243711"/>
                <a:gd name="connsiteX1" fmla="*/ 1836377 w 3165918"/>
                <a:gd name="connsiteY1" fmla="*/ 52 h 2243711"/>
                <a:gd name="connsiteX2" fmla="*/ 3132123 w 3165918"/>
                <a:gd name="connsiteY2" fmla="*/ 1751031 h 2243711"/>
                <a:gd name="connsiteX3" fmla="*/ 1528477 w 3165918"/>
                <a:gd name="connsiteY3" fmla="*/ 2078137 h 2243711"/>
                <a:gd name="connsiteX4" fmla="*/ 1804 w 3165918"/>
                <a:gd name="connsiteY4" fmla="*/ 1391854 h 2243711"/>
                <a:gd name="connsiteX0" fmla="*/ 329 w 3154441"/>
                <a:gd name="connsiteY0" fmla="*/ 1417507 h 2269364"/>
                <a:gd name="connsiteX1" fmla="*/ 1655293 w 3154441"/>
                <a:gd name="connsiteY1" fmla="*/ 50 h 2269364"/>
                <a:gd name="connsiteX2" fmla="*/ 3130648 w 3154441"/>
                <a:gd name="connsiteY2" fmla="*/ 1776684 h 2269364"/>
                <a:gd name="connsiteX3" fmla="*/ 1527002 w 3154441"/>
                <a:gd name="connsiteY3" fmla="*/ 2103790 h 2269364"/>
                <a:gd name="connsiteX4" fmla="*/ 329 w 3154441"/>
                <a:gd name="connsiteY4" fmla="*/ 1417507 h 2269364"/>
                <a:gd name="connsiteX0" fmla="*/ 1370 w 3155482"/>
                <a:gd name="connsiteY0" fmla="*/ 1417524 h 2269381"/>
                <a:gd name="connsiteX1" fmla="*/ 1656334 w 3155482"/>
                <a:gd name="connsiteY1" fmla="*/ 67 h 2269381"/>
                <a:gd name="connsiteX2" fmla="*/ 3131689 w 3155482"/>
                <a:gd name="connsiteY2" fmla="*/ 1776701 h 2269381"/>
                <a:gd name="connsiteX3" fmla="*/ 1528043 w 3155482"/>
                <a:gd name="connsiteY3" fmla="*/ 2103807 h 2269381"/>
                <a:gd name="connsiteX4" fmla="*/ 1370 w 3155482"/>
                <a:gd name="connsiteY4" fmla="*/ 1417524 h 2269381"/>
                <a:gd name="connsiteX0" fmla="*/ 8348 w 3162460"/>
                <a:gd name="connsiteY0" fmla="*/ 1417555 h 2269412"/>
                <a:gd name="connsiteX1" fmla="*/ 1663312 w 3162460"/>
                <a:gd name="connsiteY1" fmla="*/ 98 h 2269412"/>
                <a:gd name="connsiteX2" fmla="*/ 3138667 w 3162460"/>
                <a:gd name="connsiteY2" fmla="*/ 1776732 h 2269412"/>
                <a:gd name="connsiteX3" fmla="*/ 1535021 w 3162460"/>
                <a:gd name="connsiteY3" fmla="*/ 2103838 h 2269412"/>
                <a:gd name="connsiteX4" fmla="*/ 8348 w 3162460"/>
                <a:gd name="connsiteY4" fmla="*/ 1417555 h 2269412"/>
                <a:gd name="connsiteX0" fmla="*/ 3918 w 3131868"/>
                <a:gd name="connsiteY0" fmla="*/ 1585222 h 2260591"/>
                <a:gd name="connsiteX1" fmla="*/ 1646052 w 3131868"/>
                <a:gd name="connsiteY1" fmla="*/ 1005 h 2260591"/>
                <a:gd name="connsiteX2" fmla="*/ 3121407 w 3131868"/>
                <a:gd name="connsiteY2" fmla="*/ 1777639 h 2260591"/>
                <a:gd name="connsiteX3" fmla="*/ 1517761 w 3131868"/>
                <a:gd name="connsiteY3" fmla="*/ 2104745 h 2260591"/>
                <a:gd name="connsiteX4" fmla="*/ 3918 w 3131868"/>
                <a:gd name="connsiteY4" fmla="*/ 1585222 h 2260591"/>
                <a:gd name="connsiteX0" fmla="*/ 22164 w 3150114"/>
                <a:gd name="connsiteY0" fmla="*/ 1585396 h 2260765"/>
                <a:gd name="connsiteX1" fmla="*/ 1664298 w 3150114"/>
                <a:gd name="connsiteY1" fmla="*/ 1179 h 2260765"/>
                <a:gd name="connsiteX2" fmla="*/ 3139653 w 3150114"/>
                <a:gd name="connsiteY2" fmla="*/ 1777813 h 2260765"/>
                <a:gd name="connsiteX3" fmla="*/ 1536007 w 3150114"/>
                <a:gd name="connsiteY3" fmla="*/ 2104919 h 2260765"/>
                <a:gd name="connsiteX4" fmla="*/ 22164 w 3150114"/>
                <a:gd name="connsiteY4" fmla="*/ 1585396 h 2260765"/>
                <a:gd name="connsiteX0" fmla="*/ 22164 w 3187348"/>
                <a:gd name="connsiteY0" fmla="*/ 1585396 h 2260765"/>
                <a:gd name="connsiteX1" fmla="*/ 1664298 w 3187348"/>
                <a:gd name="connsiteY1" fmla="*/ 1179 h 2260765"/>
                <a:gd name="connsiteX2" fmla="*/ 3139653 w 3187348"/>
                <a:gd name="connsiteY2" fmla="*/ 1777813 h 2260765"/>
                <a:gd name="connsiteX3" fmla="*/ 1536007 w 3187348"/>
                <a:gd name="connsiteY3" fmla="*/ 2104919 h 2260765"/>
                <a:gd name="connsiteX4" fmla="*/ 22164 w 3187348"/>
                <a:gd name="connsiteY4" fmla="*/ 1585396 h 2260765"/>
                <a:gd name="connsiteX0" fmla="*/ 22164 w 3200939"/>
                <a:gd name="connsiteY0" fmla="*/ 1585396 h 2260765"/>
                <a:gd name="connsiteX1" fmla="*/ 1664298 w 3200939"/>
                <a:gd name="connsiteY1" fmla="*/ 1179 h 2260765"/>
                <a:gd name="connsiteX2" fmla="*/ 3139653 w 3200939"/>
                <a:gd name="connsiteY2" fmla="*/ 1777813 h 2260765"/>
                <a:gd name="connsiteX3" fmla="*/ 1536007 w 3200939"/>
                <a:gd name="connsiteY3" fmla="*/ 2104919 h 2260765"/>
                <a:gd name="connsiteX4" fmla="*/ 22164 w 3200939"/>
                <a:gd name="connsiteY4" fmla="*/ 1585396 h 2260765"/>
                <a:gd name="connsiteX0" fmla="*/ 24448 w 3208952"/>
                <a:gd name="connsiteY0" fmla="*/ 1586342 h 2261711"/>
                <a:gd name="connsiteX1" fmla="*/ 1666582 w 3208952"/>
                <a:gd name="connsiteY1" fmla="*/ 2125 h 2261711"/>
                <a:gd name="connsiteX2" fmla="*/ 3141937 w 3208952"/>
                <a:gd name="connsiteY2" fmla="*/ 1778759 h 2261711"/>
                <a:gd name="connsiteX3" fmla="*/ 1538291 w 3208952"/>
                <a:gd name="connsiteY3" fmla="*/ 2105865 h 2261711"/>
                <a:gd name="connsiteX4" fmla="*/ 24448 w 3208952"/>
                <a:gd name="connsiteY4" fmla="*/ 1586342 h 2261711"/>
                <a:gd name="connsiteX0" fmla="*/ 2244 w 3186748"/>
                <a:gd name="connsiteY0" fmla="*/ 1585343 h 2359940"/>
                <a:gd name="connsiteX1" fmla="*/ 1644378 w 3186748"/>
                <a:gd name="connsiteY1" fmla="*/ 1126 h 2359940"/>
                <a:gd name="connsiteX2" fmla="*/ 3119733 w 3186748"/>
                <a:gd name="connsiteY2" fmla="*/ 1777760 h 2359940"/>
                <a:gd name="connsiteX3" fmla="*/ 1985241 w 3186748"/>
                <a:gd name="connsiteY3" fmla="*/ 2292198 h 2359940"/>
                <a:gd name="connsiteX4" fmla="*/ 2244 w 3186748"/>
                <a:gd name="connsiteY4" fmla="*/ 1585343 h 2359940"/>
                <a:gd name="connsiteX0" fmla="*/ 38431 w 3222935"/>
                <a:gd name="connsiteY0" fmla="*/ 1586666 h 2361263"/>
                <a:gd name="connsiteX1" fmla="*/ 1680565 w 3222935"/>
                <a:gd name="connsiteY1" fmla="*/ 2449 h 2361263"/>
                <a:gd name="connsiteX2" fmla="*/ 3155920 w 3222935"/>
                <a:gd name="connsiteY2" fmla="*/ 1779083 h 2361263"/>
                <a:gd name="connsiteX3" fmla="*/ 2021428 w 3222935"/>
                <a:gd name="connsiteY3" fmla="*/ 2293521 h 2361263"/>
                <a:gd name="connsiteX4" fmla="*/ 38431 w 3222935"/>
                <a:gd name="connsiteY4" fmla="*/ 1586666 h 2361263"/>
                <a:gd name="connsiteX0" fmla="*/ 37708 w 3083362"/>
                <a:gd name="connsiteY0" fmla="*/ 1794974 h 2451466"/>
                <a:gd name="connsiteX1" fmla="*/ 1547517 w 3083362"/>
                <a:gd name="connsiteY1" fmla="*/ 10 h 2451466"/>
                <a:gd name="connsiteX2" fmla="*/ 3022872 w 3083362"/>
                <a:gd name="connsiteY2" fmla="*/ 1776644 h 2451466"/>
                <a:gd name="connsiteX3" fmla="*/ 1888380 w 3083362"/>
                <a:gd name="connsiteY3" fmla="*/ 2291082 h 2451466"/>
                <a:gd name="connsiteX4" fmla="*/ 37708 w 3083362"/>
                <a:gd name="connsiteY4" fmla="*/ 1794974 h 2451466"/>
                <a:gd name="connsiteX0" fmla="*/ 37708 w 3083362"/>
                <a:gd name="connsiteY0" fmla="*/ 1794974 h 2422747"/>
                <a:gd name="connsiteX1" fmla="*/ 1547517 w 3083362"/>
                <a:gd name="connsiteY1" fmla="*/ 10 h 2422747"/>
                <a:gd name="connsiteX2" fmla="*/ 3022872 w 3083362"/>
                <a:gd name="connsiteY2" fmla="*/ 1776644 h 2422747"/>
                <a:gd name="connsiteX3" fmla="*/ 1888380 w 3083362"/>
                <a:gd name="connsiteY3" fmla="*/ 2291082 h 2422747"/>
                <a:gd name="connsiteX4" fmla="*/ 37708 w 3083362"/>
                <a:gd name="connsiteY4" fmla="*/ 1794974 h 2422747"/>
                <a:gd name="connsiteX0" fmla="*/ 37708 w 3083362"/>
                <a:gd name="connsiteY0" fmla="*/ 1794974 h 2427080"/>
                <a:gd name="connsiteX1" fmla="*/ 1547517 w 3083362"/>
                <a:gd name="connsiteY1" fmla="*/ 10 h 2427080"/>
                <a:gd name="connsiteX2" fmla="*/ 3022872 w 3083362"/>
                <a:gd name="connsiteY2" fmla="*/ 1776644 h 2427080"/>
                <a:gd name="connsiteX3" fmla="*/ 1888380 w 3083362"/>
                <a:gd name="connsiteY3" fmla="*/ 2291082 h 2427080"/>
                <a:gd name="connsiteX4" fmla="*/ 37708 w 3083362"/>
                <a:gd name="connsiteY4" fmla="*/ 1794974 h 2427080"/>
                <a:gd name="connsiteX0" fmla="*/ 37708 w 3083362"/>
                <a:gd name="connsiteY0" fmla="*/ 1794974 h 2451466"/>
                <a:gd name="connsiteX1" fmla="*/ 1547517 w 3083362"/>
                <a:gd name="connsiteY1" fmla="*/ 10 h 2451466"/>
                <a:gd name="connsiteX2" fmla="*/ 3022872 w 3083362"/>
                <a:gd name="connsiteY2" fmla="*/ 1776644 h 2451466"/>
                <a:gd name="connsiteX3" fmla="*/ 1888380 w 3083362"/>
                <a:gd name="connsiteY3" fmla="*/ 2291082 h 2451466"/>
                <a:gd name="connsiteX4" fmla="*/ 37708 w 3083362"/>
                <a:gd name="connsiteY4" fmla="*/ 1794974 h 2451466"/>
                <a:gd name="connsiteX0" fmla="*/ 37708 w 3083362"/>
                <a:gd name="connsiteY0" fmla="*/ 1794974 h 2455996"/>
                <a:gd name="connsiteX1" fmla="*/ 1547517 w 3083362"/>
                <a:gd name="connsiteY1" fmla="*/ 10 h 2455996"/>
                <a:gd name="connsiteX2" fmla="*/ 3022872 w 3083362"/>
                <a:gd name="connsiteY2" fmla="*/ 1776644 h 2455996"/>
                <a:gd name="connsiteX3" fmla="*/ 1888380 w 3083362"/>
                <a:gd name="connsiteY3" fmla="*/ 2291082 h 2455996"/>
                <a:gd name="connsiteX4" fmla="*/ 37708 w 3083362"/>
                <a:gd name="connsiteY4" fmla="*/ 1794974 h 2455996"/>
                <a:gd name="connsiteX0" fmla="*/ 37769 w 3098387"/>
                <a:gd name="connsiteY0" fmla="*/ 1795020 h 2447759"/>
                <a:gd name="connsiteX1" fmla="*/ 1547578 w 3098387"/>
                <a:gd name="connsiteY1" fmla="*/ 56 h 2447759"/>
                <a:gd name="connsiteX2" fmla="*/ 3038376 w 3098387"/>
                <a:gd name="connsiteY2" fmla="*/ 1839465 h 2447759"/>
                <a:gd name="connsiteX3" fmla="*/ 1888441 w 3098387"/>
                <a:gd name="connsiteY3" fmla="*/ 2291128 h 2447759"/>
                <a:gd name="connsiteX4" fmla="*/ 37769 w 3098387"/>
                <a:gd name="connsiteY4" fmla="*/ 1795020 h 2447759"/>
                <a:gd name="connsiteX0" fmla="*/ 37769 w 3111269"/>
                <a:gd name="connsiteY0" fmla="*/ 1795020 h 2447759"/>
                <a:gd name="connsiteX1" fmla="*/ 1547578 w 3111269"/>
                <a:gd name="connsiteY1" fmla="*/ 56 h 2447759"/>
                <a:gd name="connsiteX2" fmla="*/ 3038376 w 3111269"/>
                <a:gd name="connsiteY2" fmla="*/ 1839465 h 2447759"/>
                <a:gd name="connsiteX3" fmla="*/ 1888441 w 3111269"/>
                <a:gd name="connsiteY3" fmla="*/ 2291128 h 2447759"/>
                <a:gd name="connsiteX4" fmla="*/ 37769 w 3111269"/>
                <a:gd name="connsiteY4" fmla="*/ 1795020 h 2447759"/>
                <a:gd name="connsiteX0" fmla="*/ 37769 w 3111269"/>
                <a:gd name="connsiteY0" fmla="*/ 1795020 h 2447759"/>
                <a:gd name="connsiteX1" fmla="*/ 1547578 w 3111269"/>
                <a:gd name="connsiteY1" fmla="*/ 56 h 2447759"/>
                <a:gd name="connsiteX2" fmla="*/ 3038376 w 3111269"/>
                <a:gd name="connsiteY2" fmla="*/ 1839465 h 2447759"/>
                <a:gd name="connsiteX3" fmla="*/ 1888441 w 3111269"/>
                <a:gd name="connsiteY3" fmla="*/ 2291128 h 2447759"/>
                <a:gd name="connsiteX4" fmla="*/ 37769 w 3111269"/>
                <a:gd name="connsiteY4" fmla="*/ 1795020 h 2447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1269" h="2447759">
                  <a:moveTo>
                    <a:pt x="37769" y="1795020"/>
                  </a:moveTo>
                  <a:cubicBezTo>
                    <a:pt x="-235574" y="710681"/>
                    <a:pt x="1047477" y="-7351"/>
                    <a:pt x="1547578" y="56"/>
                  </a:cubicBezTo>
                  <a:cubicBezTo>
                    <a:pt x="2047679" y="7463"/>
                    <a:pt x="3443921" y="568126"/>
                    <a:pt x="3038376" y="1839465"/>
                  </a:cubicBezTo>
                  <a:cubicBezTo>
                    <a:pt x="2768963" y="2654460"/>
                    <a:pt x="2388542" y="2298535"/>
                    <a:pt x="1888441" y="2291128"/>
                  </a:cubicBezTo>
                  <a:cubicBezTo>
                    <a:pt x="1388340" y="2283721"/>
                    <a:pt x="311112" y="2879359"/>
                    <a:pt x="37769" y="1795020"/>
                  </a:cubicBezTo>
                  <a:close/>
                </a:path>
              </a:pathLst>
            </a:custGeom>
            <a:solidFill>
              <a:schemeClr val="accent1">
                <a:lumMod val="10000"/>
                <a:lumOff val="90000"/>
              </a:schemeClr>
            </a:solidFill>
            <a:ln w="9525" cap="flat" cmpd="sng" algn="ctr">
              <a:solidFill>
                <a:srgbClr val="345B0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463040" tIns="0" rIns="0" bIns="320040" numCol="1" rtlCol="0" anchor="b" anchorCtr="0" compatLnSpc="1">
              <a:prstTxWarp prst="textNoShape">
                <a:avLst/>
              </a:prstTxWarp>
            </a:bodyPr>
            <a:lstStyle/>
            <a:p>
              <a:r>
                <a:rPr lang="en-US" b="1" u="none" dirty="0">
                  <a:solidFill>
                    <a:srgbClr val="345B0E"/>
                  </a:solidFill>
                  <a:latin typeface="Calibri" pitchFamily="34" charset="0"/>
                </a:rPr>
                <a:t>Lymph node</a:t>
              </a:r>
            </a:p>
          </p:txBody>
        </p:sp>
        <p:sp>
          <p:nvSpPr>
            <p:cNvPr id="82" name="Flowchart: Connector 3"/>
            <p:cNvSpPr/>
            <p:nvPr/>
          </p:nvSpPr>
          <p:spPr bwMode="auto">
            <a:xfrm>
              <a:off x="3246508" y="1461192"/>
              <a:ext cx="2650984" cy="1814539"/>
            </a:xfrm>
            <a:prstGeom prst="flowChartConnector">
              <a:avLst/>
            </a:prstGeom>
            <a:solidFill>
              <a:srgbClr val="56951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84" name="Flowchart: Connector 4"/>
            <p:cNvSpPr/>
            <p:nvPr/>
          </p:nvSpPr>
          <p:spPr bwMode="auto">
            <a:xfrm>
              <a:off x="3971775" y="2262244"/>
              <a:ext cx="1200450" cy="713779"/>
            </a:xfrm>
            <a:prstGeom prst="flowChartConnector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926213" y="1489941"/>
              <a:ext cx="12915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u="none" dirty="0" smtClean="0">
                  <a:solidFill>
                    <a:schemeClr val="bg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Activated </a:t>
              </a:r>
              <a:r>
                <a:rPr lang="en-US" sz="2000" b="1" u="none" dirty="0" smtClean="0">
                  <a:solidFill>
                    <a:schemeClr val="bg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 cell</a:t>
              </a:r>
              <a:endParaRPr lang="en-US" sz="2000" b="1" u="none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461765" y="3752469"/>
              <a:ext cx="1381559" cy="49449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b="1" u="none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MHC with antigen</a:t>
              </a:r>
              <a:endParaRPr lang="en-US" sz="1600" b="1" u="none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461765" y="3023489"/>
              <a:ext cx="1143315" cy="494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b="1" u="none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T-cell receptor</a:t>
              </a:r>
              <a:endParaRPr lang="en-US" sz="1600" b="1" u="none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3771362" y="3485441"/>
              <a:ext cx="219219" cy="719620"/>
              <a:chOff x="3771362" y="3485441"/>
              <a:chExt cx="219219" cy="719620"/>
            </a:xfrm>
          </p:grpSpPr>
          <p:sp>
            <p:nvSpPr>
              <p:cNvPr id="132" name="Rectangle 131"/>
              <p:cNvSpPr/>
              <p:nvPr/>
            </p:nvSpPr>
            <p:spPr bwMode="auto">
              <a:xfrm>
                <a:off x="3819059" y="3638550"/>
                <a:ext cx="123825" cy="566511"/>
              </a:xfrm>
              <a:prstGeom prst="rect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 bwMode="auto">
              <a:xfrm>
                <a:off x="3771362" y="3485441"/>
                <a:ext cx="219219" cy="289634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89" name="7-Point Star 88"/>
            <p:cNvSpPr/>
            <p:nvPr/>
          </p:nvSpPr>
          <p:spPr bwMode="auto">
            <a:xfrm>
              <a:off x="3088209" y="3831425"/>
              <a:ext cx="2967583" cy="1863911"/>
            </a:xfrm>
            <a:prstGeom prst="star7">
              <a:avLst/>
            </a:prstGeom>
            <a:solidFill>
              <a:schemeClr val="bg2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90" name="Flowchart: Connector 20"/>
            <p:cNvSpPr/>
            <p:nvPr/>
          </p:nvSpPr>
          <p:spPr bwMode="auto">
            <a:xfrm>
              <a:off x="3939262" y="4395662"/>
              <a:ext cx="1265477" cy="590955"/>
            </a:xfrm>
            <a:prstGeom prst="flowChartConnector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355169" y="3261292"/>
              <a:ext cx="785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none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CD28</a:t>
              </a:r>
              <a:endParaRPr lang="en-US" b="1" u="none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915894" y="3482783"/>
              <a:ext cx="147439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b="1" u="none" dirty="0" smtClean="0">
                  <a:solidFill>
                    <a:schemeClr val="accent4"/>
                  </a:solidFill>
                </a:rPr>
                <a:t>Signal 2</a:t>
              </a:r>
              <a:endParaRPr lang="en-US" sz="2400" b="1" u="none" dirty="0">
                <a:solidFill>
                  <a:schemeClr val="accent4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041223" y="3482783"/>
              <a:ext cx="120388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b="1" u="none" dirty="0" smtClean="0">
                  <a:solidFill>
                    <a:schemeClr val="accent4"/>
                  </a:solidFill>
                </a:rPr>
                <a:t>Signal 1</a:t>
              </a:r>
              <a:endParaRPr lang="en-US" sz="2400" b="1" u="none" dirty="0">
                <a:solidFill>
                  <a:schemeClr val="accent4"/>
                </a:solidFill>
              </a:endParaRP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5080935" y="3652268"/>
              <a:ext cx="235813" cy="544988"/>
              <a:chOff x="5080935" y="3652268"/>
              <a:chExt cx="235813" cy="544988"/>
            </a:xfrm>
          </p:grpSpPr>
          <p:sp>
            <p:nvSpPr>
              <p:cNvPr id="130" name="Rectangle 129"/>
              <p:cNvSpPr/>
              <p:nvPr/>
            </p:nvSpPr>
            <p:spPr bwMode="auto">
              <a:xfrm>
                <a:off x="5080935" y="3652268"/>
                <a:ext cx="235813" cy="179957"/>
              </a:xfrm>
              <a:prstGeom prst="rect">
                <a:avLst/>
              </a:prstGeom>
              <a:solidFill>
                <a:schemeClr val="tx2">
                  <a:lumMod val="65000"/>
                  <a:lumOff val="35000"/>
                </a:schemeClr>
              </a:solidFill>
              <a:ln w="952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5117506" y="3832226"/>
                <a:ext cx="162670" cy="365030"/>
              </a:xfrm>
              <a:prstGeom prst="rect">
                <a:avLst/>
              </a:prstGeom>
              <a:solidFill>
                <a:schemeClr val="tx2">
                  <a:lumMod val="65000"/>
                  <a:lumOff val="3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5355169" y="3711279"/>
              <a:ext cx="614968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b="1" u="none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B7</a:t>
              </a:r>
              <a:endParaRPr lang="en-US" b="1" u="none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686087" y="4995556"/>
              <a:ext cx="1771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none" dirty="0" smtClean="0"/>
                <a:t>Dendritic cell</a:t>
              </a:r>
              <a:endParaRPr lang="en-US" b="1" u="none" dirty="0"/>
            </a:p>
          </p:txBody>
        </p:sp>
        <p:sp>
          <p:nvSpPr>
            <p:cNvPr id="97" name="Left Bracket 96"/>
            <p:cNvSpPr/>
            <p:nvPr/>
          </p:nvSpPr>
          <p:spPr bwMode="auto">
            <a:xfrm>
              <a:off x="2206619" y="2668159"/>
              <a:ext cx="975017" cy="2090912"/>
            </a:xfrm>
            <a:prstGeom prst="leftBracket">
              <a:avLst>
                <a:gd name="adj" fmla="val 0"/>
              </a:avLst>
            </a:prstGeom>
            <a:noFill/>
            <a:ln w="285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 w="28575" cmpd="sng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98" name="Left Bracket 97"/>
            <p:cNvSpPr/>
            <p:nvPr/>
          </p:nvSpPr>
          <p:spPr bwMode="auto">
            <a:xfrm flipH="1">
              <a:off x="5952740" y="2668159"/>
              <a:ext cx="975017" cy="2090912"/>
            </a:xfrm>
            <a:prstGeom prst="leftBracket">
              <a:avLst>
                <a:gd name="adj" fmla="val 0"/>
              </a:avLst>
            </a:prstGeom>
            <a:noFill/>
            <a:ln w="285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 w="28575" cmpd="sng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3732518" y="3073400"/>
              <a:ext cx="296907" cy="574121"/>
              <a:chOff x="3732518" y="3073400"/>
              <a:chExt cx="296907" cy="574121"/>
            </a:xfrm>
          </p:grpSpPr>
          <p:sp>
            <p:nvSpPr>
              <p:cNvPr id="128" name="Freeform 127"/>
              <p:cNvSpPr/>
              <p:nvPr/>
            </p:nvSpPr>
            <p:spPr bwMode="auto">
              <a:xfrm>
                <a:off x="3732518" y="3073400"/>
                <a:ext cx="134983" cy="574121"/>
              </a:xfrm>
              <a:custGeom>
                <a:avLst/>
                <a:gdLst>
                  <a:gd name="connsiteX0" fmla="*/ 154131 w 154643"/>
                  <a:gd name="connsiteY0" fmla="*/ 0 h 419100"/>
                  <a:gd name="connsiteX1" fmla="*/ 135081 w 154643"/>
                  <a:gd name="connsiteY1" fmla="*/ 266700 h 419100"/>
                  <a:gd name="connsiteX2" fmla="*/ 39831 w 154643"/>
                  <a:gd name="connsiteY2" fmla="*/ 285750 h 419100"/>
                  <a:gd name="connsiteX3" fmla="*/ 1731 w 154643"/>
                  <a:gd name="connsiteY3" fmla="*/ 41910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43" h="419100">
                    <a:moveTo>
                      <a:pt x="154131" y="0"/>
                    </a:moveTo>
                    <a:cubicBezTo>
                      <a:pt x="147781" y="88900"/>
                      <a:pt x="168182" y="183948"/>
                      <a:pt x="135081" y="266700"/>
                    </a:cubicBezTo>
                    <a:cubicBezTo>
                      <a:pt x="123056" y="296763"/>
                      <a:pt x="67944" y="269686"/>
                      <a:pt x="39831" y="285750"/>
                    </a:cubicBezTo>
                    <a:cubicBezTo>
                      <a:pt x="-12358" y="315573"/>
                      <a:pt x="1731" y="373768"/>
                      <a:pt x="1731" y="419100"/>
                    </a:cubicBezTo>
                  </a:path>
                </a:pathLst>
              </a:custGeom>
              <a:noFill/>
              <a:ln w="57150" cap="flat" cmpd="sng" algn="ctr">
                <a:solidFill>
                  <a:srgbClr val="BC1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29" name="Freeform 128"/>
              <p:cNvSpPr/>
              <p:nvPr/>
            </p:nvSpPr>
            <p:spPr bwMode="auto">
              <a:xfrm flipH="1">
                <a:off x="3894442" y="3073400"/>
                <a:ext cx="134983" cy="574121"/>
              </a:xfrm>
              <a:custGeom>
                <a:avLst/>
                <a:gdLst>
                  <a:gd name="connsiteX0" fmla="*/ 154131 w 154643"/>
                  <a:gd name="connsiteY0" fmla="*/ 0 h 419100"/>
                  <a:gd name="connsiteX1" fmla="*/ 135081 w 154643"/>
                  <a:gd name="connsiteY1" fmla="*/ 266700 h 419100"/>
                  <a:gd name="connsiteX2" fmla="*/ 39831 w 154643"/>
                  <a:gd name="connsiteY2" fmla="*/ 285750 h 419100"/>
                  <a:gd name="connsiteX3" fmla="*/ 1731 w 154643"/>
                  <a:gd name="connsiteY3" fmla="*/ 41910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43" h="419100">
                    <a:moveTo>
                      <a:pt x="154131" y="0"/>
                    </a:moveTo>
                    <a:cubicBezTo>
                      <a:pt x="147781" y="88900"/>
                      <a:pt x="168182" y="183948"/>
                      <a:pt x="135081" y="266700"/>
                    </a:cubicBezTo>
                    <a:cubicBezTo>
                      <a:pt x="123056" y="296763"/>
                      <a:pt x="67944" y="269686"/>
                      <a:pt x="39831" y="285750"/>
                    </a:cubicBezTo>
                    <a:cubicBezTo>
                      <a:pt x="-12358" y="315573"/>
                      <a:pt x="1731" y="373768"/>
                      <a:pt x="1731" y="419100"/>
                    </a:cubicBezTo>
                  </a:path>
                </a:pathLst>
              </a:custGeom>
              <a:noFill/>
              <a:ln w="57150" cap="flat" cmpd="sng" algn="ctr">
                <a:solidFill>
                  <a:srgbClr val="BC1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endParaRP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5006976" y="3079750"/>
              <a:ext cx="384174" cy="682625"/>
              <a:chOff x="5006976" y="3079750"/>
              <a:chExt cx="384174" cy="682625"/>
            </a:xfrm>
          </p:grpSpPr>
          <p:grpSp>
            <p:nvGrpSpPr>
              <p:cNvPr id="120" name="Group 119"/>
              <p:cNvGrpSpPr/>
              <p:nvPr/>
            </p:nvGrpSpPr>
            <p:grpSpPr>
              <a:xfrm>
                <a:off x="5006976" y="3079750"/>
                <a:ext cx="177799" cy="682625"/>
                <a:chOff x="5006976" y="3079750"/>
                <a:chExt cx="177799" cy="682625"/>
              </a:xfrm>
            </p:grpSpPr>
            <p:cxnSp>
              <p:nvCxnSpPr>
                <p:cNvPr id="125" name="Straight Connector 124"/>
                <p:cNvCxnSpPr/>
                <p:nvPr/>
              </p:nvCxnSpPr>
              <p:spPr bwMode="auto">
                <a:xfrm>
                  <a:off x="5157753" y="3079750"/>
                  <a:ext cx="0" cy="540256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6" name="Straight Connector 125"/>
                <p:cNvCxnSpPr/>
                <p:nvPr/>
              </p:nvCxnSpPr>
              <p:spPr bwMode="auto">
                <a:xfrm>
                  <a:off x="5034279" y="3587599"/>
                  <a:ext cx="0" cy="174776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7" name="Straight Connector 126"/>
                <p:cNvCxnSpPr/>
                <p:nvPr/>
              </p:nvCxnSpPr>
              <p:spPr bwMode="auto">
                <a:xfrm flipH="1">
                  <a:off x="5006976" y="3604998"/>
                  <a:ext cx="177799" cy="0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21" name="Group 120"/>
              <p:cNvGrpSpPr/>
              <p:nvPr/>
            </p:nvGrpSpPr>
            <p:grpSpPr>
              <a:xfrm flipH="1">
                <a:off x="5213351" y="3079750"/>
                <a:ext cx="177799" cy="682625"/>
                <a:chOff x="5006976" y="3079750"/>
                <a:chExt cx="177799" cy="682625"/>
              </a:xfrm>
            </p:grpSpPr>
            <p:cxnSp>
              <p:nvCxnSpPr>
                <p:cNvPr id="122" name="Straight Connector 121"/>
                <p:cNvCxnSpPr/>
                <p:nvPr/>
              </p:nvCxnSpPr>
              <p:spPr bwMode="auto">
                <a:xfrm>
                  <a:off x="5157753" y="3079750"/>
                  <a:ext cx="0" cy="540256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3" name="Straight Connector 122"/>
                <p:cNvCxnSpPr/>
                <p:nvPr/>
              </p:nvCxnSpPr>
              <p:spPr bwMode="auto">
                <a:xfrm>
                  <a:off x="5034279" y="3587599"/>
                  <a:ext cx="0" cy="174776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4" name="Straight Connector 123"/>
                <p:cNvCxnSpPr/>
                <p:nvPr/>
              </p:nvCxnSpPr>
              <p:spPr bwMode="auto">
                <a:xfrm flipH="1">
                  <a:off x="5006976" y="3604998"/>
                  <a:ext cx="177799" cy="0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cxnSp>
          <p:nvCxnSpPr>
            <p:cNvPr id="101" name="Straight Connector 100"/>
            <p:cNvCxnSpPr/>
            <p:nvPr/>
          </p:nvCxnSpPr>
          <p:spPr bwMode="auto">
            <a:xfrm>
              <a:off x="3329460" y="3370648"/>
              <a:ext cx="53545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>
              <a:off x="3418703" y="3919838"/>
              <a:ext cx="44621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>
              <a:off x="5232239" y="3919838"/>
              <a:ext cx="20018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 bwMode="auto">
            <a:xfrm flipV="1">
              <a:off x="5229225" y="3480408"/>
              <a:ext cx="203200" cy="256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5" name="TextBox 104"/>
            <p:cNvSpPr txBox="1"/>
            <p:nvPr/>
          </p:nvSpPr>
          <p:spPr>
            <a:xfrm>
              <a:off x="6138519" y="2608168"/>
              <a:ext cx="1028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none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CTLA4</a:t>
              </a:r>
              <a:endParaRPr lang="en-US" b="1" u="none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 bwMode="auto">
            <a:xfrm rot="18291842">
              <a:off x="5873550" y="2651241"/>
              <a:ext cx="0" cy="54025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 rot="18291842">
              <a:off x="6069724" y="3121135"/>
              <a:ext cx="0" cy="17477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 rot="18291842" flipH="1">
              <a:off x="5958608" y="3117975"/>
              <a:ext cx="177799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 rot="18291842" flipH="1">
              <a:off x="5920779" y="2583451"/>
              <a:ext cx="0" cy="54025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 rot="18291842" flipH="1">
              <a:off x="6258116" y="2850722"/>
              <a:ext cx="0" cy="17477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 rot="18291842">
              <a:off x="6076579" y="2948643"/>
              <a:ext cx="177799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2" name="TextBox 111"/>
            <p:cNvSpPr txBox="1"/>
            <p:nvPr/>
          </p:nvSpPr>
          <p:spPr>
            <a:xfrm>
              <a:off x="7037295" y="4042983"/>
              <a:ext cx="1927411" cy="20313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u="none" dirty="0" smtClean="0"/>
                <a:t>Antibody to CTLA4 blocks binding of B7 to CTLA4, allowing costimulation through signal 2 to be restored</a:t>
              </a:r>
              <a:endParaRPr lang="en-US" b="1" u="none" dirty="0"/>
            </a:p>
          </p:txBody>
        </p:sp>
        <p:grpSp>
          <p:nvGrpSpPr>
            <p:cNvPr id="113" name="Group 112"/>
            <p:cNvGrpSpPr/>
            <p:nvPr/>
          </p:nvGrpSpPr>
          <p:grpSpPr>
            <a:xfrm rot="20510186">
              <a:off x="5968110" y="3080712"/>
              <a:ext cx="520143" cy="719194"/>
              <a:chOff x="5971281" y="3740726"/>
              <a:chExt cx="731680" cy="1011683"/>
            </a:xfrm>
          </p:grpSpPr>
          <p:cxnSp>
            <p:nvCxnSpPr>
              <p:cNvPr id="114" name="Straight Connector 113"/>
              <p:cNvCxnSpPr/>
              <p:nvPr/>
            </p:nvCxnSpPr>
            <p:spPr bwMode="auto">
              <a:xfrm>
                <a:off x="6294403" y="4212153"/>
                <a:ext cx="0" cy="540256"/>
              </a:xfrm>
              <a:prstGeom prst="line">
                <a:avLst/>
              </a:prstGeom>
              <a:solidFill>
                <a:schemeClr val="accent1"/>
              </a:solidFill>
              <a:ln w="41275" cap="flat" cmpd="sng" algn="ctr">
                <a:solidFill>
                  <a:srgbClr val="D32DC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5" name="Straight Connector 114"/>
              <p:cNvCxnSpPr/>
              <p:nvPr/>
            </p:nvCxnSpPr>
            <p:spPr bwMode="auto">
              <a:xfrm flipH="1">
                <a:off x="6373571" y="3740726"/>
                <a:ext cx="256818" cy="483890"/>
              </a:xfrm>
              <a:prstGeom prst="line">
                <a:avLst/>
              </a:prstGeom>
              <a:solidFill>
                <a:schemeClr val="accent1"/>
              </a:solidFill>
              <a:ln w="41275" cap="flat" cmpd="sng" algn="ctr">
                <a:solidFill>
                  <a:srgbClr val="D32DC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6" name="Straight Connector 115"/>
              <p:cNvCxnSpPr/>
              <p:nvPr/>
            </p:nvCxnSpPr>
            <p:spPr bwMode="auto">
              <a:xfrm>
                <a:off x="6043700" y="3740726"/>
                <a:ext cx="256818" cy="483890"/>
              </a:xfrm>
              <a:prstGeom prst="line">
                <a:avLst/>
              </a:prstGeom>
              <a:solidFill>
                <a:schemeClr val="accent1"/>
              </a:solidFill>
              <a:ln w="41275" cap="flat" cmpd="sng" algn="ctr">
                <a:solidFill>
                  <a:srgbClr val="D32DC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7" name="Straight Connector 116"/>
              <p:cNvCxnSpPr/>
              <p:nvPr/>
            </p:nvCxnSpPr>
            <p:spPr bwMode="auto">
              <a:xfrm flipH="1">
                <a:off x="6377023" y="4212153"/>
                <a:ext cx="0" cy="540256"/>
              </a:xfrm>
              <a:prstGeom prst="line">
                <a:avLst/>
              </a:prstGeom>
              <a:solidFill>
                <a:schemeClr val="accent1"/>
              </a:solidFill>
              <a:ln w="41275" cap="flat" cmpd="sng" algn="ctr">
                <a:solidFill>
                  <a:srgbClr val="D32DC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8" name="Straight Connector 117"/>
              <p:cNvCxnSpPr/>
              <p:nvPr/>
            </p:nvCxnSpPr>
            <p:spPr bwMode="auto">
              <a:xfrm flipH="1">
                <a:off x="6522165" y="3780311"/>
                <a:ext cx="180796" cy="341919"/>
              </a:xfrm>
              <a:prstGeom prst="line">
                <a:avLst/>
              </a:prstGeom>
              <a:solidFill>
                <a:schemeClr val="accent1"/>
              </a:solidFill>
              <a:ln w="41275" cap="flat" cmpd="sng" algn="ctr">
                <a:solidFill>
                  <a:srgbClr val="D32DC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9" name="Straight Connector 118"/>
              <p:cNvCxnSpPr/>
              <p:nvPr/>
            </p:nvCxnSpPr>
            <p:spPr bwMode="auto">
              <a:xfrm>
                <a:off x="5971281" y="3780310"/>
                <a:ext cx="180796" cy="341919"/>
              </a:xfrm>
              <a:prstGeom prst="line">
                <a:avLst/>
              </a:prstGeom>
              <a:solidFill>
                <a:schemeClr val="accent1"/>
              </a:solidFill>
              <a:ln w="41275" cap="flat" cmpd="sng" algn="ctr">
                <a:solidFill>
                  <a:srgbClr val="D32DC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62937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62" y="168872"/>
            <a:ext cx="8525330" cy="707886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>
                <a:solidFill>
                  <a:schemeClr val="accent5"/>
                </a:solidFill>
              </a:rPr>
              <a:t>Antibodies That </a:t>
            </a:r>
            <a:r>
              <a:rPr lang="en-US" sz="4000" dirty="0">
                <a:solidFill>
                  <a:schemeClr val="accent5"/>
                </a:solidFill>
              </a:rPr>
              <a:t>B</a:t>
            </a:r>
            <a:r>
              <a:rPr lang="en-US" sz="4000" dirty="0" smtClean="0">
                <a:solidFill>
                  <a:schemeClr val="accent5"/>
                </a:solidFill>
              </a:rPr>
              <a:t>lock CTLA4</a:t>
            </a:r>
            <a:endParaRPr lang="en-US" sz="4000" dirty="0">
              <a:solidFill>
                <a:schemeClr val="accent5"/>
              </a:solidFill>
            </a:endParaRPr>
          </a:p>
        </p:txBody>
      </p:sp>
      <p:graphicFrame>
        <p:nvGraphicFramePr>
          <p:cNvPr id="5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1490999"/>
              </p:ext>
            </p:extLst>
          </p:nvPr>
        </p:nvGraphicFramePr>
        <p:xfrm>
          <a:off x="914401" y="2056848"/>
          <a:ext cx="7315199" cy="295379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033272"/>
                <a:gridCol w="1832757"/>
                <a:gridCol w="2189649"/>
                <a:gridCol w="2259521"/>
              </a:tblGrid>
              <a:tr h="1126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41" marR="97341" marT="45716" marB="45716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Agent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41" marR="97341" marT="45716" marB="45716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Class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41" marR="97341" marT="45716" marB="45716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Regulatory Status in US (March 2015)</a:t>
                      </a:r>
                    </a:p>
                  </a:txBody>
                  <a:tcPr marL="97341" marR="97341" marT="45716" marB="45716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263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CTLA-4</a:t>
                      </a:r>
                    </a:p>
                  </a:txBody>
                  <a:tcPr marL="97341" marR="97341" marT="45716" marB="4571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Ipilimumab</a:t>
                      </a:r>
                      <a:r>
                        <a:rPr lang="en-US" sz="2000" b="0" baseline="30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7341" marR="97341" marT="45716" marB="4571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Fully human IgG1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41" marR="97341" marT="45716" marB="4571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Approved in advanced melanoma</a:t>
                      </a:r>
                    </a:p>
                  </a:txBody>
                  <a:tcPr marL="97341" marR="97341" marT="45716" marB="4571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1723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41" marR="97341" marT="45716" marB="45716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Tremelimumab</a:t>
                      </a:r>
                    </a:p>
                  </a:txBody>
                  <a:tcPr marL="97341" marR="97341" marT="45716" marB="4571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Fully human IgG2</a:t>
                      </a:r>
                    </a:p>
                  </a:txBody>
                  <a:tcPr marL="97341" marR="97341" marT="45716" marB="4571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 development/ investigational</a:t>
                      </a:r>
                    </a:p>
                  </a:txBody>
                  <a:tcPr marL="97341" marR="97341" marT="45716" marB="4571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616" y="6492631"/>
            <a:ext cx="4495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a. Yervoy® PI 2013.</a:t>
            </a:r>
            <a:r>
              <a:rPr lang="en-US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[25]</a:t>
            </a:r>
            <a:endParaRPr lang="en-US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82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561" y="1471578"/>
            <a:ext cx="7668336" cy="4801314"/>
          </a:xfrm>
        </p:spPr>
        <p:txBody>
          <a:bodyPr wrap="square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Phase 3 randomized controlled trial of 676 patients with HLA-A*0201-positive, previously treated advanced melanoma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Patients were randomly assigned in a 3:1:1 ratio to ipilimumab + the vaccine, gp100</a:t>
            </a:r>
            <a:r>
              <a:rPr lang="en-US" sz="2200" b="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†</a:t>
            </a:r>
            <a:r>
              <a:rPr lang="en-US" sz="2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 ipilimumab alone; and gp100 alone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Median OS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2625" lvl="1" indent="-342900">
              <a:buFont typeface="Arial" panose="020B0604020202020204" pitchFamily="34" charset="0"/>
              <a:buChar char="−"/>
            </a:pPr>
            <a:r>
              <a:rPr lang="en-US" sz="1800" dirty="0"/>
              <a:t>I</a:t>
            </a:r>
            <a:r>
              <a:rPr lang="en-US" sz="1800" dirty="0" smtClean="0"/>
              <a:t>pilimumab + gp100 arm = 10.0 months</a:t>
            </a:r>
          </a:p>
          <a:p>
            <a:pPr marL="682625" lvl="1" indent="-342900">
              <a:buFont typeface="Arial" panose="020B0604020202020204" pitchFamily="34" charset="0"/>
              <a:buChar char="−"/>
            </a:pPr>
            <a:r>
              <a:rPr lang="en-US" sz="1800" dirty="0" smtClean="0"/>
              <a:t>Ipilimumab-alone arm = 10.1 months</a:t>
            </a:r>
          </a:p>
          <a:p>
            <a:pPr marL="682625" lvl="1" indent="-342900">
              <a:buFont typeface="Arial" panose="020B0604020202020204" pitchFamily="34" charset="0"/>
              <a:buChar char="−"/>
            </a:pPr>
            <a:r>
              <a:rPr lang="en-US" sz="1800" dirty="0" smtClean="0"/>
              <a:t>Gp100-alone arm = </a:t>
            </a:r>
            <a:r>
              <a:rPr lang="en-US" sz="1800" b="0" dirty="0" smtClean="0">
                <a:solidFill>
                  <a:schemeClr val="tx1"/>
                </a:solidFill>
              </a:rPr>
              <a:t>6.4 months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2-year OS </a:t>
            </a:r>
            <a:r>
              <a:rPr lang="en-US" sz="2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rate</a:t>
            </a:r>
            <a:endParaRPr lang="en-US" sz="22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2625" lvl="1" indent="-342900">
              <a:buFont typeface="Arial" panose="020B0604020202020204" pitchFamily="34" charset="0"/>
              <a:buChar char="−"/>
            </a:pPr>
            <a:r>
              <a:rPr lang="en-US" sz="1800" dirty="0"/>
              <a:t>Ipilimumab + gp100 arm = 21.6%</a:t>
            </a:r>
          </a:p>
          <a:p>
            <a:pPr marL="682625" lvl="1" indent="-342900">
              <a:buFont typeface="Arial" panose="020B0604020202020204" pitchFamily="34" charset="0"/>
              <a:buChar char="−"/>
            </a:pPr>
            <a:r>
              <a:rPr lang="en-US" sz="1800" dirty="0" smtClean="0"/>
              <a:t>Ipilimumab-alone </a:t>
            </a:r>
            <a:r>
              <a:rPr lang="en-US" sz="1800" dirty="0"/>
              <a:t>arm = 23.5%</a:t>
            </a:r>
          </a:p>
          <a:p>
            <a:pPr marL="682625" lvl="1" indent="-342900">
              <a:buFont typeface="Arial" panose="020B0604020202020204" pitchFamily="34" charset="0"/>
              <a:buChar char="−"/>
            </a:pPr>
            <a:r>
              <a:rPr lang="en-US" sz="1800" dirty="0" smtClean="0"/>
              <a:t>Gp100-alone </a:t>
            </a:r>
            <a:r>
              <a:rPr lang="en-US" sz="1800" dirty="0"/>
              <a:t>arm = 13.7%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ORR in ipilimumab alone arm = 10.9%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41166" y="169742"/>
            <a:ext cx="852533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u="none" dirty="0" smtClean="0">
                <a:solidFill>
                  <a:schemeClr val="accent5"/>
                </a:solidFill>
                <a:latin typeface="Calibri" panose="020F0502020204030204" pitchFamily="34" charset="0"/>
                <a:ea typeface="+mj-ea"/>
                <a:cs typeface="+mj-cs"/>
              </a:rPr>
              <a:t>Ipilimumab </a:t>
            </a:r>
            <a:r>
              <a:rPr lang="en-US" sz="4000" dirty="0" smtClean="0">
                <a:solidFill>
                  <a:schemeClr val="accent5"/>
                </a:solidFill>
                <a:ea typeface="+mj-ea"/>
                <a:cs typeface="+mj-cs"/>
              </a:rPr>
              <a:t>+ gp100 Vaccine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05" y="6498693"/>
            <a:ext cx="865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Hodi FS, 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 al. </a:t>
            </a:r>
            <a:r>
              <a:rPr lang="en-US" i="1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 </a:t>
            </a:r>
            <a:r>
              <a:rPr lang="en-US" i="1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Engl J Med. </a:t>
            </a:r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2010;363:711-723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en-US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[27]</a:t>
            </a:r>
            <a:endParaRPr lang="en-US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06" y="6195859"/>
            <a:ext cx="897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†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HLA-A*021-restricted </a:t>
            </a:r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peptides derived from the melanosomal protein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glycoprotein 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100. </a:t>
            </a:r>
            <a:endParaRPr lang="en-US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70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016" y="165237"/>
            <a:ext cx="8229600" cy="707886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>
                <a:solidFill>
                  <a:schemeClr val="accent5"/>
                </a:solidFill>
              </a:rPr>
              <a:t>Ipilimumab Rashes</a:t>
            </a:r>
            <a:endParaRPr lang="en-US" sz="4000" dirty="0">
              <a:solidFill>
                <a:schemeClr val="accent5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9817" y="1589968"/>
            <a:ext cx="7844367" cy="3886200"/>
            <a:chOff x="533400" y="1371600"/>
            <a:chExt cx="8305800" cy="4114800"/>
          </a:xfrm>
        </p:grpSpPr>
        <p:pic>
          <p:nvPicPr>
            <p:cNvPr id="1026" name="Picture 2" descr="G:\Melanoma Research\Rash\Ipilimumab Rash 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1371600"/>
              <a:ext cx="4114800" cy="4114800"/>
            </a:xfrm>
            <a:prstGeom prst="rect">
              <a:avLst/>
            </a:prstGeom>
            <a:noFill/>
          </p:spPr>
        </p:pic>
        <p:pic>
          <p:nvPicPr>
            <p:cNvPr id="1027" name="Picture 3" descr="G:\Melanoma Research\Rash\Ipilimumab Rash 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4400" y="1371600"/>
              <a:ext cx="4114800" cy="4114800"/>
            </a:xfrm>
            <a:prstGeom prst="rect">
              <a:avLst/>
            </a:prstGeom>
            <a:noFill/>
          </p:spPr>
        </p:pic>
      </p:grpSp>
      <p:sp>
        <p:nvSpPr>
          <p:cNvPr id="8" name="Title 1"/>
          <p:cNvSpPr txBox="1">
            <a:spLocks/>
          </p:cNvSpPr>
          <p:nvPr/>
        </p:nvSpPr>
        <p:spPr>
          <a:xfrm>
            <a:off x="1149824" y="5652448"/>
            <a:ext cx="6844352" cy="529988"/>
          </a:xfrm>
          <a:prstGeom prst="round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u="none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Can be treated with topical corticosteroids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699" y="6477000"/>
            <a:ext cx="754097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Slide courtesy of Michael A. Postow, MD.</a:t>
            </a:r>
            <a:endParaRPr lang="en-US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8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66" y="161347"/>
            <a:ext cx="8525330" cy="1323439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/>
              <a:t>Diarrhea and Colitis Associated With Ipilimumab Use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181" y="1605316"/>
            <a:ext cx="7642772" cy="3299364"/>
          </a:xfrm>
        </p:spPr>
        <p:txBody>
          <a:bodyPr wrap="square">
            <a:spAutoFit/>
          </a:bodyPr>
          <a:lstStyle/>
          <a:p>
            <a:pPr marL="231775" indent="-2317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Ileocolitis, characterized by deep-confluent, Crohn-like ulcerations and diffuse thickening of the wall of the colon, can be an adverse effect of ipilimumab therapy</a:t>
            </a:r>
          </a:p>
          <a:p>
            <a:pPr marL="231775" indent="-2317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Corticosteroids most often prescribed as first-line treatment of this adverse effect</a:t>
            </a:r>
            <a:endParaRPr lang="en-US" sz="32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70" y="6489765"/>
            <a:ext cx="8715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Slangen RM, 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 al. </a:t>
            </a:r>
            <a:r>
              <a:rPr lang="en-US" i="1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Gastrointest </a:t>
            </a:r>
            <a:r>
              <a:rPr lang="en-US" i="1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Pharmacol Ther. </a:t>
            </a:r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2013;4:80-82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en-US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[31]</a:t>
            </a:r>
            <a:endParaRPr lang="en-US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290" y="164991"/>
            <a:ext cx="8713252" cy="707886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>
                <a:cs typeface="Calibri" panose="020F0502020204030204" pitchFamily="34" charset="0"/>
              </a:rPr>
              <a:t>PD-1/PD-L1 in the Immune Response</a:t>
            </a:r>
            <a:endParaRPr lang="en-US" sz="4000" dirty="0">
              <a:cs typeface="Calibri" panose="020F050202020403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0836" y="6499814"/>
            <a:ext cx="7546039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Sznol </a:t>
            </a:r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M, 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Chen L. </a:t>
            </a:r>
            <a:r>
              <a:rPr lang="en-US" i="1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 </a:t>
            </a:r>
            <a:r>
              <a:rPr lang="en-US" i="1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Cancer Res. </a:t>
            </a:r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2013;19:1021-1034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[47]</a:t>
            </a:r>
            <a:endParaRPr lang="en-US" u="none" baseline="30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65607" y="1524748"/>
            <a:ext cx="8915854" cy="4323536"/>
            <a:chOff x="24663" y="1101666"/>
            <a:chExt cx="8915854" cy="4323536"/>
          </a:xfrm>
        </p:grpSpPr>
        <p:sp>
          <p:nvSpPr>
            <p:cNvPr id="137" name="TextBox 136"/>
            <p:cNvSpPr txBox="1"/>
            <p:nvPr/>
          </p:nvSpPr>
          <p:spPr>
            <a:xfrm>
              <a:off x="468698" y="1101666"/>
              <a:ext cx="2882983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none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Binding of PD-L1 to PD-1 receptor downregulates </a:t>
              </a:r>
              <a:br>
                <a:rPr lang="en-US" b="1" u="none" dirty="0" smtClean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b="1" u="none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T-cell effector functions</a:t>
              </a:r>
              <a:endParaRPr lang="en-US" b="1" u="non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098407" y="1101666"/>
              <a:ext cx="4717315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none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Antibody-mediated blockage of the binding of PD-L1 protein to PD-1 receptor restores T-cell effector functions</a:t>
              </a:r>
              <a:endParaRPr lang="en-US" b="1" u="non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56" name="Group 155"/>
            <p:cNvGrpSpPr/>
            <p:nvPr/>
          </p:nvGrpSpPr>
          <p:grpSpPr>
            <a:xfrm>
              <a:off x="24663" y="2169902"/>
              <a:ext cx="3996522" cy="3255300"/>
              <a:chOff x="10359738" y="1778000"/>
              <a:chExt cx="4471308" cy="3642030"/>
            </a:xfrm>
          </p:grpSpPr>
          <p:grpSp>
            <p:nvGrpSpPr>
              <p:cNvPr id="300" name="Group 299"/>
              <p:cNvGrpSpPr/>
              <p:nvPr/>
            </p:nvGrpSpPr>
            <p:grpSpPr>
              <a:xfrm>
                <a:off x="11570046" y="3965217"/>
                <a:ext cx="2557843" cy="1454813"/>
                <a:chOff x="11570046" y="3965217"/>
                <a:chExt cx="2557843" cy="1454813"/>
              </a:xfrm>
            </p:grpSpPr>
            <p:sp>
              <p:nvSpPr>
                <p:cNvPr id="345" name="Freeform 344"/>
                <p:cNvSpPr/>
                <p:nvPr/>
              </p:nvSpPr>
              <p:spPr bwMode="auto">
                <a:xfrm rot="346780">
                  <a:off x="11570046" y="3965217"/>
                  <a:ext cx="2557843" cy="1454813"/>
                </a:xfrm>
                <a:custGeom>
                  <a:avLst/>
                  <a:gdLst>
                    <a:gd name="connsiteX0" fmla="*/ 1084729 w 2286114"/>
                    <a:gd name="connsiteY0" fmla="*/ 70870 h 2061035"/>
                    <a:gd name="connsiteX1" fmla="*/ 968188 w 2286114"/>
                    <a:gd name="connsiteY1" fmla="*/ 61905 h 2061035"/>
                    <a:gd name="connsiteX2" fmla="*/ 905435 w 2286114"/>
                    <a:gd name="connsiteY2" fmla="*/ 43976 h 2061035"/>
                    <a:gd name="connsiteX3" fmla="*/ 851647 w 2286114"/>
                    <a:gd name="connsiteY3" fmla="*/ 52941 h 2061035"/>
                    <a:gd name="connsiteX4" fmla="*/ 815788 w 2286114"/>
                    <a:gd name="connsiteY4" fmla="*/ 106729 h 2061035"/>
                    <a:gd name="connsiteX5" fmla="*/ 806823 w 2286114"/>
                    <a:gd name="connsiteY5" fmla="*/ 151553 h 2061035"/>
                    <a:gd name="connsiteX6" fmla="*/ 762000 w 2286114"/>
                    <a:gd name="connsiteY6" fmla="*/ 196376 h 2061035"/>
                    <a:gd name="connsiteX7" fmla="*/ 735106 w 2286114"/>
                    <a:gd name="connsiteY7" fmla="*/ 205341 h 2061035"/>
                    <a:gd name="connsiteX8" fmla="*/ 708212 w 2286114"/>
                    <a:gd name="connsiteY8" fmla="*/ 223270 h 2061035"/>
                    <a:gd name="connsiteX9" fmla="*/ 519953 w 2286114"/>
                    <a:gd name="connsiteY9" fmla="*/ 214305 h 2061035"/>
                    <a:gd name="connsiteX10" fmla="*/ 466165 w 2286114"/>
                    <a:gd name="connsiteY10" fmla="*/ 196376 h 2061035"/>
                    <a:gd name="connsiteX11" fmla="*/ 394447 w 2286114"/>
                    <a:gd name="connsiteY11" fmla="*/ 205341 h 2061035"/>
                    <a:gd name="connsiteX12" fmla="*/ 322729 w 2286114"/>
                    <a:gd name="connsiteY12" fmla="*/ 259129 h 2061035"/>
                    <a:gd name="connsiteX13" fmla="*/ 331694 w 2286114"/>
                    <a:gd name="connsiteY13" fmla="*/ 384635 h 2061035"/>
                    <a:gd name="connsiteX14" fmla="*/ 340659 w 2286114"/>
                    <a:gd name="connsiteY14" fmla="*/ 411529 h 2061035"/>
                    <a:gd name="connsiteX15" fmla="*/ 358588 w 2286114"/>
                    <a:gd name="connsiteY15" fmla="*/ 474282 h 2061035"/>
                    <a:gd name="connsiteX16" fmla="*/ 313765 w 2286114"/>
                    <a:gd name="connsiteY16" fmla="*/ 662541 h 2061035"/>
                    <a:gd name="connsiteX17" fmla="*/ 286870 w 2286114"/>
                    <a:gd name="connsiteY17" fmla="*/ 671505 h 2061035"/>
                    <a:gd name="connsiteX18" fmla="*/ 268941 w 2286114"/>
                    <a:gd name="connsiteY18" fmla="*/ 689435 h 2061035"/>
                    <a:gd name="connsiteX19" fmla="*/ 233082 w 2286114"/>
                    <a:gd name="connsiteY19" fmla="*/ 698400 h 2061035"/>
                    <a:gd name="connsiteX20" fmla="*/ 206188 w 2286114"/>
                    <a:gd name="connsiteY20" fmla="*/ 707364 h 2061035"/>
                    <a:gd name="connsiteX21" fmla="*/ 134470 w 2286114"/>
                    <a:gd name="connsiteY21" fmla="*/ 734258 h 2061035"/>
                    <a:gd name="connsiteX22" fmla="*/ 107576 w 2286114"/>
                    <a:gd name="connsiteY22" fmla="*/ 743223 h 2061035"/>
                    <a:gd name="connsiteX23" fmla="*/ 71718 w 2286114"/>
                    <a:gd name="connsiteY23" fmla="*/ 752188 h 2061035"/>
                    <a:gd name="connsiteX24" fmla="*/ 26894 w 2286114"/>
                    <a:gd name="connsiteY24" fmla="*/ 779082 h 2061035"/>
                    <a:gd name="connsiteX25" fmla="*/ 0 w 2286114"/>
                    <a:gd name="connsiteY25" fmla="*/ 805976 h 2061035"/>
                    <a:gd name="connsiteX26" fmla="*/ 8965 w 2286114"/>
                    <a:gd name="connsiteY26" fmla="*/ 985270 h 2061035"/>
                    <a:gd name="connsiteX27" fmla="*/ 35859 w 2286114"/>
                    <a:gd name="connsiteY27" fmla="*/ 1065953 h 2061035"/>
                    <a:gd name="connsiteX28" fmla="*/ 53788 w 2286114"/>
                    <a:gd name="connsiteY28" fmla="*/ 1137670 h 2061035"/>
                    <a:gd name="connsiteX29" fmla="*/ 62753 w 2286114"/>
                    <a:gd name="connsiteY29" fmla="*/ 1164564 h 2061035"/>
                    <a:gd name="connsiteX30" fmla="*/ 71718 w 2286114"/>
                    <a:gd name="connsiteY30" fmla="*/ 1325929 h 2061035"/>
                    <a:gd name="connsiteX31" fmla="*/ 89647 w 2286114"/>
                    <a:gd name="connsiteY31" fmla="*/ 1379717 h 2061035"/>
                    <a:gd name="connsiteX32" fmla="*/ 98612 w 2286114"/>
                    <a:gd name="connsiteY32" fmla="*/ 1415576 h 2061035"/>
                    <a:gd name="connsiteX33" fmla="*/ 116541 w 2286114"/>
                    <a:gd name="connsiteY33" fmla="*/ 1442470 h 2061035"/>
                    <a:gd name="connsiteX34" fmla="*/ 224118 w 2286114"/>
                    <a:gd name="connsiteY34" fmla="*/ 1487294 h 2061035"/>
                    <a:gd name="connsiteX35" fmla="*/ 251012 w 2286114"/>
                    <a:gd name="connsiteY35" fmla="*/ 1496258 h 2061035"/>
                    <a:gd name="connsiteX36" fmla="*/ 448235 w 2286114"/>
                    <a:gd name="connsiteY36" fmla="*/ 1514188 h 2061035"/>
                    <a:gd name="connsiteX37" fmla="*/ 502023 w 2286114"/>
                    <a:gd name="connsiteY37" fmla="*/ 1550047 h 2061035"/>
                    <a:gd name="connsiteX38" fmla="*/ 600635 w 2286114"/>
                    <a:gd name="connsiteY38" fmla="*/ 1630729 h 2061035"/>
                    <a:gd name="connsiteX39" fmla="*/ 645459 w 2286114"/>
                    <a:gd name="connsiteY39" fmla="*/ 1666588 h 2061035"/>
                    <a:gd name="connsiteX40" fmla="*/ 699247 w 2286114"/>
                    <a:gd name="connsiteY40" fmla="*/ 1702447 h 2061035"/>
                    <a:gd name="connsiteX41" fmla="*/ 717176 w 2286114"/>
                    <a:gd name="connsiteY41" fmla="*/ 1729341 h 2061035"/>
                    <a:gd name="connsiteX42" fmla="*/ 753035 w 2286114"/>
                    <a:gd name="connsiteY42" fmla="*/ 1765200 h 2061035"/>
                    <a:gd name="connsiteX43" fmla="*/ 744070 w 2286114"/>
                    <a:gd name="connsiteY43" fmla="*/ 1863811 h 2061035"/>
                    <a:gd name="connsiteX44" fmla="*/ 726141 w 2286114"/>
                    <a:gd name="connsiteY44" fmla="*/ 1890705 h 2061035"/>
                    <a:gd name="connsiteX45" fmla="*/ 717176 w 2286114"/>
                    <a:gd name="connsiteY45" fmla="*/ 1917600 h 2061035"/>
                    <a:gd name="connsiteX46" fmla="*/ 744070 w 2286114"/>
                    <a:gd name="connsiteY46" fmla="*/ 1998282 h 2061035"/>
                    <a:gd name="connsiteX47" fmla="*/ 797859 w 2286114"/>
                    <a:gd name="connsiteY47" fmla="*/ 2034141 h 2061035"/>
                    <a:gd name="connsiteX48" fmla="*/ 869576 w 2286114"/>
                    <a:gd name="connsiteY48" fmla="*/ 2061035 h 2061035"/>
                    <a:gd name="connsiteX49" fmla="*/ 950259 w 2286114"/>
                    <a:gd name="connsiteY49" fmla="*/ 2043105 h 2061035"/>
                    <a:gd name="connsiteX50" fmla="*/ 1013012 w 2286114"/>
                    <a:gd name="connsiteY50" fmla="*/ 1998282 h 2061035"/>
                    <a:gd name="connsiteX51" fmla="*/ 1039906 w 2286114"/>
                    <a:gd name="connsiteY51" fmla="*/ 1971388 h 2061035"/>
                    <a:gd name="connsiteX52" fmla="*/ 1066800 w 2286114"/>
                    <a:gd name="connsiteY52" fmla="*/ 1962423 h 2061035"/>
                    <a:gd name="connsiteX53" fmla="*/ 1102659 w 2286114"/>
                    <a:gd name="connsiteY53" fmla="*/ 1926564 h 2061035"/>
                    <a:gd name="connsiteX54" fmla="*/ 1192306 w 2286114"/>
                    <a:gd name="connsiteY54" fmla="*/ 1899670 h 2061035"/>
                    <a:gd name="connsiteX55" fmla="*/ 1299882 w 2286114"/>
                    <a:gd name="connsiteY55" fmla="*/ 1881741 h 2061035"/>
                    <a:gd name="connsiteX56" fmla="*/ 1461247 w 2286114"/>
                    <a:gd name="connsiteY56" fmla="*/ 1899670 h 2061035"/>
                    <a:gd name="connsiteX57" fmla="*/ 1515035 w 2286114"/>
                    <a:gd name="connsiteY57" fmla="*/ 1926564 h 2061035"/>
                    <a:gd name="connsiteX58" fmla="*/ 1586753 w 2286114"/>
                    <a:gd name="connsiteY58" fmla="*/ 1953458 h 2061035"/>
                    <a:gd name="connsiteX59" fmla="*/ 1649506 w 2286114"/>
                    <a:gd name="connsiteY59" fmla="*/ 1980353 h 2061035"/>
                    <a:gd name="connsiteX60" fmla="*/ 1775012 w 2286114"/>
                    <a:gd name="connsiteY60" fmla="*/ 1953458 h 2061035"/>
                    <a:gd name="connsiteX61" fmla="*/ 1801906 w 2286114"/>
                    <a:gd name="connsiteY61" fmla="*/ 1935529 h 2061035"/>
                    <a:gd name="connsiteX62" fmla="*/ 1900518 w 2286114"/>
                    <a:gd name="connsiteY62" fmla="*/ 1899670 h 2061035"/>
                    <a:gd name="connsiteX63" fmla="*/ 1936376 w 2286114"/>
                    <a:gd name="connsiteY63" fmla="*/ 1872776 h 2061035"/>
                    <a:gd name="connsiteX64" fmla="*/ 1972235 w 2286114"/>
                    <a:gd name="connsiteY64" fmla="*/ 1854847 h 2061035"/>
                    <a:gd name="connsiteX65" fmla="*/ 2017059 w 2286114"/>
                    <a:gd name="connsiteY65" fmla="*/ 1827953 h 2061035"/>
                    <a:gd name="connsiteX66" fmla="*/ 2052918 w 2286114"/>
                    <a:gd name="connsiteY66" fmla="*/ 1792094 h 2061035"/>
                    <a:gd name="connsiteX67" fmla="*/ 2097741 w 2286114"/>
                    <a:gd name="connsiteY67" fmla="*/ 1729341 h 2061035"/>
                    <a:gd name="connsiteX68" fmla="*/ 2124635 w 2286114"/>
                    <a:gd name="connsiteY68" fmla="*/ 1657623 h 2061035"/>
                    <a:gd name="connsiteX69" fmla="*/ 2142565 w 2286114"/>
                    <a:gd name="connsiteY69" fmla="*/ 1639694 h 2061035"/>
                    <a:gd name="connsiteX70" fmla="*/ 2151529 w 2286114"/>
                    <a:gd name="connsiteY70" fmla="*/ 1460400 h 2061035"/>
                    <a:gd name="connsiteX71" fmla="*/ 2133600 w 2286114"/>
                    <a:gd name="connsiteY71" fmla="*/ 1433505 h 2061035"/>
                    <a:gd name="connsiteX72" fmla="*/ 2106706 w 2286114"/>
                    <a:gd name="connsiteY72" fmla="*/ 1388682 h 2061035"/>
                    <a:gd name="connsiteX73" fmla="*/ 2052918 w 2286114"/>
                    <a:gd name="connsiteY73" fmla="*/ 1299035 h 2061035"/>
                    <a:gd name="connsiteX74" fmla="*/ 2026023 w 2286114"/>
                    <a:gd name="connsiteY74" fmla="*/ 1272141 h 2061035"/>
                    <a:gd name="connsiteX75" fmla="*/ 1972235 w 2286114"/>
                    <a:gd name="connsiteY75" fmla="*/ 1182494 h 2061035"/>
                    <a:gd name="connsiteX76" fmla="*/ 1927412 w 2286114"/>
                    <a:gd name="connsiteY76" fmla="*/ 1092847 h 2061035"/>
                    <a:gd name="connsiteX77" fmla="*/ 1918447 w 2286114"/>
                    <a:gd name="connsiteY77" fmla="*/ 904588 h 2061035"/>
                    <a:gd name="connsiteX78" fmla="*/ 1936376 w 2286114"/>
                    <a:gd name="connsiteY78" fmla="*/ 886658 h 2061035"/>
                    <a:gd name="connsiteX79" fmla="*/ 1990165 w 2286114"/>
                    <a:gd name="connsiteY79" fmla="*/ 850800 h 2061035"/>
                    <a:gd name="connsiteX80" fmla="*/ 2017059 w 2286114"/>
                    <a:gd name="connsiteY80" fmla="*/ 832870 h 2061035"/>
                    <a:gd name="connsiteX81" fmla="*/ 2052918 w 2286114"/>
                    <a:gd name="connsiteY81" fmla="*/ 823905 h 2061035"/>
                    <a:gd name="connsiteX82" fmla="*/ 2124635 w 2286114"/>
                    <a:gd name="connsiteY82" fmla="*/ 788047 h 2061035"/>
                    <a:gd name="connsiteX83" fmla="*/ 2169459 w 2286114"/>
                    <a:gd name="connsiteY83" fmla="*/ 761153 h 2061035"/>
                    <a:gd name="connsiteX84" fmla="*/ 2187388 w 2286114"/>
                    <a:gd name="connsiteY84" fmla="*/ 743223 h 2061035"/>
                    <a:gd name="connsiteX85" fmla="*/ 2232212 w 2286114"/>
                    <a:gd name="connsiteY85" fmla="*/ 707364 h 2061035"/>
                    <a:gd name="connsiteX86" fmla="*/ 2268070 w 2286114"/>
                    <a:gd name="connsiteY86" fmla="*/ 653576 h 2061035"/>
                    <a:gd name="connsiteX87" fmla="*/ 2277035 w 2286114"/>
                    <a:gd name="connsiteY87" fmla="*/ 617717 h 2061035"/>
                    <a:gd name="connsiteX88" fmla="*/ 2286000 w 2286114"/>
                    <a:gd name="connsiteY88" fmla="*/ 590823 h 2061035"/>
                    <a:gd name="connsiteX89" fmla="*/ 2277035 w 2286114"/>
                    <a:gd name="connsiteY89" fmla="*/ 519105 h 2061035"/>
                    <a:gd name="connsiteX90" fmla="*/ 2223247 w 2286114"/>
                    <a:gd name="connsiteY90" fmla="*/ 465317 h 2061035"/>
                    <a:gd name="connsiteX91" fmla="*/ 2196353 w 2286114"/>
                    <a:gd name="connsiteY91" fmla="*/ 438423 h 2061035"/>
                    <a:gd name="connsiteX92" fmla="*/ 2160494 w 2286114"/>
                    <a:gd name="connsiteY92" fmla="*/ 429458 h 2061035"/>
                    <a:gd name="connsiteX93" fmla="*/ 2133600 w 2286114"/>
                    <a:gd name="connsiteY93" fmla="*/ 420494 h 2061035"/>
                    <a:gd name="connsiteX94" fmla="*/ 2043953 w 2286114"/>
                    <a:gd name="connsiteY94" fmla="*/ 402564 h 2061035"/>
                    <a:gd name="connsiteX95" fmla="*/ 1972235 w 2286114"/>
                    <a:gd name="connsiteY95" fmla="*/ 366705 h 2061035"/>
                    <a:gd name="connsiteX96" fmla="*/ 1927412 w 2286114"/>
                    <a:gd name="connsiteY96" fmla="*/ 348776 h 2061035"/>
                    <a:gd name="connsiteX97" fmla="*/ 1882588 w 2286114"/>
                    <a:gd name="connsiteY97" fmla="*/ 312917 h 2061035"/>
                    <a:gd name="connsiteX98" fmla="*/ 1855694 w 2286114"/>
                    <a:gd name="connsiteY98" fmla="*/ 294988 h 2061035"/>
                    <a:gd name="connsiteX99" fmla="*/ 1846729 w 2286114"/>
                    <a:gd name="connsiteY99" fmla="*/ 268094 h 2061035"/>
                    <a:gd name="connsiteX100" fmla="*/ 1864659 w 2286114"/>
                    <a:gd name="connsiteY100" fmla="*/ 79835 h 2061035"/>
                    <a:gd name="connsiteX101" fmla="*/ 1855694 w 2286114"/>
                    <a:gd name="connsiteY101" fmla="*/ 8117 h 2061035"/>
                    <a:gd name="connsiteX102" fmla="*/ 1604682 w 2286114"/>
                    <a:gd name="connsiteY102" fmla="*/ 17082 h 2061035"/>
                    <a:gd name="connsiteX103" fmla="*/ 1550894 w 2286114"/>
                    <a:gd name="connsiteY103" fmla="*/ 35011 h 2061035"/>
                    <a:gd name="connsiteX104" fmla="*/ 1488141 w 2286114"/>
                    <a:gd name="connsiteY104" fmla="*/ 61905 h 2061035"/>
                    <a:gd name="connsiteX105" fmla="*/ 1407459 w 2286114"/>
                    <a:gd name="connsiteY105" fmla="*/ 106729 h 2061035"/>
                    <a:gd name="connsiteX106" fmla="*/ 1389529 w 2286114"/>
                    <a:gd name="connsiteY106" fmla="*/ 124658 h 2061035"/>
                    <a:gd name="connsiteX107" fmla="*/ 1353670 w 2286114"/>
                    <a:gd name="connsiteY107" fmla="*/ 115694 h 2061035"/>
                    <a:gd name="connsiteX108" fmla="*/ 1299882 w 2286114"/>
                    <a:gd name="connsiteY108" fmla="*/ 97764 h 2061035"/>
                    <a:gd name="connsiteX109" fmla="*/ 1272988 w 2286114"/>
                    <a:gd name="connsiteY109" fmla="*/ 88800 h 2061035"/>
                    <a:gd name="connsiteX110" fmla="*/ 1210235 w 2286114"/>
                    <a:gd name="connsiteY110" fmla="*/ 61905 h 2061035"/>
                    <a:gd name="connsiteX111" fmla="*/ 1183341 w 2286114"/>
                    <a:gd name="connsiteY111" fmla="*/ 43976 h 2061035"/>
                    <a:gd name="connsiteX112" fmla="*/ 1156447 w 2286114"/>
                    <a:gd name="connsiteY112" fmla="*/ 35011 h 2061035"/>
                    <a:gd name="connsiteX113" fmla="*/ 1057835 w 2286114"/>
                    <a:gd name="connsiteY113" fmla="*/ 61905 h 2061035"/>
                    <a:gd name="connsiteX114" fmla="*/ 1084729 w 2286114"/>
                    <a:gd name="connsiteY114" fmla="*/ 70870 h 2061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</a:cxnLst>
                  <a:rect l="l" t="t" r="r" b="b"/>
                  <a:pathLst>
                    <a:path w="2286114" h="2061035">
                      <a:moveTo>
                        <a:pt x="1084729" y="70870"/>
                      </a:moveTo>
                      <a:cubicBezTo>
                        <a:pt x="1045882" y="67882"/>
                        <a:pt x="1006883" y="66457"/>
                        <a:pt x="968188" y="61905"/>
                      </a:cubicBezTo>
                      <a:cubicBezTo>
                        <a:pt x="950786" y="59858"/>
                        <a:pt x="922831" y="49775"/>
                        <a:pt x="905435" y="43976"/>
                      </a:cubicBezTo>
                      <a:cubicBezTo>
                        <a:pt x="887506" y="46964"/>
                        <a:pt x="866538" y="42517"/>
                        <a:pt x="851647" y="52941"/>
                      </a:cubicBezTo>
                      <a:cubicBezTo>
                        <a:pt x="833994" y="65298"/>
                        <a:pt x="815788" y="106729"/>
                        <a:pt x="815788" y="106729"/>
                      </a:cubicBezTo>
                      <a:cubicBezTo>
                        <a:pt x="812800" y="121670"/>
                        <a:pt x="812173" y="137286"/>
                        <a:pt x="806823" y="151553"/>
                      </a:cubicBezTo>
                      <a:cubicBezTo>
                        <a:pt x="798548" y="173621"/>
                        <a:pt x="782229" y="186262"/>
                        <a:pt x="762000" y="196376"/>
                      </a:cubicBezTo>
                      <a:cubicBezTo>
                        <a:pt x="753548" y="200602"/>
                        <a:pt x="743558" y="201115"/>
                        <a:pt x="735106" y="205341"/>
                      </a:cubicBezTo>
                      <a:cubicBezTo>
                        <a:pt x="725469" y="210159"/>
                        <a:pt x="717177" y="217294"/>
                        <a:pt x="708212" y="223270"/>
                      </a:cubicBezTo>
                      <a:cubicBezTo>
                        <a:pt x="645459" y="220282"/>
                        <a:pt x="582393" y="221243"/>
                        <a:pt x="519953" y="214305"/>
                      </a:cubicBezTo>
                      <a:cubicBezTo>
                        <a:pt x="501169" y="212218"/>
                        <a:pt x="466165" y="196376"/>
                        <a:pt x="466165" y="196376"/>
                      </a:cubicBezTo>
                      <a:cubicBezTo>
                        <a:pt x="442259" y="199364"/>
                        <a:pt x="417135" y="197238"/>
                        <a:pt x="394447" y="205341"/>
                      </a:cubicBezTo>
                      <a:cubicBezTo>
                        <a:pt x="362913" y="216603"/>
                        <a:pt x="344409" y="237450"/>
                        <a:pt x="322729" y="259129"/>
                      </a:cubicBezTo>
                      <a:cubicBezTo>
                        <a:pt x="325717" y="300964"/>
                        <a:pt x="326793" y="342980"/>
                        <a:pt x="331694" y="384635"/>
                      </a:cubicBezTo>
                      <a:cubicBezTo>
                        <a:pt x="332798" y="394020"/>
                        <a:pt x="338063" y="402443"/>
                        <a:pt x="340659" y="411529"/>
                      </a:cubicBezTo>
                      <a:cubicBezTo>
                        <a:pt x="363172" y="490325"/>
                        <a:pt x="337093" y="409799"/>
                        <a:pt x="358588" y="474282"/>
                      </a:cubicBezTo>
                      <a:cubicBezTo>
                        <a:pt x="352425" y="579046"/>
                        <a:pt x="384345" y="612127"/>
                        <a:pt x="313765" y="662541"/>
                      </a:cubicBezTo>
                      <a:cubicBezTo>
                        <a:pt x="306075" y="668034"/>
                        <a:pt x="295835" y="668517"/>
                        <a:pt x="286870" y="671505"/>
                      </a:cubicBezTo>
                      <a:cubicBezTo>
                        <a:pt x="280894" y="677482"/>
                        <a:pt x="276501" y="685655"/>
                        <a:pt x="268941" y="689435"/>
                      </a:cubicBezTo>
                      <a:cubicBezTo>
                        <a:pt x="257921" y="694945"/>
                        <a:pt x="244929" y="695015"/>
                        <a:pt x="233082" y="698400"/>
                      </a:cubicBezTo>
                      <a:cubicBezTo>
                        <a:pt x="223996" y="700996"/>
                        <a:pt x="215153" y="704376"/>
                        <a:pt x="206188" y="707364"/>
                      </a:cubicBezTo>
                      <a:cubicBezTo>
                        <a:pt x="173343" y="740211"/>
                        <a:pt x="201034" y="719466"/>
                        <a:pt x="134470" y="734258"/>
                      </a:cubicBezTo>
                      <a:cubicBezTo>
                        <a:pt x="125245" y="736308"/>
                        <a:pt x="116662" y="740627"/>
                        <a:pt x="107576" y="743223"/>
                      </a:cubicBezTo>
                      <a:cubicBezTo>
                        <a:pt x="95730" y="746608"/>
                        <a:pt x="83671" y="749200"/>
                        <a:pt x="71718" y="752188"/>
                      </a:cubicBezTo>
                      <a:cubicBezTo>
                        <a:pt x="15874" y="808029"/>
                        <a:pt x="96724" y="732528"/>
                        <a:pt x="26894" y="779082"/>
                      </a:cubicBezTo>
                      <a:cubicBezTo>
                        <a:pt x="16345" y="786115"/>
                        <a:pt x="8965" y="797011"/>
                        <a:pt x="0" y="805976"/>
                      </a:cubicBezTo>
                      <a:cubicBezTo>
                        <a:pt x="2988" y="865741"/>
                        <a:pt x="2106" y="925825"/>
                        <a:pt x="8965" y="985270"/>
                      </a:cubicBezTo>
                      <a:cubicBezTo>
                        <a:pt x="8965" y="985273"/>
                        <a:pt x="31376" y="1052505"/>
                        <a:pt x="35859" y="1065953"/>
                      </a:cubicBezTo>
                      <a:cubicBezTo>
                        <a:pt x="56350" y="1127429"/>
                        <a:pt x="32152" y="1051128"/>
                        <a:pt x="53788" y="1137670"/>
                      </a:cubicBezTo>
                      <a:cubicBezTo>
                        <a:pt x="56080" y="1146837"/>
                        <a:pt x="59765" y="1155599"/>
                        <a:pt x="62753" y="1164564"/>
                      </a:cubicBezTo>
                      <a:cubicBezTo>
                        <a:pt x="65741" y="1218352"/>
                        <a:pt x="65036" y="1272474"/>
                        <a:pt x="71718" y="1325929"/>
                      </a:cubicBezTo>
                      <a:cubicBezTo>
                        <a:pt x="74062" y="1344682"/>
                        <a:pt x="85063" y="1361382"/>
                        <a:pt x="89647" y="1379717"/>
                      </a:cubicBezTo>
                      <a:cubicBezTo>
                        <a:pt x="92635" y="1391670"/>
                        <a:pt x="93759" y="1404251"/>
                        <a:pt x="98612" y="1415576"/>
                      </a:cubicBezTo>
                      <a:cubicBezTo>
                        <a:pt x="102856" y="1425479"/>
                        <a:pt x="108923" y="1434851"/>
                        <a:pt x="116541" y="1442470"/>
                      </a:cubicBezTo>
                      <a:cubicBezTo>
                        <a:pt x="141783" y="1467712"/>
                        <a:pt x="199624" y="1479129"/>
                        <a:pt x="224118" y="1487294"/>
                      </a:cubicBezTo>
                      <a:lnTo>
                        <a:pt x="251012" y="1496258"/>
                      </a:lnTo>
                      <a:cubicBezTo>
                        <a:pt x="331848" y="1523203"/>
                        <a:pt x="268437" y="1504725"/>
                        <a:pt x="448235" y="1514188"/>
                      </a:cubicBezTo>
                      <a:cubicBezTo>
                        <a:pt x="466164" y="1526141"/>
                        <a:pt x="484906" y="1536957"/>
                        <a:pt x="502023" y="1550047"/>
                      </a:cubicBezTo>
                      <a:cubicBezTo>
                        <a:pt x="535760" y="1575846"/>
                        <a:pt x="567673" y="1603947"/>
                        <a:pt x="600635" y="1630729"/>
                      </a:cubicBezTo>
                      <a:cubicBezTo>
                        <a:pt x="615485" y="1642795"/>
                        <a:pt x="629538" y="1655974"/>
                        <a:pt x="645459" y="1666588"/>
                      </a:cubicBezTo>
                      <a:lnTo>
                        <a:pt x="699247" y="1702447"/>
                      </a:lnTo>
                      <a:cubicBezTo>
                        <a:pt x="705223" y="1711412"/>
                        <a:pt x="710164" y="1721161"/>
                        <a:pt x="717176" y="1729341"/>
                      </a:cubicBezTo>
                      <a:cubicBezTo>
                        <a:pt x="728177" y="1742176"/>
                        <a:pt x="753035" y="1765200"/>
                        <a:pt x="753035" y="1765200"/>
                      </a:cubicBezTo>
                      <a:cubicBezTo>
                        <a:pt x="750047" y="1798070"/>
                        <a:pt x="750986" y="1831538"/>
                        <a:pt x="744070" y="1863811"/>
                      </a:cubicBezTo>
                      <a:cubicBezTo>
                        <a:pt x="741813" y="1874346"/>
                        <a:pt x="730959" y="1881068"/>
                        <a:pt x="726141" y="1890705"/>
                      </a:cubicBezTo>
                      <a:cubicBezTo>
                        <a:pt x="721915" y="1899157"/>
                        <a:pt x="720164" y="1908635"/>
                        <a:pt x="717176" y="1917600"/>
                      </a:cubicBezTo>
                      <a:cubicBezTo>
                        <a:pt x="724059" y="1952015"/>
                        <a:pt x="723452" y="1969416"/>
                        <a:pt x="744070" y="1998282"/>
                      </a:cubicBezTo>
                      <a:cubicBezTo>
                        <a:pt x="768939" y="2033098"/>
                        <a:pt x="765428" y="2020242"/>
                        <a:pt x="797859" y="2034141"/>
                      </a:cubicBezTo>
                      <a:cubicBezTo>
                        <a:pt x="863488" y="2062268"/>
                        <a:pt x="803467" y="2044507"/>
                        <a:pt x="869576" y="2061035"/>
                      </a:cubicBezTo>
                      <a:cubicBezTo>
                        <a:pt x="896470" y="2055058"/>
                        <a:pt x="924122" y="2051817"/>
                        <a:pt x="950259" y="2043105"/>
                      </a:cubicBezTo>
                      <a:cubicBezTo>
                        <a:pt x="957999" y="2040525"/>
                        <a:pt x="1012335" y="1998862"/>
                        <a:pt x="1013012" y="1998282"/>
                      </a:cubicBezTo>
                      <a:cubicBezTo>
                        <a:pt x="1022638" y="1990031"/>
                        <a:pt x="1029357" y="1978421"/>
                        <a:pt x="1039906" y="1971388"/>
                      </a:cubicBezTo>
                      <a:cubicBezTo>
                        <a:pt x="1047769" y="1966146"/>
                        <a:pt x="1057835" y="1965411"/>
                        <a:pt x="1066800" y="1962423"/>
                      </a:cubicBezTo>
                      <a:cubicBezTo>
                        <a:pt x="1078753" y="1950470"/>
                        <a:pt x="1088164" y="1935261"/>
                        <a:pt x="1102659" y="1926564"/>
                      </a:cubicBezTo>
                      <a:cubicBezTo>
                        <a:pt x="1113210" y="1920234"/>
                        <a:pt x="1173920" y="1903117"/>
                        <a:pt x="1192306" y="1899670"/>
                      </a:cubicBezTo>
                      <a:cubicBezTo>
                        <a:pt x="1228037" y="1892971"/>
                        <a:pt x="1299882" y="1881741"/>
                        <a:pt x="1299882" y="1881741"/>
                      </a:cubicBezTo>
                      <a:cubicBezTo>
                        <a:pt x="1394248" y="1888481"/>
                        <a:pt x="1397456" y="1881444"/>
                        <a:pt x="1461247" y="1899670"/>
                      </a:cubicBezTo>
                      <a:cubicBezTo>
                        <a:pt x="1513822" y="1914692"/>
                        <a:pt x="1462651" y="1900372"/>
                        <a:pt x="1515035" y="1926564"/>
                      </a:cubicBezTo>
                      <a:cubicBezTo>
                        <a:pt x="1589356" y="1963725"/>
                        <a:pt x="1532423" y="1930174"/>
                        <a:pt x="1586753" y="1953458"/>
                      </a:cubicBezTo>
                      <a:cubicBezTo>
                        <a:pt x="1664310" y="1986696"/>
                        <a:pt x="1586426" y="1959325"/>
                        <a:pt x="1649506" y="1980353"/>
                      </a:cubicBezTo>
                      <a:cubicBezTo>
                        <a:pt x="1697937" y="1973434"/>
                        <a:pt x="1728860" y="1971919"/>
                        <a:pt x="1775012" y="1953458"/>
                      </a:cubicBezTo>
                      <a:cubicBezTo>
                        <a:pt x="1785016" y="1949457"/>
                        <a:pt x="1792098" y="1939987"/>
                        <a:pt x="1801906" y="1935529"/>
                      </a:cubicBezTo>
                      <a:cubicBezTo>
                        <a:pt x="1829602" y="1922940"/>
                        <a:pt x="1868971" y="1910186"/>
                        <a:pt x="1900518" y="1899670"/>
                      </a:cubicBezTo>
                      <a:cubicBezTo>
                        <a:pt x="1912471" y="1890705"/>
                        <a:pt x="1923706" y="1880695"/>
                        <a:pt x="1936376" y="1872776"/>
                      </a:cubicBezTo>
                      <a:cubicBezTo>
                        <a:pt x="1947708" y="1865693"/>
                        <a:pt x="1961116" y="1862260"/>
                        <a:pt x="1972235" y="1854847"/>
                      </a:cubicBezTo>
                      <a:cubicBezTo>
                        <a:pt x="2021458" y="1822032"/>
                        <a:pt x="1954632" y="1848761"/>
                        <a:pt x="2017059" y="1827953"/>
                      </a:cubicBezTo>
                      <a:cubicBezTo>
                        <a:pt x="2029012" y="1816000"/>
                        <a:pt x="2043541" y="1806159"/>
                        <a:pt x="2052918" y="1792094"/>
                      </a:cubicBezTo>
                      <a:cubicBezTo>
                        <a:pt x="2079135" y="1752768"/>
                        <a:pt x="2064383" y="1773819"/>
                        <a:pt x="2097741" y="1729341"/>
                      </a:cubicBezTo>
                      <a:cubicBezTo>
                        <a:pt x="2105625" y="1697808"/>
                        <a:pt x="2105885" y="1685748"/>
                        <a:pt x="2124635" y="1657623"/>
                      </a:cubicBezTo>
                      <a:cubicBezTo>
                        <a:pt x="2129323" y="1650590"/>
                        <a:pt x="2136588" y="1645670"/>
                        <a:pt x="2142565" y="1639694"/>
                      </a:cubicBezTo>
                      <a:cubicBezTo>
                        <a:pt x="2169289" y="1559518"/>
                        <a:pt x="2171755" y="1575013"/>
                        <a:pt x="2151529" y="1460400"/>
                      </a:cubicBezTo>
                      <a:cubicBezTo>
                        <a:pt x="2149657" y="1449790"/>
                        <a:pt x="2139310" y="1442642"/>
                        <a:pt x="2133600" y="1433505"/>
                      </a:cubicBezTo>
                      <a:cubicBezTo>
                        <a:pt x="2124365" y="1418729"/>
                        <a:pt x="2115168" y="1403913"/>
                        <a:pt x="2106706" y="1388682"/>
                      </a:cubicBezTo>
                      <a:cubicBezTo>
                        <a:pt x="2079604" y="1339899"/>
                        <a:pt x="2095440" y="1353706"/>
                        <a:pt x="2052918" y="1299035"/>
                      </a:cubicBezTo>
                      <a:cubicBezTo>
                        <a:pt x="2045134" y="1289027"/>
                        <a:pt x="2033240" y="1282565"/>
                        <a:pt x="2026023" y="1272141"/>
                      </a:cubicBezTo>
                      <a:cubicBezTo>
                        <a:pt x="2006187" y="1243489"/>
                        <a:pt x="1987820" y="1213663"/>
                        <a:pt x="1972235" y="1182494"/>
                      </a:cubicBezTo>
                      <a:lnTo>
                        <a:pt x="1927412" y="1092847"/>
                      </a:lnTo>
                      <a:cubicBezTo>
                        <a:pt x="1910740" y="1009491"/>
                        <a:pt x="1898349" y="991681"/>
                        <a:pt x="1918447" y="904588"/>
                      </a:cubicBezTo>
                      <a:cubicBezTo>
                        <a:pt x="1920348" y="896352"/>
                        <a:pt x="1929614" y="891729"/>
                        <a:pt x="1936376" y="886658"/>
                      </a:cubicBezTo>
                      <a:cubicBezTo>
                        <a:pt x="1953615" y="873729"/>
                        <a:pt x="1972235" y="862753"/>
                        <a:pt x="1990165" y="850800"/>
                      </a:cubicBezTo>
                      <a:cubicBezTo>
                        <a:pt x="1999130" y="844824"/>
                        <a:pt x="2006606" y="835483"/>
                        <a:pt x="2017059" y="832870"/>
                      </a:cubicBezTo>
                      <a:cubicBezTo>
                        <a:pt x="2029012" y="829882"/>
                        <a:pt x="2041545" y="828644"/>
                        <a:pt x="2052918" y="823905"/>
                      </a:cubicBezTo>
                      <a:cubicBezTo>
                        <a:pt x="2077589" y="813625"/>
                        <a:pt x="2124635" y="788047"/>
                        <a:pt x="2124635" y="788047"/>
                      </a:cubicBezTo>
                      <a:cubicBezTo>
                        <a:pt x="2170068" y="742614"/>
                        <a:pt x="2111269" y="796068"/>
                        <a:pt x="2169459" y="761153"/>
                      </a:cubicBezTo>
                      <a:cubicBezTo>
                        <a:pt x="2176707" y="756804"/>
                        <a:pt x="2180788" y="748503"/>
                        <a:pt x="2187388" y="743223"/>
                      </a:cubicBezTo>
                      <a:cubicBezTo>
                        <a:pt x="2209443" y="725579"/>
                        <a:pt x="2215977" y="729011"/>
                        <a:pt x="2232212" y="707364"/>
                      </a:cubicBezTo>
                      <a:cubicBezTo>
                        <a:pt x="2245141" y="690125"/>
                        <a:pt x="2268070" y="653576"/>
                        <a:pt x="2268070" y="653576"/>
                      </a:cubicBezTo>
                      <a:cubicBezTo>
                        <a:pt x="2271058" y="641623"/>
                        <a:pt x="2273650" y="629564"/>
                        <a:pt x="2277035" y="617717"/>
                      </a:cubicBezTo>
                      <a:cubicBezTo>
                        <a:pt x="2279631" y="608631"/>
                        <a:pt x="2286000" y="600273"/>
                        <a:pt x="2286000" y="590823"/>
                      </a:cubicBezTo>
                      <a:cubicBezTo>
                        <a:pt x="2286000" y="566731"/>
                        <a:pt x="2287809" y="540654"/>
                        <a:pt x="2277035" y="519105"/>
                      </a:cubicBezTo>
                      <a:cubicBezTo>
                        <a:pt x="2265695" y="496426"/>
                        <a:pt x="2241176" y="483246"/>
                        <a:pt x="2223247" y="465317"/>
                      </a:cubicBezTo>
                      <a:cubicBezTo>
                        <a:pt x="2214282" y="456352"/>
                        <a:pt x="2208652" y="441498"/>
                        <a:pt x="2196353" y="438423"/>
                      </a:cubicBezTo>
                      <a:cubicBezTo>
                        <a:pt x="2184400" y="435435"/>
                        <a:pt x="2172341" y="432843"/>
                        <a:pt x="2160494" y="429458"/>
                      </a:cubicBezTo>
                      <a:cubicBezTo>
                        <a:pt x="2151408" y="426862"/>
                        <a:pt x="2142825" y="422544"/>
                        <a:pt x="2133600" y="420494"/>
                      </a:cubicBezTo>
                      <a:cubicBezTo>
                        <a:pt x="2116461" y="416685"/>
                        <a:pt x="2064366" y="411069"/>
                        <a:pt x="2043953" y="402564"/>
                      </a:cubicBezTo>
                      <a:cubicBezTo>
                        <a:pt x="2019281" y="392284"/>
                        <a:pt x="1997051" y="376631"/>
                        <a:pt x="1972235" y="366705"/>
                      </a:cubicBezTo>
                      <a:cubicBezTo>
                        <a:pt x="1957294" y="360729"/>
                        <a:pt x="1941805" y="355972"/>
                        <a:pt x="1927412" y="348776"/>
                      </a:cubicBezTo>
                      <a:cubicBezTo>
                        <a:pt x="1890621" y="330381"/>
                        <a:pt x="1910383" y="335153"/>
                        <a:pt x="1882588" y="312917"/>
                      </a:cubicBezTo>
                      <a:cubicBezTo>
                        <a:pt x="1874175" y="306186"/>
                        <a:pt x="1864659" y="300964"/>
                        <a:pt x="1855694" y="294988"/>
                      </a:cubicBezTo>
                      <a:cubicBezTo>
                        <a:pt x="1852706" y="286023"/>
                        <a:pt x="1846729" y="277544"/>
                        <a:pt x="1846729" y="268094"/>
                      </a:cubicBezTo>
                      <a:cubicBezTo>
                        <a:pt x="1846729" y="142147"/>
                        <a:pt x="1845697" y="155680"/>
                        <a:pt x="1864659" y="79835"/>
                      </a:cubicBezTo>
                      <a:cubicBezTo>
                        <a:pt x="1861671" y="55929"/>
                        <a:pt x="1879113" y="13770"/>
                        <a:pt x="1855694" y="8117"/>
                      </a:cubicBezTo>
                      <a:cubicBezTo>
                        <a:pt x="1774307" y="-11528"/>
                        <a:pt x="1688082" y="9723"/>
                        <a:pt x="1604682" y="17082"/>
                      </a:cubicBezTo>
                      <a:cubicBezTo>
                        <a:pt x="1585856" y="18743"/>
                        <a:pt x="1568823" y="29035"/>
                        <a:pt x="1550894" y="35011"/>
                      </a:cubicBezTo>
                      <a:cubicBezTo>
                        <a:pt x="1523075" y="44284"/>
                        <a:pt x="1515831" y="45291"/>
                        <a:pt x="1488141" y="61905"/>
                      </a:cubicBezTo>
                      <a:cubicBezTo>
                        <a:pt x="1411075" y="108144"/>
                        <a:pt x="1461556" y="88696"/>
                        <a:pt x="1407459" y="106729"/>
                      </a:cubicBezTo>
                      <a:cubicBezTo>
                        <a:pt x="1401482" y="112705"/>
                        <a:pt x="1397866" y="123268"/>
                        <a:pt x="1389529" y="124658"/>
                      </a:cubicBezTo>
                      <a:cubicBezTo>
                        <a:pt x="1377376" y="126684"/>
                        <a:pt x="1365471" y="119234"/>
                        <a:pt x="1353670" y="115694"/>
                      </a:cubicBezTo>
                      <a:cubicBezTo>
                        <a:pt x="1335568" y="110263"/>
                        <a:pt x="1317811" y="103740"/>
                        <a:pt x="1299882" y="97764"/>
                      </a:cubicBezTo>
                      <a:lnTo>
                        <a:pt x="1272988" y="88800"/>
                      </a:lnTo>
                      <a:cubicBezTo>
                        <a:pt x="1205474" y="43789"/>
                        <a:pt x="1291275" y="96636"/>
                        <a:pt x="1210235" y="61905"/>
                      </a:cubicBezTo>
                      <a:cubicBezTo>
                        <a:pt x="1200332" y="57661"/>
                        <a:pt x="1192978" y="48794"/>
                        <a:pt x="1183341" y="43976"/>
                      </a:cubicBezTo>
                      <a:cubicBezTo>
                        <a:pt x="1174889" y="39750"/>
                        <a:pt x="1165412" y="37999"/>
                        <a:pt x="1156447" y="35011"/>
                      </a:cubicBezTo>
                      <a:cubicBezTo>
                        <a:pt x="1075562" y="55233"/>
                        <a:pt x="1108106" y="45149"/>
                        <a:pt x="1057835" y="61905"/>
                      </a:cubicBezTo>
                      <a:lnTo>
                        <a:pt x="1084729" y="70870"/>
                      </a:lnTo>
                      <a:close/>
                    </a:path>
                  </a:pathLst>
                </a:custGeom>
                <a:solidFill>
                  <a:srgbClr val="AE50AA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6" name="Flowchart: Connector 30"/>
                <p:cNvSpPr/>
                <p:nvPr/>
              </p:nvSpPr>
              <p:spPr bwMode="auto">
                <a:xfrm>
                  <a:off x="12294798" y="4395005"/>
                  <a:ext cx="658276" cy="450773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sng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01" name="Group 300"/>
              <p:cNvGrpSpPr/>
              <p:nvPr/>
            </p:nvGrpSpPr>
            <p:grpSpPr>
              <a:xfrm>
                <a:off x="11636350" y="1778000"/>
                <a:ext cx="2178428" cy="1425222"/>
                <a:chOff x="11702126" y="1778000"/>
                <a:chExt cx="2178428" cy="1425222"/>
              </a:xfrm>
            </p:grpSpPr>
            <p:sp>
              <p:nvSpPr>
                <p:cNvPr id="343" name="Flowchart: Connector 3"/>
                <p:cNvSpPr/>
                <p:nvPr/>
              </p:nvSpPr>
              <p:spPr bwMode="auto">
                <a:xfrm>
                  <a:off x="11702126" y="1778000"/>
                  <a:ext cx="2178428" cy="1425222"/>
                </a:xfrm>
                <a:prstGeom prst="flowChartConnector">
                  <a:avLst/>
                </a:prstGeom>
                <a:solidFill>
                  <a:srgbClr val="8E14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sng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4" name="Flowchart: Connector 4"/>
                <p:cNvSpPr/>
                <p:nvPr/>
              </p:nvSpPr>
              <p:spPr bwMode="auto">
                <a:xfrm rot="479686">
                  <a:off x="12006847" y="2390590"/>
                  <a:ext cx="791962" cy="541858"/>
                </a:xfrm>
                <a:prstGeom prst="flowChartConnector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sng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02" name="TextBox 301"/>
              <p:cNvSpPr txBox="1"/>
              <p:nvPr/>
            </p:nvSpPr>
            <p:spPr>
              <a:xfrm>
                <a:off x="12246070" y="1853594"/>
                <a:ext cx="1024188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u="none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Inhibited </a:t>
                </a:r>
                <a:r>
                  <a:rPr lang="en-US" sz="1400" b="1" u="none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 cell</a:t>
                </a:r>
                <a:endParaRPr lang="en-US" sz="1400" b="1" u="none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3" name="TextBox 302"/>
              <p:cNvSpPr txBox="1"/>
              <p:nvPr/>
            </p:nvSpPr>
            <p:spPr>
              <a:xfrm>
                <a:off x="11164024" y="3715941"/>
                <a:ext cx="1181425" cy="4969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400" b="1" u="none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MHC with antigen</a:t>
                </a:r>
                <a:endParaRPr lang="en-US" sz="1400" b="1" u="none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4" name="TextBox 303"/>
              <p:cNvSpPr txBox="1"/>
              <p:nvPr/>
            </p:nvSpPr>
            <p:spPr>
              <a:xfrm>
                <a:off x="11129514" y="3027589"/>
                <a:ext cx="977693" cy="49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400" b="1" u="none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T-cell receptor</a:t>
                </a:r>
                <a:endParaRPr lang="en-US" sz="1400" b="1" u="none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05" name="Group 304"/>
              <p:cNvGrpSpPr/>
              <p:nvPr/>
            </p:nvGrpSpPr>
            <p:grpSpPr>
              <a:xfrm>
                <a:off x="12145516" y="3450165"/>
                <a:ext cx="219219" cy="719620"/>
                <a:chOff x="3771362" y="3485441"/>
                <a:chExt cx="219219" cy="719620"/>
              </a:xfrm>
            </p:grpSpPr>
            <p:sp>
              <p:nvSpPr>
                <p:cNvPr id="341" name="Rectangle 340"/>
                <p:cNvSpPr/>
                <p:nvPr/>
              </p:nvSpPr>
              <p:spPr bwMode="auto">
                <a:xfrm>
                  <a:off x="3819059" y="3638550"/>
                  <a:ext cx="123825" cy="566511"/>
                </a:xfrm>
                <a:prstGeom prst="rect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2" name="Oval 341"/>
                <p:cNvSpPr/>
                <p:nvPr/>
              </p:nvSpPr>
              <p:spPr bwMode="auto">
                <a:xfrm>
                  <a:off x="3771362" y="3485441"/>
                  <a:ext cx="219219" cy="289634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06" name="TextBox 305"/>
              <p:cNvSpPr txBox="1"/>
              <p:nvPr/>
            </p:nvSpPr>
            <p:spPr>
              <a:xfrm>
                <a:off x="12861534" y="3177592"/>
                <a:ext cx="637591" cy="344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u="none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PD-1</a:t>
                </a:r>
                <a:endParaRPr lang="en-US" sz="1400" b="1" u="none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7" name="TextBox 306"/>
              <p:cNvSpPr txBox="1"/>
              <p:nvPr/>
            </p:nvSpPr>
            <p:spPr>
              <a:xfrm>
                <a:off x="10359738" y="3361719"/>
                <a:ext cx="935252" cy="3443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400" b="1" u="none" dirty="0" smtClean="0">
                    <a:solidFill>
                      <a:schemeClr val="accent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Signal 1</a:t>
                </a:r>
                <a:endParaRPr lang="en-US" sz="1400" b="1" u="none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08" name="Group 307"/>
              <p:cNvGrpSpPr/>
              <p:nvPr/>
            </p:nvGrpSpPr>
            <p:grpSpPr>
              <a:xfrm>
                <a:off x="12723569" y="3616992"/>
                <a:ext cx="235813" cy="544988"/>
                <a:chOff x="5080935" y="3652268"/>
                <a:chExt cx="235813" cy="544988"/>
              </a:xfrm>
              <a:solidFill>
                <a:srgbClr val="345B0E"/>
              </a:solidFill>
            </p:grpSpPr>
            <p:sp>
              <p:nvSpPr>
                <p:cNvPr id="339" name="Rectangle 338"/>
                <p:cNvSpPr/>
                <p:nvPr/>
              </p:nvSpPr>
              <p:spPr bwMode="auto">
                <a:xfrm>
                  <a:off x="5080935" y="3652268"/>
                  <a:ext cx="235813" cy="179957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0" name="Rectangle 339"/>
                <p:cNvSpPr/>
                <p:nvPr/>
              </p:nvSpPr>
              <p:spPr bwMode="auto">
                <a:xfrm>
                  <a:off x="5117506" y="3832226"/>
                  <a:ext cx="162670" cy="36503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sng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09" name="TextBox 308"/>
              <p:cNvSpPr txBox="1"/>
              <p:nvPr/>
            </p:nvSpPr>
            <p:spPr>
              <a:xfrm>
                <a:off x="12861534" y="3695971"/>
                <a:ext cx="787079" cy="3443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400" b="1" u="none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PD-L1</a:t>
                </a:r>
                <a:endParaRPr lang="en-US" sz="1400" b="1" u="none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0" name="TextBox 309"/>
              <p:cNvSpPr txBox="1"/>
              <p:nvPr/>
            </p:nvSpPr>
            <p:spPr>
              <a:xfrm>
                <a:off x="12269416" y="4838260"/>
                <a:ext cx="1615359" cy="344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u="none" dirty="0" smtClean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Tumor cell</a:t>
                </a:r>
                <a:endParaRPr lang="en-US" sz="1400" b="1" u="none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1" name="Left Bracket 310"/>
              <p:cNvSpPr/>
              <p:nvPr/>
            </p:nvSpPr>
            <p:spPr bwMode="auto">
              <a:xfrm>
                <a:off x="11147323" y="2900783"/>
                <a:ext cx="625147" cy="1379832"/>
              </a:xfrm>
              <a:prstGeom prst="leftBracket">
                <a:avLst>
                  <a:gd name="adj" fmla="val 0"/>
                </a:avLst>
              </a:prstGeom>
              <a:noFill/>
              <a:ln w="28575" cap="flat" cmpd="sng" algn="ctr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sng" strike="noStrike" cap="none" normalizeH="0" baseline="0" dirty="0" smtClean="0">
                  <a:ln w="28575" cmpd="sng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12" name="Group 311"/>
              <p:cNvGrpSpPr/>
              <p:nvPr/>
            </p:nvGrpSpPr>
            <p:grpSpPr>
              <a:xfrm>
                <a:off x="12106672" y="3038124"/>
                <a:ext cx="296907" cy="574121"/>
                <a:chOff x="3732518" y="3073400"/>
                <a:chExt cx="296907" cy="574121"/>
              </a:xfrm>
            </p:grpSpPr>
            <p:sp>
              <p:nvSpPr>
                <p:cNvPr id="337" name="Freeform 336"/>
                <p:cNvSpPr/>
                <p:nvPr/>
              </p:nvSpPr>
              <p:spPr bwMode="auto">
                <a:xfrm>
                  <a:off x="3732518" y="3073400"/>
                  <a:ext cx="134983" cy="574121"/>
                </a:xfrm>
                <a:custGeom>
                  <a:avLst/>
                  <a:gdLst>
                    <a:gd name="connsiteX0" fmla="*/ 154131 w 154643"/>
                    <a:gd name="connsiteY0" fmla="*/ 0 h 419100"/>
                    <a:gd name="connsiteX1" fmla="*/ 135081 w 154643"/>
                    <a:gd name="connsiteY1" fmla="*/ 266700 h 419100"/>
                    <a:gd name="connsiteX2" fmla="*/ 39831 w 154643"/>
                    <a:gd name="connsiteY2" fmla="*/ 285750 h 419100"/>
                    <a:gd name="connsiteX3" fmla="*/ 1731 w 154643"/>
                    <a:gd name="connsiteY3" fmla="*/ 419100 h 41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4643" h="419100">
                      <a:moveTo>
                        <a:pt x="154131" y="0"/>
                      </a:moveTo>
                      <a:cubicBezTo>
                        <a:pt x="147781" y="88900"/>
                        <a:pt x="168182" y="183948"/>
                        <a:pt x="135081" y="266700"/>
                      </a:cubicBezTo>
                      <a:cubicBezTo>
                        <a:pt x="123056" y="296763"/>
                        <a:pt x="67944" y="269686"/>
                        <a:pt x="39831" y="285750"/>
                      </a:cubicBezTo>
                      <a:cubicBezTo>
                        <a:pt x="-12358" y="315573"/>
                        <a:pt x="1731" y="373768"/>
                        <a:pt x="1731" y="419100"/>
                      </a:cubicBezTo>
                    </a:path>
                  </a:pathLst>
                </a:custGeom>
                <a:noFill/>
                <a:ln w="57150" cap="flat" cmpd="sng" algn="ctr">
                  <a:solidFill>
                    <a:srgbClr val="BC1B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sng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8" name="Freeform 337"/>
                <p:cNvSpPr/>
                <p:nvPr/>
              </p:nvSpPr>
              <p:spPr bwMode="auto">
                <a:xfrm flipH="1">
                  <a:off x="3894442" y="3073400"/>
                  <a:ext cx="134983" cy="574121"/>
                </a:xfrm>
                <a:custGeom>
                  <a:avLst/>
                  <a:gdLst>
                    <a:gd name="connsiteX0" fmla="*/ 154131 w 154643"/>
                    <a:gd name="connsiteY0" fmla="*/ 0 h 419100"/>
                    <a:gd name="connsiteX1" fmla="*/ 135081 w 154643"/>
                    <a:gd name="connsiteY1" fmla="*/ 266700 h 419100"/>
                    <a:gd name="connsiteX2" fmla="*/ 39831 w 154643"/>
                    <a:gd name="connsiteY2" fmla="*/ 285750 h 419100"/>
                    <a:gd name="connsiteX3" fmla="*/ 1731 w 154643"/>
                    <a:gd name="connsiteY3" fmla="*/ 419100 h 41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4643" h="419100">
                      <a:moveTo>
                        <a:pt x="154131" y="0"/>
                      </a:moveTo>
                      <a:cubicBezTo>
                        <a:pt x="147781" y="88900"/>
                        <a:pt x="168182" y="183948"/>
                        <a:pt x="135081" y="266700"/>
                      </a:cubicBezTo>
                      <a:cubicBezTo>
                        <a:pt x="123056" y="296763"/>
                        <a:pt x="67944" y="269686"/>
                        <a:pt x="39831" y="285750"/>
                      </a:cubicBezTo>
                      <a:cubicBezTo>
                        <a:pt x="-12358" y="315573"/>
                        <a:pt x="1731" y="373768"/>
                        <a:pt x="1731" y="419100"/>
                      </a:cubicBezTo>
                    </a:path>
                  </a:pathLst>
                </a:custGeom>
                <a:noFill/>
                <a:ln w="57150" cap="flat" cmpd="sng" algn="ctr">
                  <a:solidFill>
                    <a:srgbClr val="BC1B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sng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13" name="Group 312"/>
              <p:cNvGrpSpPr/>
              <p:nvPr/>
            </p:nvGrpSpPr>
            <p:grpSpPr>
              <a:xfrm>
                <a:off x="12649610" y="3044474"/>
                <a:ext cx="384174" cy="682625"/>
                <a:chOff x="5006976" y="3079750"/>
                <a:chExt cx="384174" cy="682625"/>
              </a:xfrm>
            </p:grpSpPr>
            <p:grpSp>
              <p:nvGrpSpPr>
                <p:cNvPr id="329" name="Group 328"/>
                <p:cNvGrpSpPr/>
                <p:nvPr/>
              </p:nvGrpSpPr>
              <p:grpSpPr>
                <a:xfrm>
                  <a:off x="5006976" y="3079750"/>
                  <a:ext cx="177799" cy="682625"/>
                  <a:chOff x="5006976" y="3079750"/>
                  <a:chExt cx="177799" cy="682625"/>
                </a:xfrm>
              </p:grpSpPr>
              <p:cxnSp>
                <p:nvCxnSpPr>
                  <p:cNvPr id="334" name="Straight Connector 333"/>
                  <p:cNvCxnSpPr/>
                  <p:nvPr/>
                </p:nvCxnSpPr>
                <p:spPr bwMode="auto">
                  <a:xfrm>
                    <a:off x="5157753" y="3079750"/>
                    <a:ext cx="0" cy="5402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57150" cap="flat" cmpd="sng" algn="ctr">
                    <a:solidFill>
                      <a:srgbClr val="46007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35" name="Straight Connector 334"/>
                  <p:cNvCxnSpPr/>
                  <p:nvPr/>
                </p:nvCxnSpPr>
                <p:spPr bwMode="auto">
                  <a:xfrm>
                    <a:off x="5034279" y="3587599"/>
                    <a:ext cx="0" cy="17477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57150" cap="flat" cmpd="sng" algn="ctr">
                    <a:solidFill>
                      <a:srgbClr val="46007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36" name="Straight Connector 335"/>
                  <p:cNvCxnSpPr/>
                  <p:nvPr/>
                </p:nvCxnSpPr>
                <p:spPr bwMode="auto">
                  <a:xfrm flipH="1">
                    <a:off x="5006976" y="3604998"/>
                    <a:ext cx="177799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57150" cap="flat" cmpd="sng" algn="ctr">
                    <a:solidFill>
                      <a:srgbClr val="46007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330" name="Group 329"/>
                <p:cNvGrpSpPr/>
                <p:nvPr/>
              </p:nvGrpSpPr>
              <p:grpSpPr>
                <a:xfrm flipH="1">
                  <a:off x="5213351" y="3079750"/>
                  <a:ext cx="177799" cy="682625"/>
                  <a:chOff x="5006976" y="3079750"/>
                  <a:chExt cx="177799" cy="682625"/>
                </a:xfrm>
              </p:grpSpPr>
              <p:cxnSp>
                <p:nvCxnSpPr>
                  <p:cNvPr id="331" name="Straight Connector 330"/>
                  <p:cNvCxnSpPr/>
                  <p:nvPr/>
                </p:nvCxnSpPr>
                <p:spPr bwMode="auto">
                  <a:xfrm>
                    <a:off x="5157753" y="3079750"/>
                    <a:ext cx="0" cy="54025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57150" cap="flat" cmpd="sng" algn="ctr">
                    <a:solidFill>
                      <a:srgbClr val="46007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32" name="Straight Connector 331"/>
                  <p:cNvCxnSpPr/>
                  <p:nvPr/>
                </p:nvCxnSpPr>
                <p:spPr bwMode="auto">
                  <a:xfrm>
                    <a:off x="5034279" y="3587599"/>
                    <a:ext cx="0" cy="17477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57150" cap="flat" cmpd="sng" algn="ctr">
                    <a:solidFill>
                      <a:srgbClr val="46007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33" name="Straight Connector 332"/>
                  <p:cNvCxnSpPr/>
                  <p:nvPr/>
                </p:nvCxnSpPr>
                <p:spPr bwMode="auto">
                  <a:xfrm flipH="1">
                    <a:off x="5006976" y="3604998"/>
                    <a:ext cx="177799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57150" cap="flat" cmpd="sng" algn="ctr">
                    <a:solidFill>
                      <a:srgbClr val="46007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cxnSp>
            <p:nvCxnSpPr>
              <p:cNvPr id="314" name="Straight Connector 313"/>
              <p:cNvCxnSpPr/>
              <p:nvPr/>
            </p:nvCxnSpPr>
            <p:spPr bwMode="auto">
              <a:xfrm flipV="1">
                <a:off x="11897476" y="3335372"/>
                <a:ext cx="341597" cy="19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5" name="Straight Connector 314"/>
              <p:cNvCxnSpPr/>
              <p:nvPr/>
            </p:nvCxnSpPr>
            <p:spPr bwMode="auto">
              <a:xfrm>
                <a:off x="12010691" y="3884562"/>
                <a:ext cx="228382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16" name="Group 315"/>
              <p:cNvGrpSpPr/>
              <p:nvPr/>
            </p:nvGrpSpPr>
            <p:grpSpPr>
              <a:xfrm>
                <a:off x="13426720" y="2876909"/>
                <a:ext cx="304387" cy="1268369"/>
                <a:chOff x="13302304" y="2876909"/>
                <a:chExt cx="304387" cy="1268369"/>
              </a:xfrm>
            </p:grpSpPr>
            <p:sp>
              <p:nvSpPr>
                <p:cNvPr id="319" name="Rectangle 318"/>
                <p:cNvSpPr/>
                <p:nvPr/>
              </p:nvSpPr>
              <p:spPr bwMode="auto">
                <a:xfrm rot="10800000">
                  <a:off x="13402674" y="2876909"/>
                  <a:ext cx="94236" cy="84165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00FF">
                        <a:tint val="66000"/>
                        <a:satMod val="160000"/>
                      </a:srgbClr>
                    </a:gs>
                    <a:gs pos="50000">
                      <a:srgbClr val="0000FF">
                        <a:tint val="44500"/>
                        <a:satMod val="160000"/>
                      </a:srgbClr>
                    </a:gs>
                    <a:gs pos="100000">
                      <a:srgbClr val="0000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sng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20" name="Group 319"/>
                <p:cNvGrpSpPr/>
                <p:nvPr/>
              </p:nvGrpSpPr>
              <p:grpSpPr>
                <a:xfrm rot="10800000">
                  <a:off x="13302304" y="3667759"/>
                  <a:ext cx="304387" cy="477519"/>
                  <a:chOff x="5069099" y="3079750"/>
                  <a:chExt cx="384170" cy="682625"/>
                </a:xfrm>
              </p:grpSpPr>
              <p:grpSp>
                <p:nvGrpSpPr>
                  <p:cNvPr id="321" name="Group 320"/>
                  <p:cNvGrpSpPr/>
                  <p:nvPr/>
                </p:nvGrpSpPr>
                <p:grpSpPr>
                  <a:xfrm>
                    <a:off x="5069099" y="3079750"/>
                    <a:ext cx="177799" cy="682625"/>
                    <a:chOff x="5069099" y="3079750"/>
                    <a:chExt cx="177799" cy="682625"/>
                  </a:xfrm>
                </p:grpSpPr>
                <p:cxnSp>
                  <p:nvCxnSpPr>
                    <p:cNvPr id="326" name="Straight Connector 325"/>
                    <p:cNvCxnSpPr/>
                    <p:nvPr/>
                  </p:nvCxnSpPr>
                  <p:spPr bwMode="auto">
                    <a:xfrm>
                      <a:off x="5219874" y="3079750"/>
                      <a:ext cx="0" cy="540256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57150" cap="flat" cmpd="sng" algn="ctr">
                      <a:solidFill>
                        <a:srgbClr val="342A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327" name="Straight Connector 326"/>
                    <p:cNvCxnSpPr/>
                    <p:nvPr/>
                  </p:nvCxnSpPr>
                  <p:spPr bwMode="auto">
                    <a:xfrm>
                      <a:off x="5096393" y="3587599"/>
                      <a:ext cx="0" cy="174776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57150" cap="flat" cmpd="sng" algn="ctr">
                      <a:solidFill>
                        <a:srgbClr val="342A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328" name="Straight Connector 327"/>
                    <p:cNvCxnSpPr/>
                    <p:nvPr/>
                  </p:nvCxnSpPr>
                  <p:spPr bwMode="auto">
                    <a:xfrm flipH="1">
                      <a:off x="5069099" y="3604999"/>
                      <a:ext cx="177799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57150" cap="flat" cmpd="sng" algn="ctr">
                      <a:solidFill>
                        <a:srgbClr val="342A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322" name="Group 321"/>
                  <p:cNvGrpSpPr/>
                  <p:nvPr/>
                </p:nvGrpSpPr>
                <p:grpSpPr>
                  <a:xfrm flipH="1">
                    <a:off x="5275470" y="3079750"/>
                    <a:ext cx="177799" cy="682625"/>
                    <a:chOff x="4944857" y="3079750"/>
                    <a:chExt cx="177799" cy="682625"/>
                  </a:xfrm>
                </p:grpSpPr>
                <p:cxnSp>
                  <p:nvCxnSpPr>
                    <p:cNvPr id="323" name="Straight Connector 322"/>
                    <p:cNvCxnSpPr/>
                    <p:nvPr/>
                  </p:nvCxnSpPr>
                  <p:spPr bwMode="auto">
                    <a:xfrm>
                      <a:off x="5095637" y="3079750"/>
                      <a:ext cx="0" cy="540256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57150" cap="flat" cmpd="sng" algn="ctr">
                      <a:solidFill>
                        <a:srgbClr val="342A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324" name="Straight Connector 323"/>
                    <p:cNvCxnSpPr/>
                    <p:nvPr/>
                  </p:nvCxnSpPr>
                  <p:spPr bwMode="auto">
                    <a:xfrm>
                      <a:off x="4972163" y="3587599"/>
                      <a:ext cx="0" cy="174776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57150" cap="flat" cmpd="sng" algn="ctr">
                      <a:solidFill>
                        <a:srgbClr val="342A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325" name="Straight Connector 324"/>
                    <p:cNvCxnSpPr/>
                    <p:nvPr/>
                  </p:nvCxnSpPr>
                  <p:spPr bwMode="auto">
                    <a:xfrm flipH="1">
                      <a:off x="4944857" y="3604999"/>
                      <a:ext cx="177799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57150" cap="flat" cmpd="sng" algn="ctr">
                      <a:solidFill>
                        <a:srgbClr val="342A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</p:grpSp>
          </p:grpSp>
          <p:sp>
            <p:nvSpPr>
              <p:cNvPr id="317" name="TextBox 316"/>
              <p:cNvSpPr txBox="1"/>
              <p:nvPr/>
            </p:nvSpPr>
            <p:spPr>
              <a:xfrm>
                <a:off x="13895794" y="3361719"/>
                <a:ext cx="935252" cy="3443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400" b="1" u="none" dirty="0" smtClean="0">
                    <a:solidFill>
                      <a:schemeClr val="accent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Signal 2</a:t>
                </a:r>
                <a:endParaRPr lang="en-US" sz="1400" b="1" u="none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8" name="Left Bracket 317"/>
              <p:cNvSpPr/>
              <p:nvPr/>
            </p:nvSpPr>
            <p:spPr bwMode="auto">
              <a:xfrm flipH="1">
                <a:off x="13757985" y="2900783"/>
                <a:ext cx="147649" cy="1379832"/>
              </a:xfrm>
              <a:prstGeom prst="leftBracket">
                <a:avLst>
                  <a:gd name="adj" fmla="val 0"/>
                </a:avLst>
              </a:prstGeom>
              <a:noFill/>
              <a:ln w="28575" cap="flat" cmpd="sng" algn="ctr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sng" strike="noStrike" cap="none" normalizeH="0" baseline="0" dirty="0" smtClean="0">
                  <a:ln w="28575" cmpd="sng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3717186" y="2169902"/>
              <a:ext cx="2721975" cy="3255300"/>
              <a:chOff x="13038344" y="2144889"/>
              <a:chExt cx="3045346" cy="3642030"/>
            </a:xfrm>
          </p:grpSpPr>
          <p:sp>
            <p:nvSpPr>
              <p:cNvPr id="252" name="TextBox 251"/>
              <p:cNvSpPr txBox="1"/>
              <p:nvPr/>
            </p:nvSpPr>
            <p:spPr>
              <a:xfrm>
                <a:off x="13038344" y="4091458"/>
                <a:ext cx="963303" cy="539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u="none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Antibody to PD-1</a:t>
                </a:r>
                <a:endParaRPr lang="en-US" sz="1400" b="1" u="none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53" name="Group 252"/>
              <p:cNvGrpSpPr/>
              <p:nvPr/>
            </p:nvGrpSpPr>
            <p:grpSpPr>
              <a:xfrm>
                <a:off x="13525847" y="2144889"/>
                <a:ext cx="2557843" cy="3642030"/>
                <a:chOff x="11570046" y="1778000"/>
                <a:chExt cx="2557843" cy="3642030"/>
              </a:xfrm>
            </p:grpSpPr>
            <p:grpSp>
              <p:nvGrpSpPr>
                <p:cNvPr id="261" name="Group 260"/>
                <p:cNvGrpSpPr/>
                <p:nvPr/>
              </p:nvGrpSpPr>
              <p:grpSpPr>
                <a:xfrm>
                  <a:off x="11570046" y="3965217"/>
                  <a:ext cx="2557843" cy="1454813"/>
                  <a:chOff x="11570046" y="3965217"/>
                  <a:chExt cx="2557843" cy="1454813"/>
                </a:xfrm>
              </p:grpSpPr>
              <p:sp>
                <p:nvSpPr>
                  <p:cNvPr id="298" name="Freeform 297"/>
                  <p:cNvSpPr/>
                  <p:nvPr/>
                </p:nvSpPr>
                <p:spPr bwMode="auto">
                  <a:xfrm rot="346780">
                    <a:off x="11570046" y="3965217"/>
                    <a:ext cx="2557843" cy="1454813"/>
                  </a:xfrm>
                  <a:custGeom>
                    <a:avLst/>
                    <a:gdLst>
                      <a:gd name="connsiteX0" fmla="*/ 1084729 w 2286114"/>
                      <a:gd name="connsiteY0" fmla="*/ 70870 h 2061035"/>
                      <a:gd name="connsiteX1" fmla="*/ 968188 w 2286114"/>
                      <a:gd name="connsiteY1" fmla="*/ 61905 h 2061035"/>
                      <a:gd name="connsiteX2" fmla="*/ 905435 w 2286114"/>
                      <a:gd name="connsiteY2" fmla="*/ 43976 h 2061035"/>
                      <a:gd name="connsiteX3" fmla="*/ 851647 w 2286114"/>
                      <a:gd name="connsiteY3" fmla="*/ 52941 h 2061035"/>
                      <a:gd name="connsiteX4" fmla="*/ 815788 w 2286114"/>
                      <a:gd name="connsiteY4" fmla="*/ 106729 h 2061035"/>
                      <a:gd name="connsiteX5" fmla="*/ 806823 w 2286114"/>
                      <a:gd name="connsiteY5" fmla="*/ 151553 h 2061035"/>
                      <a:gd name="connsiteX6" fmla="*/ 762000 w 2286114"/>
                      <a:gd name="connsiteY6" fmla="*/ 196376 h 2061035"/>
                      <a:gd name="connsiteX7" fmla="*/ 735106 w 2286114"/>
                      <a:gd name="connsiteY7" fmla="*/ 205341 h 2061035"/>
                      <a:gd name="connsiteX8" fmla="*/ 708212 w 2286114"/>
                      <a:gd name="connsiteY8" fmla="*/ 223270 h 2061035"/>
                      <a:gd name="connsiteX9" fmla="*/ 519953 w 2286114"/>
                      <a:gd name="connsiteY9" fmla="*/ 214305 h 2061035"/>
                      <a:gd name="connsiteX10" fmla="*/ 466165 w 2286114"/>
                      <a:gd name="connsiteY10" fmla="*/ 196376 h 2061035"/>
                      <a:gd name="connsiteX11" fmla="*/ 394447 w 2286114"/>
                      <a:gd name="connsiteY11" fmla="*/ 205341 h 2061035"/>
                      <a:gd name="connsiteX12" fmla="*/ 322729 w 2286114"/>
                      <a:gd name="connsiteY12" fmla="*/ 259129 h 2061035"/>
                      <a:gd name="connsiteX13" fmla="*/ 331694 w 2286114"/>
                      <a:gd name="connsiteY13" fmla="*/ 384635 h 2061035"/>
                      <a:gd name="connsiteX14" fmla="*/ 340659 w 2286114"/>
                      <a:gd name="connsiteY14" fmla="*/ 411529 h 2061035"/>
                      <a:gd name="connsiteX15" fmla="*/ 358588 w 2286114"/>
                      <a:gd name="connsiteY15" fmla="*/ 474282 h 2061035"/>
                      <a:gd name="connsiteX16" fmla="*/ 313765 w 2286114"/>
                      <a:gd name="connsiteY16" fmla="*/ 662541 h 2061035"/>
                      <a:gd name="connsiteX17" fmla="*/ 286870 w 2286114"/>
                      <a:gd name="connsiteY17" fmla="*/ 671505 h 2061035"/>
                      <a:gd name="connsiteX18" fmla="*/ 268941 w 2286114"/>
                      <a:gd name="connsiteY18" fmla="*/ 689435 h 2061035"/>
                      <a:gd name="connsiteX19" fmla="*/ 233082 w 2286114"/>
                      <a:gd name="connsiteY19" fmla="*/ 698400 h 2061035"/>
                      <a:gd name="connsiteX20" fmla="*/ 206188 w 2286114"/>
                      <a:gd name="connsiteY20" fmla="*/ 707364 h 2061035"/>
                      <a:gd name="connsiteX21" fmla="*/ 134470 w 2286114"/>
                      <a:gd name="connsiteY21" fmla="*/ 734258 h 2061035"/>
                      <a:gd name="connsiteX22" fmla="*/ 107576 w 2286114"/>
                      <a:gd name="connsiteY22" fmla="*/ 743223 h 2061035"/>
                      <a:gd name="connsiteX23" fmla="*/ 71718 w 2286114"/>
                      <a:gd name="connsiteY23" fmla="*/ 752188 h 2061035"/>
                      <a:gd name="connsiteX24" fmla="*/ 26894 w 2286114"/>
                      <a:gd name="connsiteY24" fmla="*/ 779082 h 2061035"/>
                      <a:gd name="connsiteX25" fmla="*/ 0 w 2286114"/>
                      <a:gd name="connsiteY25" fmla="*/ 805976 h 2061035"/>
                      <a:gd name="connsiteX26" fmla="*/ 8965 w 2286114"/>
                      <a:gd name="connsiteY26" fmla="*/ 985270 h 2061035"/>
                      <a:gd name="connsiteX27" fmla="*/ 35859 w 2286114"/>
                      <a:gd name="connsiteY27" fmla="*/ 1065953 h 2061035"/>
                      <a:gd name="connsiteX28" fmla="*/ 53788 w 2286114"/>
                      <a:gd name="connsiteY28" fmla="*/ 1137670 h 2061035"/>
                      <a:gd name="connsiteX29" fmla="*/ 62753 w 2286114"/>
                      <a:gd name="connsiteY29" fmla="*/ 1164564 h 2061035"/>
                      <a:gd name="connsiteX30" fmla="*/ 71718 w 2286114"/>
                      <a:gd name="connsiteY30" fmla="*/ 1325929 h 2061035"/>
                      <a:gd name="connsiteX31" fmla="*/ 89647 w 2286114"/>
                      <a:gd name="connsiteY31" fmla="*/ 1379717 h 2061035"/>
                      <a:gd name="connsiteX32" fmla="*/ 98612 w 2286114"/>
                      <a:gd name="connsiteY32" fmla="*/ 1415576 h 2061035"/>
                      <a:gd name="connsiteX33" fmla="*/ 116541 w 2286114"/>
                      <a:gd name="connsiteY33" fmla="*/ 1442470 h 2061035"/>
                      <a:gd name="connsiteX34" fmla="*/ 224118 w 2286114"/>
                      <a:gd name="connsiteY34" fmla="*/ 1487294 h 2061035"/>
                      <a:gd name="connsiteX35" fmla="*/ 251012 w 2286114"/>
                      <a:gd name="connsiteY35" fmla="*/ 1496258 h 2061035"/>
                      <a:gd name="connsiteX36" fmla="*/ 448235 w 2286114"/>
                      <a:gd name="connsiteY36" fmla="*/ 1514188 h 2061035"/>
                      <a:gd name="connsiteX37" fmla="*/ 502023 w 2286114"/>
                      <a:gd name="connsiteY37" fmla="*/ 1550047 h 2061035"/>
                      <a:gd name="connsiteX38" fmla="*/ 600635 w 2286114"/>
                      <a:gd name="connsiteY38" fmla="*/ 1630729 h 2061035"/>
                      <a:gd name="connsiteX39" fmla="*/ 645459 w 2286114"/>
                      <a:gd name="connsiteY39" fmla="*/ 1666588 h 2061035"/>
                      <a:gd name="connsiteX40" fmla="*/ 699247 w 2286114"/>
                      <a:gd name="connsiteY40" fmla="*/ 1702447 h 2061035"/>
                      <a:gd name="connsiteX41" fmla="*/ 717176 w 2286114"/>
                      <a:gd name="connsiteY41" fmla="*/ 1729341 h 2061035"/>
                      <a:gd name="connsiteX42" fmla="*/ 753035 w 2286114"/>
                      <a:gd name="connsiteY42" fmla="*/ 1765200 h 2061035"/>
                      <a:gd name="connsiteX43" fmla="*/ 744070 w 2286114"/>
                      <a:gd name="connsiteY43" fmla="*/ 1863811 h 2061035"/>
                      <a:gd name="connsiteX44" fmla="*/ 726141 w 2286114"/>
                      <a:gd name="connsiteY44" fmla="*/ 1890705 h 2061035"/>
                      <a:gd name="connsiteX45" fmla="*/ 717176 w 2286114"/>
                      <a:gd name="connsiteY45" fmla="*/ 1917600 h 2061035"/>
                      <a:gd name="connsiteX46" fmla="*/ 744070 w 2286114"/>
                      <a:gd name="connsiteY46" fmla="*/ 1998282 h 2061035"/>
                      <a:gd name="connsiteX47" fmla="*/ 797859 w 2286114"/>
                      <a:gd name="connsiteY47" fmla="*/ 2034141 h 2061035"/>
                      <a:gd name="connsiteX48" fmla="*/ 869576 w 2286114"/>
                      <a:gd name="connsiteY48" fmla="*/ 2061035 h 2061035"/>
                      <a:gd name="connsiteX49" fmla="*/ 950259 w 2286114"/>
                      <a:gd name="connsiteY49" fmla="*/ 2043105 h 2061035"/>
                      <a:gd name="connsiteX50" fmla="*/ 1013012 w 2286114"/>
                      <a:gd name="connsiteY50" fmla="*/ 1998282 h 2061035"/>
                      <a:gd name="connsiteX51" fmla="*/ 1039906 w 2286114"/>
                      <a:gd name="connsiteY51" fmla="*/ 1971388 h 2061035"/>
                      <a:gd name="connsiteX52" fmla="*/ 1066800 w 2286114"/>
                      <a:gd name="connsiteY52" fmla="*/ 1962423 h 2061035"/>
                      <a:gd name="connsiteX53" fmla="*/ 1102659 w 2286114"/>
                      <a:gd name="connsiteY53" fmla="*/ 1926564 h 2061035"/>
                      <a:gd name="connsiteX54" fmla="*/ 1192306 w 2286114"/>
                      <a:gd name="connsiteY54" fmla="*/ 1899670 h 2061035"/>
                      <a:gd name="connsiteX55" fmla="*/ 1299882 w 2286114"/>
                      <a:gd name="connsiteY55" fmla="*/ 1881741 h 2061035"/>
                      <a:gd name="connsiteX56" fmla="*/ 1461247 w 2286114"/>
                      <a:gd name="connsiteY56" fmla="*/ 1899670 h 2061035"/>
                      <a:gd name="connsiteX57" fmla="*/ 1515035 w 2286114"/>
                      <a:gd name="connsiteY57" fmla="*/ 1926564 h 2061035"/>
                      <a:gd name="connsiteX58" fmla="*/ 1586753 w 2286114"/>
                      <a:gd name="connsiteY58" fmla="*/ 1953458 h 2061035"/>
                      <a:gd name="connsiteX59" fmla="*/ 1649506 w 2286114"/>
                      <a:gd name="connsiteY59" fmla="*/ 1980353 h 2061035"/>
                      <a:gd name="connsiteX60" fmla="*/ 1775012 w 2286114"/>
                      <a:gd name="connsiteY60" fmla="*/ 1953458 h 2061035"/>
                      <a:gd name="connsiteX61" fmla="*/ 1801906 w 2286114"/>
                      <a:gd name="connsiteY61" fmla="*/ 1935529 h 2061035"/>
                      <a:gd name="connsiteX62" fmla="*/ 1900518 w 2286114"/>
                      <a:gd name="connsiteY62" fmla="*/ 1899670 h 2061035"/>
                      <a:gd name="connsiteX63" fmla="*/ 1936376 w 2286114"/>
                      <a:gd name="connsiteY63" fmla="*/ 1872776 h 2061035"/>
                      <a:gd name="connsiteX64" fmla="*/ 1972235 w 2286114"/>
                      <a:gd name="connsiteY64" fmla="*/ 1854847 h 2061035"/>
                      <a:gd name="connsiteX65" fmla="*/ 2017059 w 2286114"/>
                      <a:gd name="connsiteY65" fmla="*/ 1827953 h 2061035"/>
                      <a:gd name="connsiteX66" fmla="*/ 2052918 w 2286114"/>
                      <a:gd name="connsiteY66" fmla="*/ 1792094 h 2061035"/>
                      <a:gd name="connsiteX67" fmla="*/ 2097741 w 2286114"/>
                      <a:gd name="connsiteY67" fmla="*/ 1729341 h 2061035"/>
                      <a:gd name="connsiteX68" fmla="*/ 2124635 w 2286114"/>
                      <a:gd name="connsiteY68" fmla="*/ 1657623 h 2061035"/>
                      <a:gd name="connsiteX69" fmla="*/ 2142565 w 2286114"/>
                      <a:gd name="connsiteY69" fmla="*/ 1639694 h 2061035"/>
                      <a:gd name="connsiteX70" fmla="*/ 2151529 w 2286114"/>
                      <a:gd name="connsiteY70" fmla="*/ 1460400 h 2061035"/>
                      <a:gd name="connsiteX71" fmla="*/ 2133600 w 2286114"/>
                      <a:gd name="connsiteY71" fmla="*/ 1433505 h 2061035"/>
                      <a:gd name="connsiteX72" fmla="*/ 2106706 w 2286114"/>
                      <a:gd name="connsiteY72" fmla="*/ 1388682 h 2061035"/>
                      <a:gd name="connsiteX73" fmla="*/ 2052918 w 2286114"/>
                      <a:gd name="connsiteY73" fmla="*/ 1299035 h 2061035"/>
                      <a:gd name="connsiteX74" fmla="*/ 2026023 w 2286114"/>
                      <a:gd name="connsiteY74" fmla="*/ 1272141 h 2061035"/>
                      <a:gd name="connsiteX75" fmla="*/ 1972235 w 2286114"/>
                      <a:gd name="connsiteY75" fmla="*/ 1182494 h 2061035"/>
                      <a:gd name="connsiteX76" fmla="*/ 1927412 w 2286114"/>
                      <a:gd name="connsiteY76" fmla="*/ 1092847 h 2061035"/>
                      <a:gd name="connsiteX77" fmla="*/ 1918447 w 2286114"/>
                      <a:gd name="connsiteY77" fmla="*/ 904588 h 2061035"/>
                      <a:gd name="connsiteX78" fmla="*/ 1936376 w 2286114"/>
                      <a:gd name="connsiteY78" fmla="*/ 886658 h 2061035"/>
                      <a:gd name="connsiteX79" fmla="*/ 1990165 w 2286114"/>
                      <a:gd name="connsiteY79" fmla="*/ 850800 h 2061035"/>
                      <a:gd name="connsiteX80" fmla="*/ 2017059 w 2286114"/>
                      <a:gd name="connsiteY80" fmla="*/ 832870 h 2061035"/>
                      <a:gd name="connsiteX81" fmla="*/ 2052918 w 2286114"/>
                      <a:gd name="connsiteY81" fmla="*/ 823905 h 2061035"/>
                      <a:gd name="connsiteX82" fmla="*/ 2124635 w 2286114"/>
                      <a:gd name="connsiteY82" fmla="*/ 788047 h 2061035"/>
                      <a:gd name="connsiteX83" fmla="*/ 2169459 w 2286114"/>
                      <a:gd name="connsiteY83" fmla="*/ 761153 h 2061035"/>
                      <a:gd name="connsiteX84" fmla="*/ 2187388 w 2286114"/>
                      <a:gd name="connsiteY84" fmla="*/ 743223 h 2061035"/>
                      <a:gd name="connsiteX85" fmla="*/ 2232212 w 2286114"/>
                      <a:gd name="connsiteY85" fmla="*/ 707364 h 2061035"/>
                      <a:gd name="connsiteX86" fmla="*/ 2268070 w 2286114"/>
                      <a:gd name="connsiteY86" fmla="*/ 653576 h 2061035"/>
                      <a:gd name="connsiteX87" fmla="*/ 2277035 w 2286114"/>
                      <a:gd name="connsiteY87" fmla="*/ 617717 h 2061035"/>
                      <a:gd name="connsiteX88" fmla="*/ 2286000 w 2286114"/>
                      <a:gd name="connsiteY88" fmla="*/ 590823 h 2061035"/>
                      <a:gd name="connsiteX89" fmla="*/ 2277035 w 2286114"/>
                      <a:gd name="connsiteY89" fmla="*/ 519105 h 2061035"/>
                      <a:gd name="connsiteX90" fmla="*/ 2223247 w 2286114"/>
                      <a:gd name="connsiteY90" fmla="*/ 465317 h 2061035"/>
                      <a:gd name="connsiteX91" fmla="*/ 2196353 w 2286114"/>
                      <a:gd name="connsiteY91" fmla="*/ 438423 h 2061035"/>
                      <a:gd name="connsiteX92" fmla="*/ 2160494 w 2286114"/>
                      <a:gd name="connsiteY92" fmla="*/ 429458 h 2061035"/>
                      <a:gd name="connsiteX93" fmla="*/ 2133600 w 2286114"/>
                      <a:gd name="connsiteY93" fmla="*/ 420494 h 2061035"/>
                      <a:gd name="connsiteX94" fmla="*/ 2043953 w 2286114"/>
                      <a:gd name="connsiteY94" fmla="*/ 402564 h 2061035"/>
                      <a:gd name="connsiteX95" fmla="*/ 1972235 w 2286114"/>
                      <a:gd name="connsiteY95" fmla="*/ 366705 h 2061035"/>
                      <a:gd name="connsiteX96" fmla="*/ 1927412 w 2286114"/>
                      <a:gd name="connsiteY96" fmla="*/ 348776 h 2061035"/>
                      <a:gd name="connsiteX97" fmla="*/ 1882588 w 2286114"/>
                      <a:gd name="connsiteY97" fmla="*/ 312917 h 2061035"/>
                      <a:gd name="connsiteX98" fmla="*/ 1855694 w 2286114"/>
                      <a:gd name="connsiteY98" fmla="*/ 294988 h 2061035"/>
                      <a:gd name="connsiteX99" fmla="*/ 1846729 w 2286114"/>
                      <a:gd name="connsiteY99" fmla="*/ 268094 h 2061035"/>
                      <a:gd name="connsiteX100" fmla="*/ 1864659 w 2286114"/>
                      <a:gd name="connsiteY100" fmla="*/ 79835 h 2061035"/>
                      <a:gd name="connsiteX101" fmla="*/ 1855694 w 2286114"/>
                      <a:gd name="connsiteY101" fmla="*/ 8117 h 2061035"/>
                      <a:gd name="connsiteX102" fmla="*/ 1604682 w 2286114"/>
                      <a:gd name="connsiteY102" fmla="*/ 17082 h 2061035"/>
                      <a:gd name="connsiteX103" fmla="*/ 1550894 w 2286114"/>
                      <a:gd name="connsiteY103" fmla="*/ 35011 h 2061035"/>
                      <a:gd name="connsiteX104" fmla="*/ 1488141 w 2286114"/>
                      <a:gd name="connsiteY104" fmla="*/ 61905 h 2061035"/>
                      <a:gd name="connsiteX105" fmla="*/ 1407459 w 2286114"/>
                      <a:gd name="connsiteY105" fmla="*/ 106729 h 2061035"/>
                      <a:gd name="connsiteX106" fmla="*/ 1389529 w 2286114"/>
                      <a:gd name="connsiteY106" fmla="*/ 124658 h 2061035"/>
                      <a:gd name="connsiteX107" fmla="*/ 1353670 w 2286114"/>
                      <a:gd name="connsiteY107" fmla="*/ 115694 h 2061035"/>
                      <a:gd name="connsiteX108" fmla="*/ 1299882 w 2286114"/>
                      <a:gd name="connsiteY108" fmla="*/ 97764 h 2061035"/>
                      <a:gd name="connsiteX109" fmla="*/ 1272988 w 2286114"/>
                      <a:gd name="connsiteY109" fmla="*/ 88800 h 2061035"/>
                      <a:gd name="connsiteX110" fmla="*/ 1210235 w 2286114"/>
                      <a:gd name="connsiteY110" fmla="*/ 61905 h 2061035"/>
                      <a:gd name="connsiteX111" fmla="*/ 1183341 w 2286114"/>
                      <a:gd name="connsiteY111" fmla="*/ 43976 h 2061035"/>
                      <a:gd name="connsiteX112" fmla="*/ 1156447 w 2286114"/>
                      <a:gd name="connsiteY112" fmla="*/ 35011 h 2061035"/>
                      <a:gd name="connsiteX113" fmla="*/ 1057835 w 2286114"/>
                      <a:gd name="connsiteY113" fmla="*/ 61905 h 2061035"/>
                      <a:gd name="connsiteX114" fmla="*/ 1084729 w 2286114"/>
                      <a:gd name="connsiteY114" fmla="*/ 70870 h 2061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</a:cxnLst>
                    <a:rect l="l" t="t" r="r" b="b"/>
                    <a:pathLst>
                      <a:path w="2286114" h="2061035">
                        <a:moveTo>
                          <a:pt x="1084729" y="70870"/>
                        </a:moveTo>
                        <a:cubicBezTo>
                          <a:pt x="1045882" y="67882"/>
                          <a:pt x="1006883" y="66457"/>
                          <a:pt x="968188" y="61905"/>
                        </a:cubicBezTo>
                        <a:cubicBezTo>
                          <a:pt x="950786" y="59858"/>
                          <a:pt x="922831" y="49775"/>
                          <a:pt x="905435" y="43976"/>
                        </a:cubicBezTo>
                        <a:cubicBezTo>
                          <a:pt x="887506" y="46964"/>
                          <a:pt x="866538" y="42517"/>
                          <a:pt x="851647" y="52941"/>
                        </a:cubicBezTo>
                        <a:cubicBezTo>
                          <a:pt x="833994" y="65298"/>
                          <a:pt x="815788" y="106729"/>
                          <a:pt x="815788" y="106729"/>
                        </a:cubicBezTo>
                        <a:cubicBezTo>
                          <a:pt x="812800" y="121670"/>
                          <a:pt x="812173" y="137286"/>
                          <a:pt x="806823" y="151553"/>
                        </a:cubicBezTo>
                        <a:cubicBezTo>
                          <a:pt x="798548" y="173621"/>
                          <a:pt x="782229" y="186262"/>
                          <a:pt x="762000" y="196376"/>
                        </a:cubicBezTo>
                        <a:cubicBezTo>
                          <a:pt x="753548" y="200602"/>
                          <a:pt x="743558" y="201115"/>
                          <a:pt x="735106" y="205341"/>
                        </a:cubicBezTo>
                        <a:cubicBezTo>
                          <a:pt x="725469" y="210159"/>
                          <a:pt x="717177" y="217294"/>
                          <a:pt x="708212" y="223270"/>
                        </a:cubicBezTo>
                        <a:cubicBezTo>
                          <a:pt x="645459" y="220282"/>
                          <a:pt x="582393" y="221243"/>
                          <a:pt x="519953" y="214305"/>
                        </a:cubicBezTo>
                        <a:cubicBezTo>
                          <a:pt x="501169" y="212218"/>
                          <a:pt x="466165" y="196376"/>
                          <a:pt x="466165" y="196376"/>
                        </a:cubicBezTo>
                        <a:cubicBezTo>
                          <a:pt x="442259" y="199364"/>
                          <a:pt x="417135" y="197238"/>
                          <a:pt x="394447" y="205341"/>
                        </a:cubicBezTo>
                        <a:cubicBezTo>
                          <a:pt x="362913" y="216603"/>
                          <a:pt x="344409" y="237450"/>
                          <a:pt x="322729" y="259129"/>
                        </a:cubicBezTo>
                        <a:cubicBezTo>
                          <a:pt x="325717" y="300964"/>
                          <a:pt x="326793" y="342980"/>
                          <a:pt x="331694" y="384635"/>
                        </a:cubicBezTo>
                        <a:cubicBezTo>
                          <a:pt x="332798" y="394020"/>
                          <a:pt x="338063" y="402443"/>
                          <a:pt x="340659" y="411529"/>
                        </a:cubicBezTo>
                        <a:cubicBezTo>
                          <a:pt x="363172" y="490325"/>
                          <a:pt x="337093" y="409799"/>
                          <a:pt x="358588" y="474282"/>
                        </a:cubicBezTo>
                        <a:cubicBezTo>
                          <a:pt x="352425" y="579046"/>
                          <a:pt x="384345" y="612127"/>
                          <a:pt x="313765" y="662541"/>
                        </a:cubicBezTo>
                        <a:cubicBezTo>
                          <a:pt x="306075" y="668034"/>
                          <a:pt x="295835" y="668517"/>
                          <a:pt x="286870" y="671505"/>
                        </a:cubicBezTo>
                        <a:cubicBezTo>
                          <a:pt x="280894" y="677482"/>
                          <a:pt x="276501" y="685655"/>
                          <a:pt x="268941" y="689435"/>
                        </a:cubicBezTo>
                        <a:cubicBezTo>
                          <a:pt x="257921" y="694945"/>
                          <a:pt x="244929" y="695015"/>
                          <a:pt x="233082" y="698400"/>
                        </a:cubicBezTo>
                        <a:cubicBezTo>
                          <a:pt x="223996" y="700996"/>
                          <a:pt x="215153" y="704376"/>
                          <a:pt x="206188" y="707364"/>
                        </a:cubicBezTo>
                        <a:cubicBezTo>
                          <a:pt x="173343" y="740211"/>
                          <a:pt x="201034" y="719466"/>
                          <a:pt x="134470" y="734258"/>
                        </a:cubicBezTo>
                        <a:cubicBezTo>
                          <a:pt x="125245" y="736308"/>
                          <a:pt x="116662" y="740627"/>
                          <a:pt x="107576" y="743223"/>
                        </a:cubicBezTo>
                        <a:cubicBezTo>
                          <a:pt x="95730" y="746608"/>
                          <a:pt x="83671" y="749200"/>
                          <a:pt x="71718" y="752188"/>
                        </a:cubicBezTo>
                        <a:cubicBezTo>
                          <a:pt x="15874" y="808029"/>
                          <a:pt x="96724" y="732528"/>
                          <a:pt x="26894" y="779082"/>
                        </a:cubicBezTo>
                        <a:cubicBezTo>
                          <a:pt x="16345" y="786115"/>
                          <a:pt x="8965" y="797011"/>
                          <a:pt x="0" y="805976"/>
                        </a:cubicBezTo>
                        <a:cubicBezTo>
                          <a:pt x="2988" y="865741"/>
                          <a:pt x="2106" y="925825"/>
                          <a:pt x="8965" y="985270"/>
                        </a:cubicBezTo>
                        <a:cubicBezTo>
                          <a:pt x="8965" y="985273"/>
                          <a:pt x="31376" y="1052505"/>
                          <a:pt x="35859" y="1065953"/>
                        </a:cubicBezTo>
                        <a:cubicBezTo>
                          <a:pt x="56350" y="1127429"/>
                          <a:pt x="32152" y="1051128"/>
                          <a:pt x="53788" y="1137670"/>
                        </a:cubicBezTo>
                        <a:cubicBezTo>
                          <a:pt x="56080" y="1146837"/>
                          <a:pt x="59765" y="1155599"/>
                          <a:pt x="62753" y="1164564"/>
                        </a:cubicBezTo>
                        <a:cubicBezTo>
                          <a:pt x="65741" y="1218352"/>
                          <a:pt x="65036" y="1272474"/>
                          <a:pt x="71718" y="1325929"/>
                        </a:cubicBezTo>
                        <a:cubicBezTo>
                          <a:pt x="74062" y="1344682"/>
                          <a:pt x="85063" y="1361382"/>
                          <a:pt x="89647" y="1379717"/>
                        </a:cubicBezTo>
                        <a:cubicBezTo>
                          <a:pt x="92635" y="1391670"/>
                          <a:pt x="93759" y="1404251"/>
                          <a:pt x="98612" y="1415576"/>
                        </a:cubicBezTo>
                        <a:cubicBezTo>
                          <a:pt x="102856" y="1425479"/>
                          <a:pt x="108923" y="1434851"/>
                          <a:pt x="116541" y="1442470"/>
                        </a:cubicBezTo>
                        <a:cubicBezTo>
                          <a:pt x="141783" y="1467712"/>
                          <a:pt x="199624" y="1479129"/>
                          <a:pt x="224118" y="1487294"/>
                        </a:cubicBezTo>
                        <a:lnTo>
                          <a:pt x="251012" y="1496258"/>
                        </a:lnTo>
                        <a:cubicBezTo>
                          <a:pt x="331848" y="1523203"/>
                          <a:pt x="268437" y="1504725"/>
                          <a:pt x="448235" y="1514188"/>
                        </a:cubicBezTo>
                        <a:cubicBezTo>
                          <a:pt x="466164" y="1526141"/>
                          <a:pt x="484906" y="1536957"/>
                          <a:pt x="502023" y="1550047"/>
                        </a:cubicBezTo>
                        <a:cubicBezTo>
                          <a:pt x="535760" y="1575846"/>
                          <a:pt x="567673" y="1603947"/>
                          <a:pt x="600635" y="1630729"/>
                        </a:cubicBezTo>
                        <a:cubicBezTo>
                          <a:pt x="615485" y="1642795"/>
                          <a:pt x="629538" y="1655974"/>
                          <a:pt x="645459" y="1666588"/>
                        </a:cubicBezTo>
                        <a:lnTo>
                          <a:pt x="699247" y="1702447"/>
                        </a:lnTo>
                        <a:cubicBezTo>
                          <a:pt x="705223" y="1711412"/>
                          <a:pt x="710164" y="1721161"/>
                          <a:pt x="717176" y="1729341"/>
                        </a:cubicBezTo>
                        <a:cubicBezTo>
                          <a:pt x="728177" y="1742176"/>
                          <a:pt x="753035" y="1765200"/>
                          <a:pt x="753035" y="1765200"/>
                        </a:cubicBezTo>
                        <a:cubicBezTo>
                          <a:pt x="750047" y="1798070"/>
                          <a:pt x="750986" y="1831538"/>
                          <a:pt x="744070" y="1863811"/>
                        </a:cubicBezTo>
                        <a:cubicBezTo>
                          <a:pt x="741813" y="1874346"/>
                          <a:pt x="730959" y="1881068"/>
                          <a:pt x="726141" y="1890705"/>
                        </a:cubicBezTo>
                        <a:cubicBezTo>
                          <a:pt x="721915" y="1899157"/>
                          <a:pt x="720164" y="1908635"/>
                          <a:pt x="717176" y="1917600"/>
                        </a:cubicBezTo>
                        <a:cubicBezTo>
                          <a:pt x="724059" y="1952015"/>
                          <a:pt x="723452" y="1969416"/>
                          <a:pt x="744070" y="1998282"/>
                        </a:cubicBezTo>
                        <a:cubicBezTo>
                          <a:pt x="768939" y="2033098"/>
                          <a:pt x="765428" y="2020242"/>
                          <a:pt x="797859" y="2034141"/>
                        </a:cubicBezTo>
                        <a:cubicBezTo>
                          <a:pt x="863488" y="2062268"/>
                          <a:pt x="803467" y="2044507"/>
                          <a:pt x="869576" y="2061035"/>
                        </a:cubicBezTo>
                        <a:cubicBezTo>
                          <a:pt x="896470" y="2055058"/>
                          <a:pt x="924122" y="2051817"/>
                          <a:pt x="950259" y="2043105"/>
                        </a:cubicBezTo>
                        <a:cubicBezTo>
                          <a:pt x="957999" y="2040525"/>
                          <a:pt x="1012335" y="1998862"/>
                          <a:pt x="1013012" y="1998282"/>
                        </a:cubicBezTo>
                        <a:cubicBezTo>
                          <a:pt x="1022638" y="1990031"/>
                          <a:pt x="1029357" y="1978421"/>
                          <a:pt x="1039906" y="1971388"/>
                        </a:cubicBezTo>
                        <a:cubicBezTo>
                          <a:pt x="1047769" y="1966146"/>
                          <a:pt x="1057835" y="1965411"/>
                          <a:pt x="1066800" y="1962423"/>
                        </a:cubicBezTo>
                        <a:cubicBezTo>
                          <a:pt x="1078753" y="1950470"/>
                          <a:pt x="1088164" y="1935261"/>
                          <a:pt x="1102659" y="1926564"/>
                        </a:cubicBezTo>
                        <a:cubicBezTo>
                          <a:pt x="1113210" y="1920234"/>
                          <a:pt x="1173920" y="1903117"/>
                          <a:pt x="1192306" y="1899670"/>
                        </a:cubicBezTo>
                        <a:cubicBezTo>
                          <a:pt x="1228037" y="1892971"/>
                          <a:pt x="1299882" y="1881741"/>
                          <a:pt x="1299882" y="1881741"/>
                        </a:cubicBezTo>
                        <a:cubicBezTo>
                          <a:pt x="1394248" y="1888481"/>
                          <a:pt x="1397456" y="1881444"/>
                          <a:pt x="1461247" y="1899670"/>
                        </a:cubicBezTo>
                        <a:cubicBezTo>
                          <a:pt x="1513822" y="1914692"/>
                          <a:pt x="1462651" y="1900372"/>
                          <a:pt x="1515035" y="1926564"/>
                        </a:cubicBezTo>
                        <a:cubicBezTo>
                          <a:pt x="1589356" y="1963725"/>
                          <a:pt x="1532423" y="1930174"/>
                          <a:pt x="1586753" y="1953458"/>
                        </a:cubicBezTo>
                        <a:cubicBezTo>
                          <a:pt x="1664310" y="1986696"/>
                          <a:pt x="1586426" y="1959325"/>
                          <a:pt x="1649506" y="1980353"/>
                        </a:cubicBezTo>
                        <a:cubicBezTo>
                          <a:pt x="1697937" y="1973434"/>
                          <a:pt x="1728860" y="1971919"/>
                          <a:pt x="1775012" y="1953458"/>
                        </a:cubicBezTo>
                        <a:cubicBezTo>
                          <a:pt x="1785016" y="1949457"/>
                          <a:pt x="1792098" y="1939987"/>
                          <a:pt x="1801906" y="1935529"/>
                        </a:cubicBezTo>
                        <a:cubicBezTo>
                          <a:pt x="1829602" y="1922940"/>
                          <a:pt x="1868971" y="1910186"/>
                          <a:pt x="1900518" y="1899670"/>
                        </a:cubicBezTo>
                        <a:cubicBezTo>
                          <a:pt x="1912471" y="1890705"/>
                          <a:pt x="1923706" y="1880695"/>
                          <a:pt x="1936376" y="1872776"/>
                        </a:cubicBezTo>
                        <a:cubicBezTo>
                          <a:pt x="1947708" y="1865693"/>
                          <a:pt x="1961116" y="1862260"/>
                          <a:pt x="1972235" y="1854847"/>
                        </a:cubicBezTo>
                        <a:cubicBezTo>
                          <a:pt x="2021458" y="1822032"/>
                          <a:pt x="1954632" y="1848761"/>
                          <a:pt x="2017059" y="1827953"/>
                        </a:cubicBezTo>
                        <a:cubicBezTo>
                          <a:pt x="2029012" y="1816000"/>
                          <a:pt x="2043541" y="1806159"/>
                          <a:pt x="2052918" y="1792094"/>
                        </a:cubicBezTo>
                        <a:cubicBezTo>
                          <a:pt x="2079135" y="1752768"/>
                          <a:pt x="2064383" y="1773819"/>
                          <a:pt x="2097741" y="1729341"/>
                        </a:cubicBezTo>
                        <a:cubicBezTo>
                          <a:pt x="2105625" y="1697808"/>
                          <a:pt x="2105885" y="1685748"/>
                          <a:pt x="2124635" y="1657623"/>
                        </a:cubicBezTo>
                        <a:cubicBezTo>
                          <a:pt x="2129323" y="1650590"/>
                          <a:pt x="2136588" y="1645670"/>
                          <a:pt x="2142565" y="1639694"/>
                        </a:cubicBezTo>
                        <a:cubicBezTo>
                          <a:pt x="2169289" y="1559518"/>
                          <a:pt x="2171755" y="1575013"/>
                          <a:pt x="2151529" y="1460400"/>
                        </a:cubicBezTo>
                        <a:cubicBezTo>
                          <a:pt x="2149657" y="1449790"/>
                          <a:pt x="2139310" y="1442642"/>
                          <a:pt x="2133600" y="1433505"/>
                        </a:cubicBezTo>
                        <a:cubicBezTo>
                          <a:pt x="2124365" y="1418729"/>
                          <a:pt x="2115168" y="1403913"/>
                          <a:pt x="2106706" y="1388682"/>
                        </a:cubicBezTo>
                        <a:cubicBezTo>
                          <a:pt x="2079604" y="1339899"/>
                          <a:pt x="2095440" y="1353706"/>
                          <a:pt x="2052918" y="1299035"/>
                        </a:cubicBezTo>
                        <a:cubicBezTo>
                          <a:pt x="2045134" y="1289027"/>
                          <a:pt x="2033240" y="1282565"/>
                          <a:pt x="2026023" y="1272141"/>
                        </a:cubicBezTo>
                        <a:cubicBezTo>
                          <a:pt x="2006187" y="1243489"/>
                          <a:pt x="1987820" y="1213663"/>
                          <a:pt x="1972235" y="1182494"/>
                        </a:cubicBezTo>
                        <a:lnTo>
                          <a:pt x="1927412" y="1092847"/>
                        </a:lnTo>
                        <a:cubicBezTo>
                          <a:pt x="1910740" y="1009491"/>
                          <a:pt x="1898349" y="991681"/>
                          <a:pt x="1918447" y="904588"/>
                        </a:cubicBezTo>
                        <a:cubicBezTo>
                          <a:pt x="1920348" y="896352"/>
                          <a:pt x="1929614" y="891729"/>
                          <a:pt x="1936376" y="886658"/>
                        </a:cubicBezTo>
                        <a:cubicBezTo>
                          <a:pt x="1953615" y="873729"/>
                          <a:pt x="1972235" y="862753"/>
                          <a:pt x="1990165" y="850800"/>
                        </a:cubicBezTo>
                        <a:cubicBezTo>
                          <a:pt x="1999130" y="844824"/>
                          <a:pt x="2006606" y="835483"/>
                          <a:pt x="2017059" y="832870"/>
                        </a:cubicBezTo>
                        <a:cubicBezTo>
                          <a:pt x="2029012" y="829882"/>
                          <a:pt x="2041545" y="828644"/>
                          <a:pt x="2052918" y="823905"/>
                        </a:cubicBezTo>
                        <a:cubicBezTo>
                          <a:pt x="2077589" y="813625"/>
                          <a:pt x="2124635" y="788047"/>
                          <a:pt x="2124635" y="788047"/>
                        </a:cubicBezTo>
                        <a:cubicBezTo>
                          <a:pt x="2170068" y="742614"/>
                          <a:pt x="2111269" y="796068"/>
                          <a:pt x="2169459" y="761153"/>
                        </a:cubicBezTo>
                        <a:cubicBezTo>
                          <a:pt x="2176707" y="756804"/>
                          <a:pt x="2180788" y="748503"/>
                          <a:pt x="2187388" y="743223"/>
                        </a:cubicBezTo>
                        <a:cubicBezTo>
                          <a:pt x="2209443" y="725579"/>
                          <a:pt x="2215977" y="729011"/>
                          <a:pt x="2232212" y="707364"/>
                        </a:cubicBezTo>
                        <a:cubicBezTo>
                          <a:pt x="2245141" y="690125"/>
                          <a:pt x="2268070" y="653576"/>
                          <a:pt x="2268070" y="653576"/>
                        </a:cubicBezTo>
                        <a:cubicBezTo>
                          <a:pt x="2271058" y="641623"/>
                          <a:pt x="2273650" y="629564"/>
                          <a:pt x="2277035" y="617717"/>
                        </a:cubicBezTo>
                        <a:cubicBezTo>
                          <a:pt x="2279631" y="608631"/>
                          <a:pt x="2286000" y="600273"/>
                          <a:pt x="2286000" y="590823"/>
                        </a:cubicBezTo>
                        <a:cubicBezTo>
                          <a:pt x="2286000" y="566731"/>
                          <a:pt x="2287809" y="540654"/>
                          <a:pt x="2277035" y="519105"/>
                        </a:cubicBezTo>
                        <a:cubicBezTo>
                          <a:pt x="2265695" y="496426"/>
                          <a:pt x="2241176" y="483246"/>
                          <a:pt x="2223247" y="465317"/>
                        </a:cubicBezTo>
                        <a:cubicBezTo>
                          <a:pt x="2214282" y="456352"/>
                          <a:pt x="2208652" y="441498"/>
                          <a:pt x="2196353" y="438423"/>
                        </a:cubicBezTo>
                        <a:cubicBezTo>
                          <a:pt x="2184400" y="435435"/>
                          <a:pt x="2172341" y="432843"/>
                          <a:pt x="2160494" y="429458"/>
                        </a:cubicBezTo>
                        <a:cubicBezTo>
                          <a:pt x="2151408" y="426862"/>
                          <a:pt x="2142825" y="422544"/>
                          <a:pt x="2133600" y="420494"/>
                        </a:cubicBezTo>
                        <a:cubicBezTo>
                          <a:pt x="2116461" y="416685"/>
                          <a:pt x="2064366" y="411069"/>
                          <a:pt x="2043953" y="402564"/>
                        </a:cubicBezTo>
                        <a:cubicBezTo>
                          <a:pt x="2019281" y="392284"/>
                          <a:pt x="1997051" y="376631"/>
                          <a:pt x="1972235" y="366705"/>
                        </a:cubicBezTo>
                        <a:cubicBezTo>
                          <a:pt x="1957294" y="360729"/>
                          <a:pt x="1941805" y="355972"/>
                          <a:pt x="1927412" y="348776"/>
                        </a:cubicBezTo>
                        <a:cubicBezTo>
                          <a:pt x="1890621" y="330381"/>
                          <a:pt x="1910383" y="335153"/>
                          <a:pt x="1882588" y="312917"/>
                        </a:cubicBezTo>
                        <a:cubicBezTo>
                          <a:pt x="1874175" y="306186"/>
                          <a:pt x="1864659" y="300964"/>
                          <a:pt x="1855694" y="294988"/>
                        </a:cubicBezTo>
                        <a:cubicBezTo>
                          <a:pt x="1852706" y="286023"/>
                          <a:pt x="1846729" y="277544"/>
                          <a:pt x="1846729" y="268094"/>
                        </a:cubicBezTo>
                        <a:cubicBezTo>
                          <a:pt x="1846729" y="142147"/>
                          <a:pt x="1845697" y="155680"/>
                          <a:pt x="1864659" y="79835"/>
                        </a:cubicBezTo>
                        <a:cubicBezTo>
                          <a:pt x="1861671" y="55929"/>
                          <a:pt x="1879113" y="13770"/>
                          <a:pt x="1855694" y="8117"/>
                        </a:cubicBezTo>
                        <a:cubicBezTo>
                          <a:pt x="1774307" y="-11528"/>
                          <a:pt x="1688082" y="9723"/>
                          <a:pt x="1604682" y="17082"/>
                        </a:cubicBezTo>
                        <a:cubicBezTo>
                          <a:pt x="1585856" y="18743"/>
                          <a:pt x="1568823" y="29035"/>
                          <a:pt x="1550894" y="35011"/>
                        </a:cubicBezTo>
                        <a:cubicBezTo>
                          <a:pt x="1523075" y="44284"/>
                          <a:pt x="1515831" y="45291"/>
                          <a:pt x="1488141" y="61905"/>
                        </a:cubicBezTo>
                        <a:cubicBezTo>
                          <a:pt x="1411075" y="108144"/>
                          <a:pt x="1461556" y="88696"/>
                          <a:pt x="1407459" y="106729"/>
                        </a:cubicBezTo>
                        <a:cubicBezTo>
                          <a:pt x="1401482" y="112705"/>
                          <a:pt x="1397866" y="123268"/>
                          <a:pt x="1389529" y="124658"/>
                        </a:cubicBezTo>
                        <a:cubicBezTo>
                          <a:pt x="1377376" y="126684"/>
                          <a:pt x="1365471" y="119234"/>
                          <a:pt x="1353670" y="115694"/>
                        </a:cubicBezTo>
                        <a:cubicBezTo>
                          <a:pt x="1335568" y="110263"/>
                          <a:pt x="1317811" y="103740"/>
                          <a:pt x="1299882" y="97764"/>
                        </a:cubicBezTo>
                        <a:lnTo>
                          <a:pt x="1272988" y="88800"/>
                        </a:lnTo>
                        <a:cubicBezTo>
                          <a:pt x="1205474" y="43789"/>
                          <a:pt x="1291275" y="96636"/>
                          <a:pt x="1210235" y="61905"/>
                        </a:cubicBezTo>
                        <a:cubicBezTo>
                          <a:pt x="1200332" y="57661"/>
                          <a:pt x="1192978" y="48794"/>
                          <a:pt x="1183341" y="43976"/>
                        </a:cubicBezTo>
                        <a:cubicBezTo>
                          <a:pt x="1174889" y="39750"/>
                          <a:pt x="1165412" y="37999"/>
                          <a:pt x="1156447" y="35011"/>
                        </a:cubicBezTo>
                        <a:cubicBezTo>
                          <a:pt x="1075562" y="55233"/>
                          <a:pt x="1108106" y="45149"/>
                          <a:pt x="1057835" y="61905"/>
                        </a:cubicBezTo>
                        <a:lnTo>
                          <a:pt x="1084729" y="70870"/>
                        </a:lnTo>
                        <a:close/>
                      </a:path>
                    </a:pathLst>
                  </a:custGeom>
                  <a:solidFill>
                    <a:srgbClr val="AE50AA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0" i="0" u="sng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99" name="Flowchart: Connector 30"/>
                  <p:cNvSpPr/>
                  <p:nvPr/>
                </p:nvSpPr>
                <p:spPr bwMode="auto">
                  <a:xfrm>
                    <a:off x="12294798" y="4395005"/>
                    <a:ext cx="658276" cy="450773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0" i="0" u="sng" strike="noStrike" cap="none" normalizeH="0" baseline="0" dirty="0" smtClean="0">
                      <a:ln>
                        <a:noFill/>
                      </a:ln>
                      <a:solidFill>
                        <a:schemeClr val="accent2">
                          <a:lumMod val="50000"/>
                        </a:schemeClr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62" name="Group 261"/>
                <p:cNvGrpSpPr/>
                <p:nvPr/>
              </p:nvGrpSpPr>
              <p:grpSpPr>
                <a:xfrm>
                  <a:off x="11636350" y="1778000"/>
                  <a:ext cx="2178428" cy="1425222"/>
                  <a:chOff x="11702126" y="1778000"/>
                  <a:chExt cx="2178428" cy="1425222"/>
                </a:xfrm>
              </p:grpSpPr>
              <p:sp>
                <p:nvSpPr>
                  <p:cNvPr id="296" name="Flowchart: Connector 3"/>
                  <p:cNvSpPr/>
                  <p:nvPr/>
                </p:nvSpPr>
                <p:spPr bwMode="auto">
                  <a:xfrm>
                    <a:off x="11702126" y="1778000"/>
                    <a:ext cx="2178428" cy="1425222"/>
                  </a:xfrm>
                  <a:prstGeom prst="flowChartConnector">
                    <a:avLst/>
                  </a:prstGeom>
                  <a:solidFill>
                    <a:srgbClr val="569517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0" i="0" u="sng" strike="noStrike" cap="none" normalizeH="0" baseline="0" dirty="0" smtClean="0">
                      <a:ln>
                        <a:noFill/>
                      </a:ln>
                      <a:solidFill>
                        <a:schemeClr val="accent2">
                          <a:lumMod val="50000"/>
                        </a:schemeClr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97" name="Flowchart: Connector 4"/>
                  <p:cNvSpPr/>
                  <p:nvPr/>
                </p:nvSpPr>
                <p:spPr bwMode="auto">
                  <a:xfrm rot="479686">
                    <a:off x="12006847" y="2390590"/>
                    <a:ext cx="791962" cy="541858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0" i="0" u="sng" strike="noStrike" cap="none" normalizeH="0" baseline="0" dirty="0" smtClean="0">
                      <a:ln>
                        <a:noFill/>
                      </a:ln>
                      <a:solidFill>
                        <a:schemeClr val="accent2">
                          <a:lumMod val="50000"/>
                        </a:schemeClr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63" name="TextBox 262"/>
                <p:cNvSpPr txBox="1"/>
                <p:nvPr/>
              </p:nvSpPr>
              <p:spPr>
                <a:xfrm>
                  <a:off x="12246070" y="1853594"/>
                  <a:ext cx="1024188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i="1" u="none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Inhibited </a:t>
                  </a:r>
                  <a:r>
                    <a:rPr lang="en-US" sz="1400" b="1" u="none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T cell</a:t>
                  </a:r>
                  <a:endParaRPr lang="en-US" sz="1400" b="1" u="none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64" name="Group 263"/>
                <p:cNvGrpSpPr/>
                <p:nvPr/>
              </p:nvGrpSpPr>
              <p:grpSpPr>
                <a:xfrm>
                  <a:off x="12026453" y="3450165"/>
                  <a:ext cx="219219" cy="719620"/>
                  <a:chOff x="3652299" y="3485441"/>
                  <a:chExt cx="219219" cy="719620"/>
                </a:xfrm>
              </p:grpSpPr>
              <p:sp>
                <p:nvSpPr>
                  <p:cNvPr id="294" name="Rectangle 293"/>
                  <p:cNvSpPr/>
                  <p:nvPr/>
                </p:nvSpPr>
                <p:spPr bwMode="auto">
                  <a:xfrm>
                    <a:off x="3699996" y="3638550"/>
                    <a:ext cx="123825" cy="566511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0" i="0" u="sng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95" name="Oval 294"/>
                  <p:cNvSpPr/>
                  <p:nvPr/>
                </p:nvSpPr>
                <p:spPr bwMode="auto">
                  <a:xfrm>
                    <a:off x="3652299" y="3485441"/>
                    <a:ext cx="219219" cy="289634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0" i="0" u="sng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65" name="TextBox 264"/>
                <p:cNvSpPr txBox="1"/>
                <p:nvPr/>
              </p:nvSpPr>
              <p:spPr>
                <a:xfrm>
                  <a:off x="12640391" y="3152981"/>
                  <a:ext cx="637591" cy="3443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u="none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PD-1</a:t>
                  </a:r>
                  <a:endParaRPr lang="en-US" sz="1400" b="1" u="none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66" name="Group 265"/>
                <p:cNvGrpSpPr/>
                <p:nvPr/>
              </p:nvGrpSpPr>
              <p:grpSpPr>
                <a:xfrm>
                  <a:off x="13102595" y="3607148"/>
                  <a:ext cx="235813" cy="544988"/>
                  <a:chOff x="5459961" y="3642424"/>
                  <a:chExt cx="235813" cy="544988"/>
                </a:xfrm>
                <a:solidFill>
                  <a:srgbClr val="345B0E"/>
                </a:solidFill>
              </p:grpSpPr>
              <p:sp>
                <p:nvSpPr>
                  <p:cNvPr id="292" name="Rectangle 291"/>
                  <p:cNvSpPr/>
                  <p:nvPr/>
                </p:nvSpPr>
                <p:spPr bwMode="auto">
                  <a:xfrm>
                    <a:off x="5459961" y="3642424"/>
                    <a:ext cx="235813" cy="179957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9525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0" i="0" u="sng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93" name="Rectangle 292"/>
                  <p:cNvSpPr/>
                  <p:nvPr/>
                </p:nvSpPr>
                <p:spPr bwMode="auto">
                  <a:xfrm>
                    <a:off x="5496532" y="3822382"/>
                    <a:ext cx="162670" cy="36503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0" i="0" u="sng" strike="noStrike" cap="none" normalizeH="0" baseline="0" dirty="0" smtClean="0">
                      <a:ln>
                        <a:noFill/>
                      </a:ln>
                      <a:solidFill>
                        <a:schemeClr val="accent2">
                          <a:lumMod val="50000"/>
                        </a:schemeClr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67" name="TextBox 266"/>
                <p:cNvSpPr txBox="1"/>
                <p:nvPr/>
              </p:nvSpPr>
              <p:spPr>
                <a:xfrm>
                  <a:off x="12905836" y="4070065"/>
                  <a:ext cx="787079" cy="34434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sz="1400" b="1" u="none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PD-L1</a:t>
                  </a:r>
                  <a:endParaRPr lang="en-US" sz="1400" b="1" u="none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8" name="TextBox 267"/>
                <p:cNvSpPr txBox="1"/>
                <p:nvPr/>
              </p:nvSpPr>
              <p:spPr>
                <a:xfrm>
                  <a:off x="12269417" y="4838260"/>
                  <a:ext cx="1615359" cy="3443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u="none" dirty="0" smtClean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Tumor cell</a:t>
                  </a:r>
                  <a:endParaRPr lang="en-US" sz="1400" b="1" u="none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69" name="Group 268"/>
                <p:cNvGrpSpPr/>
                <p:nvPr/>
              </p:nvGrpSpPr>
              <p:grpSpPr>
                <a:xfrm>
                  <a:off x="11987609" y="3038124"/>
                  <a:ext cx="296907" cy="574121"/>
                  <a:chOff x="3613455" y="3073400"/>
                  <a:chExt cx="296907" cy="574121"/>
                </a:xfrm>
              </p:grpSpPr>
              <p:sp>
                <p:nvSpPr>
                  <p:cNvPr id="290" name="Freeform 289"/>
                  <p:cNvSpPr/>
                  <p:nvPr/>
                </p:nvSpPr>
                <p:spPr bwMode="auto">
                  <a:xfrm>
                    <a:off x="3613455" y="3073400"/>
                    <a:ext cx="134983" cy="574121"/>
                  </a:xfrm>
                  <a:custGeom>
                    <a:avLst/>
                    <a:gdLst>
                      <a:gd name="connsiteX0" fmla="*/ 154131 w 154643"/>
                      <a:gd name="connsiteY0" fmla="*/ 0 h 419100"/>
                      <a:gd name="connsiteX1" fmla="*/ 135081 w 154643"/>
                      <a:gd name="connsiteY1" fmla="*/ 266700 h 419100"/>
                      <a:gd name="connsiteX2" fmla="*/ 39831 w 154643"/>
                      <a:gd name="connsiteY2" fmla="*/ 285750 h 419100"/>
                      <a:gd name="connsiteX3" fmla="*/ 1731 w 154643"/>
                      <a:gd name="connsiteY3" fmla="*/ 419100 h 419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643" h="419100">
                        <a:moveTo>
                          <a:pt x="154131" y="0"/>
                        </a:moveTo>
                        <a:cubicBezTo>
                          <a:pt x="147781" y="88900"/>
                          <a:pt x="168182" y="183948"/>
                          <a:pt x="135081" y="266700"/>
                        </a:cubicBezTo>
                        <a:cubicBezTo>
                          <a:pt x="123056" y="296763"/>
                          <a:pt x="67944" y="269686"/>
                          <a:pt x="39831" y="285750"/>
                        </a:cubicBezTo>
                        <a:cubicBezTo>
                          <a:pt x="-12358" y="315573"/>
                          <a:pt x="1731" y="373768"/>
                          <a:pt x="1731" y="419100"/>
                        </a:cubicBezTo>
                      </a:path>
                    </a:pathLst>
                  </a:custGeom>
                  <a:noFill/>
                  <a:ln w="57150" cap="flat" cmpd="sng" algn="ctr">
                    <a:solidFill>
                      <a:srgbClr val="BC1B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0" i="0" u="sng" strike="noStrike" cap="none" normalizeH="0" baseline="0" dirty="0" smtClean="0">
                      <a:ln>
                        <a:noFill/>
                      </a:ln>
                      <a:solidFill>
                        <a:schemeClr val="accent2">
                          <a:lumMod val="50000"/>
                        </a:schemeClr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91" name="Freeform 290"/>
                  <p:cNvSpPr/>
                  <p:nvPr/>
                </p:nvSpPr>
                <p:spPr bwMode="auto">
                  <a:xfrm flipH="1">
                    <a:off x="3775379" y="3073400"/>
                    <a:ext cx="134983" cy="574121"/>
                  </a:xfrm>
                  <a:custGeom>
                    <a:avLst/>
                    <a:gdLst>
                      <a:gd name="connsiteX0" fmla="*/ 154131 w 154643"/>
                      <a:gd name="connsiteY0" fmla="*/ 0 h 419100"/>
                      <a:gd name="connsiteX1" fmla="*/ 135081 w 154643"/>
                      <a:gd name="connsiteY1" fmla="*/ 266700 h 419100"/>
                      <a:gd name="connsiteX2" fmla="*/ 39831 w 154643"/>
                      <a:gd name="connsiteY2" fmla="*/ 285750 h 419100"/>
                      <a:gd name="connsiteX3" fmla="*/ 1731 w 154643"/>
                      <a:gd name="connsiteY3" fmla="*/ 419100 h 419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643" h="419100">
                        <a:moveTo>
                          <a:pt x="154131" y="0"/>
                        </a:moveTo>
                        <a:cubicBezTo>
                          <a:pt x="147781" y="88900"/>
                          <a:pt x="168182" y="183948"/>
                          <a:pt x="135081" y="266700"/>
                        </a:cubicBezTo>
                        <a:cubicBezTo>
                          <a:pt x="123056" y="296763"/>
                          <a:pt x="67944" y="269686"/>
                          <a:pt x="39831" y="285750"/>
                        </a:cubicBezTo>
                        <a:cubicBezTo>
                          <a:pt x="-12358" y="315573"/>
                          <a:pt x="1731" y="373768"/>
                          <a:pt x="1731" y="419100"/>
                        </a:cubicBezTo>
                      </a:path>
                    </a:pathLst>
                  </a:custGeom>
                  <a:noFill/>
                  <a:ln w="57150" cap="flat" cmpd="sng" algn="ctr">
                    <a:solidFill>
                      <a:srgbClr val="BC1B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0" i="0" u="sng" strike="noStrike" cap="none" normalizeH="0" baseline="0" dirty="0" smtClean="0">
                      <a:ln>
                        <a:noFill/>
                      </a:ln>
                      <a:solidFill>
                        <a:schemeClr val="accent2">
                          <a:lumMod val="50000"/>
                        </a:schemeClr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70" name="Group 269"/>
                <p:cNvGrpSpPr/>
                <p:nvPr/>
              </p:nvGrpSpPr>
              <p:grpSpPr>
                <a:xfrm>
                  <a:off x="12443235" y="3044474"/>
                  <a:ext cx="384174" cy="682625"/>
                  <a:chOff x="4800601" y="3079750"/>
                  <a:chExt cx="384174" cy="682625"/>
                </a:xfrm>
              </p:grpSpPr>
              <p:grpSp>
                <p:nvGrpSpPr>
                  <p:cNvPr id="282" name="Group 281"/>
                  <p:cNvGrpSpPr/>
                  <p:nvPr/>
                </p:nvGrpSpPr>
                <p:grpSpPr>
                  <a:xfrm>
                    <a:off x="4800601" y="3079750"/>
                    <a:ext cx="177799" cy="682625"/>
                    <a:chOff x="4800601" y="3079750"/>
                    <a:chExt cx="177799" cy="682625"/>
                  </a:xfrm>
                </p:grpSpPr>
                <p:cxnSp>
                  <p:nvCxnSpPr>
                    <p:cNvPr id="287" name="Straight Connector 286"/>
                    <p:cNvCxnSpPr/>
                    <p:nvPr/>
                  </p:nvCxnSpPr>
                  <p:spPr bwMode="auto">
                    <a:xfrm>
                      <a:off x="4951378" y="3079750"/>
                      <a:ext cx="0" cy="540256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57150" cap="flat" cmpd="sng" algn="ctr">
                      <a:solidFill>
                        <a:srgbClr val="4600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88" name="Straight Connector 287"/>
                    <p:cNvCxnSpPr/>
                    <p:nvPr/>
                  </p:nvCxnSpPr>
                  <p:spPr bwMode="auto">
                    <a:xfrm>
                      <a:off x="4827904" y="3587599"/>
                      <a:ext cx="0" cy="174776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57150" cap="flat" cmpd="sng" algn="ctr">
                      <a:solidFill>
                        <a:srgbClr val="4600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89" name="Straight Connector 288"/>
                    <p:cNvCxnSpPr/>
                    <p:nvPr/>
                  </p:nvCxnSpPr>
                  <p:spPr bwMode="auto">
                    <a:xfrm flipH="1">
                      <a:off x="4800601" y="3604998"/>
                      <a:ext cx="177799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57150" cap="flat" cmpd="sng" algn="ctr">
                      <a:solidFill>
                        <a:srgbClr val="4600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283" name="Group 282"/>
                  <p:cNvGrpSpPr/>
                  <p:nvPr/>
                </p:nvGrpSpPr>
                <p:grpSpPr>
                  <a:xfrm flipH="1">
                    <a:off x="5006976" y="3079750"/>
                    <a:ext cx="177799" cy="682625"/>
                    <a:chOff x="5213351" y="3079750"/>
                    <a:chExt cx="177799" cy="682625"/>
                  </a:xfrm>
                </p:grpSpPr>
                <p:cxnSp>
                  <p:nvCxnSpPr>
                    <p:cNvPr id="284" name="Straight Connector 283"/>
                    <p:cNvCxnSpPr/>
                    <p:nvPr/>
                  </p:nvCxnSpPr>
                  <p:spPr bwMode="auto">
                    <a:xfrm>
                      <a:off x="5364128" y="3079750"/>
                      <a:ext cx="0" cy="540256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57150" cap="flat" cmpd="sng" algn="ctr">
                      <a:solidFill>
                        <a:srgbClr val="4600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85" name="Straight Connector 284"/>
                    <p:cNvCxnSpPr/>
                    <p:nvPr/>
                  </p:nvCxnSpPr>
                  <p:spPr bwMode="auto">
                    <a:xfrm>
                      <a:off x="5240654" y="3587599"/>
                      <a:ext cx="0" cy="174776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57150" cap="flat" cmpd="sng" algn="ctr">
                      <a:solidFill>
                        <a:srgbClr val="4600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86" name="Straight Connector 285"/>
                    <p:cNvCxnSpPr/>
                    <p:nvPr/>
                  </p:nvCxnSpPr>
                  <p:spPr bwMode="auto">
                    <a:xfrm flipH="1">
                      <a:off x="5213351" y="3604998"/>
                      <a:ext cx="177799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57150" cap="flat" cmpd="sng" algn="ctr">
                      <a:solidFill>
                        <a:srgbClr val="4600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</p:grpSp>
            <p:grpSp>
              <p:nvGrpSpPr>
                <p:cNvPr id="271" name="Group 270"/>
                <p:cNvGrpSpPr/>
                <p:nvPr/>
              </p:nvGrpSpPr>
              <p:grpSpPr>
                <a:xfrm>
                  <a:off x="13466096" y="2862142"/>
                  <a:ext cx="304390" cy="1248677"/>
                  <a:chOff x="13341680" y="2862142"/>
                  <a:chExt cx="304390" cy="1248677"/>
                </a:xfrm>
              </p:grpSpPr>
              <p:sp>
                <p:nvSpPr>
                  <p:cNvPr id="272" name="Rectangle 271"/>
                  <p:cNvSpPr/>
                  <p:nvPr/>
                </p:nvSpPr>
                <p:spPr bwMode="auto">
                  <a:xfrm rot="10800000">
                    <a:off x="13446969" y="2862142"/>
                    <a:ext cx="103359" cy="836727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0" i="0" u="sng" strike="noStrike" cap="none" normalizeH="0" baseline="0" dirty="0" smtClean="0">
                      <a:ln>
                        <a:noFill/>
                      </a:ln>
                      <a:solidFill>
                        <a:schemeClr val="accent2">
                          <a:lumMod val="50000"/>
                        </a:schemeClr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273" name="Group 272"/>
                  <p:cNvGrpSpPr/>
                  <p:nvPr/>
                </p:nvGrpSpPr>
                <p:grpSpPr>
                  <a:xfrm rot="10800000">
                    <a:off x="13341680" y="3633299"/>
                    <a:ext cx="304390" cy="477520"/>
                    <a:chOff x="5019402" y="3129007"/>
                    <a:chExt cx="384174" cy="682626"/>
                  </a:xfrm>
                </p:grpSpPr>
                <p:grpSp>
                  <p:nvGrpSpPr>
                    <p:cNvPr id="274" name="Group 273"/>
                    <p:cNvGrpSpPr/>
                    <p:nvPr/>
                  </p:nvGrpSpPr>
                  <p:grpSpPr>
                    <a:xfrm>
                      <a:off x="5019402" y="3129007"/>
                      <a:ext cx="177799" cy="682626"/>
                      <a:chOff x="5019402" y="3129007"/>
                      <a:chExt cx="177799" cy="682626"/>
                    </a:xfrm>
                  </p:grpSpPr>
                  <p:cxnSp>
                    <p:nvCxnSpPr>
                      <p:cNvPr id="279" name="Straight Connector 278"/>
                      <p:cNvCxnSpPr/>
                      <p:nvPr/>
                    </p:nvCxnSpPr>
                    <p:spPr bwMode="auto">
                      <a:xfrm>
                        <a:off x="5170179" y="3129007"/>
                        <a:ext cx="0" cy="540256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57150" cap="flat" cmpd="sng" algn="ctr">
                        <a:solidFill>
                          <a:srgbClr val="342A2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80" name="Straight Connector 279"/>
                      <p:cNvCxnSpPr/>
                      <p:nvPr/>
                    </p:nvCxnSpPr>
                    <p:spPr bwMode="auto">
                      <a:xfrm>
                        <a:off x="5046705" y="3636856"/>
                        <a:ext cx="0" cy="174777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57150" cap="flat" cmpd="sng" algn="ctr">
                        <a:solidFill>
                          <a:srgbClr val="342A2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81" name="Straight Connector 280"/>
                      <p:cNvCxnSpPr/>
                      <p:nvPr/>
                    </p:nvCxnSpPr>
                    <p:spPr bwMode="auto">
                      <a:xfrm flipH="1">
                        <a:off x="5019402" y="3654255"/>
                        <a:ext cx="177799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57150" cap="flat" cmpd="sng" algn="ctr">
                        <a:solidFill>
                          <a:srgbClr val="342A2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275" name="Group 274"/>
                    <p:cNvGrpSpPr/>
                    <p:nvPr/>
                  </p:nvGrpSpPr>
                  <p:grpSpPr>
                    <a:xfrm flipH="1">
                      <a:off x="5225777" y="3129007"/>
                      <a:ext cx="177799" cy="682626"/>
                      <a:chOff x="4994550" y="3129007"/>
                      <a:chExt cx="177799" cy="682626"/>
                    </a:xfrm>
                  </p:grpSpPr>
                  <p:cxnSp>
                    <p:nvCxnSpPr>
                      <p:cNvPr id="276" name="Straight Connector 275"/>
                      <p:cNvCxnSpPr/>
                      <p:nvPr/>
                    </p:nvCxnSpPr>
                    <p:spPr bwMode="auto">
                      <a:xfrm>
                        <a:off x="5145328" y="3129007"/>
                        <a:ext cx="0" cy="540256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57150" cap="flat" cmpd="sng" algn="ctr">
                        <a:solidFill>
                          <a:srgbClr val="342A2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77" name="Straight Connector 276"/>
                      <p:cNvCxnSpPr/>
                      <p:nvPr/>
                    </p:nvCxnSpPr>
                    <p:spPr bwMode="auto">
                      <a:xfrm>
                        <a:off x="5021853" y="3636856"/>
                        <a:ext cx="0" cy="174777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57150" cap="flat" cmpd="sng" algn="ctr">
                        <a:solidFill>
                          <a:srgbClr val="342A2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78" name="Straight Connector 277"/>
                      <p:cNvCxnSpPr/>
                      <p:nvPr/>
                    </p:nvCxnSpPr>
                    <p:spPr bwMode="auto">
                      <a:xfrm flipH="1">
                        <a:off x="4994550" y="3654256"/>
                        <a:ext cx="177799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57150" cap="flat" cmpd="sng" algn="ctr">
                        <a:solidFill>
                          <a:srgbClr val="342A2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</p:grpSp>
          </p:grpSp>
          <p:grpSp>
            <p:nvGrpSpPr>
              <p:cNvPr id="254" name="Group 253"/>
              <p:cNvGrpSpPr/>
              <p:nvPr/>
            </p:nvGrpSpPr>
            <p:grpSpPr>
              <a:xfrm rot="339608">
                <a:off x="14452266" y="3856301"/>
                <a:ext cx="333861" cy="498493"/>
                <a:chOff x="18357021" y="3335815"/>
                <a:chExt cx="333861" cy="498493"/>
              </a:xfrm>
            </p:grpSpPr>
            <p:cxnSp>
              <p:nvCxnSpPr>
                <p:cNvPr id="255" name="Straight Connector 254"/>
                <p:cNvCxnSpPr/>
                <p:nvPr/>
              </p:nvCxnSpPr>
              <p:spPr bwMode="auto">
                <a:xfrm rot="20510186">
                  <a:off x="18583184" y="3578184"/>
                  <a:ext cx="0" cy="256124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17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6" name="Straight Connector 255"/>
                <p:cNvCxnSpPr/>
                <p:nvPr/>
              </p:nvCxnSpPr>
              <p:spPr bwMode="auto">
                <a:xfrm rot="20510186" flipH="1">
                  <a:off x="18541978" y="3335815"/>
                  <a:ext cx="121752" cy="229402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17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7" name="Straight Connector 256"/>
                <p:cNvCxnSpPr/>
                <p:nvPr/>
              </p:nvCxnSpPr>
              <p:spPr bwMode="auto">
                <a:xfrm rot="20510186">
                  <a:off x="18393385" y="3384565"/>
                  <a:ext cx="121752" cy="229402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17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8" name="Straight Connector 257"/>
                <p:cNvCxnSpPr/>
                <p:nvPr/>
              </p:nvCxnSpPr>
              <p:spPr bwMode="auto">
                <a:xfrm rot="20510186" flipH="1">
                  <a:off x="18620401" y="3565974"/>
                  <a:ext cx="0" cy="256124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17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9" name="Straight Connector 258"/>
                <p:cNvCxnSpPr/>
                <p:nvPr/>
              </p:nvCxnSpPr>
              <p:spPr bwMode="auto">
                <a:xfrm rot="20510186" flipH="1">
                  <a:off x="18605170" y="3338981"/>
                  <a:ext cx="85712" cy="162097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17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rot="20510186">
                  <a:off x="18357021" y="3420393"/>
                  <a:ext cx="85712" cy="162097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17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174" name="Group 173"/>
            <p:cNvGrpSpPr/>
            <p:nvPr/>
          </p:nvGrpSpPr>
          <p:grpSpPr>
            <a:xfrm>
              <a:off x="6219022" y="2169902"/>
              <a:ext cx="2721495" cy="3255300"/>
              <a:chOff x="17128281" y="2144889"/>
              <a:chExt cx="3044809" cy="3642030"/>
            </a:xfrm>
          </p:grpSpPr>
          <p:grpSp>
            <p:nvGrpSpPr>
              <p:cNvPr id="176" name="Group 175"/>
              <p:cNvGrpSpPr/>
              <p:nvPr/>
            </p:nvGrpSpPr>
            <p:grpSpPr>
              <a:xfrm>
                <a:off x="17128281" y="2144889"/>
                <a:ext cx="3044809" cy="3642030"/>
                <a:chOff x="13038881" y="2144889"/>
                <a:chExt cx="3044809" cy="3642030"/>
              </a:xfrm>
            </p:grpSpPr>
            <p:sp>
              <p:nvSpPr>
                <p:cNvPr id="211" name="TextBox 210"/>
                <p:cNvSpPr txBox="1"/>
                <p:nvPr/>
              </p:nvSpPr>
              <p:spPr>
                <a:xfrm>
                  <a:off x="13038881" y="3281904"/>
                  <a:ext cx="963302" cy="5396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400" b="1" u="none" dirty="0" smtClean="0">
                      <a:solidFill>
                        <a:srgbClr val="851759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Antibody to PD-L1</a:t>
                  </a:r>
                  <a:endParaRPr lang="en-US" sz="1400" b="1" u="none" dirty="0">
                    <a:solidFill>
                      <a:srgbClr val="851759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12" name="Group 211"/>
                <p:cNvGrpSpPr/>
                <p:nvPr/>
              </p:nvGrpSpPr>
              <p:grpSpPr>
                <a:xfrm>
                  <a:off x="13525847" y="2144889"/>
                  <a:ext cx="2557843" cy="3642030"/>
                  <a:chOff x="11570046" y="1778000"/>
                  <a:chExt cx="2557843" cy="3642030"/>
                </a:xfrm>
              </p:grpSpPr>
              <p:grpSp>
                <p:nvGrpSpPr>
                  <p:cNvPr id="213" name="Group 212"/>
                  <p:cNvGrpSpPr/>
                  <p:nvPr/>
                </p:nvGrpSpPr>
                <p:grpSpPr>
                  <a:xfrm>
                    <a:off x="11570046" y="3965217"/>
                    <a:ext cx="2557843" cy="1454813"/>
                    <a:chOff x="11570046" y="3965217"/>
                    <a:chExt cx="2557843" cy="1454813"/>
                  </a:xfrm>
                </p:grpSpPr>
                <p:sp>
                  <p:nvSpPr>
                    <p:cNvPr id="250" name="Freeform 249"/>
                    <p:cNvSpPr/>
                    <p:nvPr/>
                  </p:nvSpPr>
                  <p:spPr bwMode="auto">
                    <a:xfrm rot="346780">
                      <a:off x="11570046" y="3965217"/>
                      <a:ext cx="2557843" cy="1454813"/>
                    </a:xfrm>
                    <a:custGeom>
                      <a:avLst/>
                      <a:gdLst>
                        <a:gd name="connsiteX0" fmla="*/ 1084729 w 2286114"/>
                        <a:gd name="connsiteY0" fmla="*/ 70870 h 2061035"/>
                        <a:gd name="connsiteX1" fmla="*/ 968188 w 2286114"/>
                        <a:gd name="connsiteY1" fmla="*/ 61905 h 2061035"/>
                        <a:gd name="connsiteX2" fmla="*/ 905435 w 2286114"/>
                        <a:gd name="connsiteY2" fmla="*/ 43976 h 2061035"/>
                        <a:gd name="connsiteX3" fmla="*/ 851647 w 2286114"/>
                        <a:gd name="connsiteY3" fmla="*/ 52941 h 2061035"/>
                        <a:gd name="connsiteX4" fmla="*/ 815788 w 2286114"/>
                        <a:gd name="connsiteY4" fmla="*/ 106729 h 2061035"/>
                        <a:gd name="connsiteX5" fmla="*/ 806823 w 2286114"/>
                        <a:gd name="connsiteY5" fmla="*/ 151553 h 2061035"/>
                        <a:gd name="connsiteX6" fmla="*/ 762000 w 2286114"/>
                        <a:gd name="connsiteY6" fmla="*/ 196376 h 2061035"/>
                        <a:gd name="connsiteX7" fmla="*/ 735106 w 2286114"/>
                        <a:gd name="connsiteY7" fmla="*/ 205341 h 2061035"/>
                        <a:gd name="connsiteX8" fmla="*/ 708212 w 2286114"/>
                        <a:gd name="connsiteY8" fmla="*/ 223270 h 2061035"/>
                        <a:gd name="connsiteX9" fmla="*/ 519953 w 2286114"/>
                        <a:gd name="connsiteY9" fmla="*/ 214305 h 2061035"/>
                        <a:gd name="connsiteX10" fmla="*/ 466165 w 2286114"/>
                        <a:gd name="connsiteY10" fmla="*/ 196376 h 2061035"/>
                        <a:gd name="connsiteX11" fmla="*/ 394447 w 2286114"/>
                        <a:gd name="connsiteY11" fmla="*/ 205341 h 2061035"/>
                        <a:gd name="connsiteX12" fmla="*/ 322729 w 2286114"/>
                        <a:gd name="connsiteY12" fmla="*/ 259129 h 2061035"/>
                        <a:gd name="connsiteX13" fmla="*/ 331694 w 2286114"/>
                        <a:gd name="connsiteY13" fmla="*/ 384635 h 2061035"/>
                        <a:gd name="connsiteX14" fmla="*/ 340659 w 2286114"/>
                        <a:gd name="connsiteY14" fmla="*/ 411529 h 2061035"/>
                        <a:gd name="connsiteX15" fmla="*/ 358588 w 2286114"/>
                        <a:gd name="connsiteY15" fmla="*/ 474282 h 2061035"/>
                        <a:gd name="connsiteX16" fmla="*/ 313765 w 2286114"/>
                        <a:gd name="connsiteY16" fmla="*/ 662541 h 2061035"/>
                        <a:gd name="connsiteX17" fmla="*/ 286870 w 2286114"/>
                        <a:gd name="connsiteY17" fmla="*/ 671505 h 2061035"/>
                        <a:gd name="connsiteX18" fmla="*/ 268941 w 2286114"/>
                        <a:gd name="connsiteY18" fmla="*/ 689435 h 2061035"/>
                        <a:gd name="connsiteX19" fmla="*/ 233082 w 2286114"/>
                        <a:gd name="connsiteY19" fmla="*/ 698400 h 2061035"/>
                        <a:gd name="connsiteX20" fmla="*/ 206188 w 2286114"/>
                        <a:gd name="connsiteY20" fmla="*/ 707364 h 2061035"/>
                        <a:gd name="connsiteX21" fmla="*/ 134470 w 2286114"/>
                        <a:gd name="connsiteY21" fmla="*/ 734258 h 2061035"/>
                        <a:gd name="connsiteX22" fmla="*/ 107576 w 2286114"/>
                        <a:gd name="connsiteY22" fmla="*/ 743223 h 2061035"/>
                        <a:gd name="connsiteX23" fmla="*/ 71718 w 2286114"/>
                        <a:gd name="connsiteY23" fmla="*/ 752188 h 2061035"/>
                        <a:gd name="connsiteX24" fmla="*/ 26894 w 2286114"/>
                        <a:gd name="connsiteY24" fmla="*/ 779082 h 2061035"/>
                        <a:gd name="connsiteX25" fmla="*/ 0 w 2286114"/>
                        <a:gd name="connsiteY25" fmla="*/ 805976 h 2061035"/>
                        <a:gd name="connsiteX26" fmla="*/ 8965 w 2286114"/>
                        <a:gd name="connsiteY26" fmla="*/ 985270 h 2061035"/>
                        <a:gd name="connsiteX27" fmla="*/ 35859 w 2286114"/>
                        <a:gd name="connsiteY27" fmla="*/ 1065953 h 2061035"/>
                        <a:gd name="connsiteX28" fmla="*/ 53788 w 2286114"/>
                        <a:gd name="connsiteY28" fmla="*/ 1137670 h 2061035"/>
                        <a:gd name="connsiteX29" fmla="*/ 62753 w 2286114"/>
                        <a:gd name="connsiteY29" fmla="*/ 1164564 h 2061035"/>
                        <a:gd name="connsiteX30" fmla="*/ 71718 w 2286114"/>
                        <a:gd name="connsiteY30" fmla="*/ 1325929 h 2061035"/>
                        <a:gd name="connsiteX31" fmla="*/ 89647 w 2286114"/>
                        <a:gd name="connsiteY31" fmla="*/ 1379717 h 2061035"/>
                        <a:gd name="connsiteX32" fmla="*/ 98612 w 2286114"/>
                        <a:gd name="connsiteY32" fmla="*/ 1415576 h 2061035"/>
                        <a:gd name="connsiteX33" fmla="*/ 116541 w 2286114"/>
                        <a:gd name="connsiteY33" fmla="*/ 1442470 h 2061035"/>
                        <a:gd name="connsiteX34" fmla="*/ 224118 w 2286114"/>
                        <a:gd name="connsiteY34" fmla="*/ 1487294 h 2061035"/>
                        <a:gd name="connsiteX35" fmla="*/ 251012 w 2286114"/>
                        <a:gd name="connsiteY35" fmla="*/ 1496258 h 2061035"/>
                        <a:gd name="connsiteX36" fmla="*/ 448235 w 2286114"/>
                        <a:gd name="connsiteY36" fmla="*/ 1514188 h 2061035"/>
                        <a:gd name="connsiteX37" fmla="*/ 502023 w 2286114"/>
                        <a:gd name="connsiteY37" fmla="*/ 1550047 h 2061035"/>
                        <a:gd name="connsiteX38" fmla="*/ 600635 w 2286114"/>
                        <a:gd name="connsiteY38" fmla="*/ 1630729 h 2061035"/>
                        <a:gd name="connsiteX39" fmla="*/ 645459 w 2286114"/>
                        <a:gd name="connsiteY39" fmla="*/ 1666588 h 2061035"/>
                        <a:gd name="connsiteX40" fmla="*/ 699247 w 2286114"/>
                        <a:gd name="connsiteY40" fmla="*/ 1702447 h 2061035"/>
                        <a:gd name="connsiteX41" fmla="*/ 717176 w 2286114"/>
                        <a:gd name="connsiteY41" fmla="*/ 1729341 h 2061035"/>
                        <a:gd name="connsiteX42" fmla="*/ 753035 w 2286114"/>
                        <a:gd name="connsiteY42" fmla="*/ 1765200 h 2061035"/>
                        <a:gd name="connsiteX43" fmla="*/ 744070 w 2286114"/>
                        <a:gd name="connsiteY43" fmla="*/ 1863811 h 2061035"/>
                        <a:gd name="connsiteX44" fmla="*/ 726141 w 2286114"/>
                        <a:gd name="connsiteY44" fmla="*/ 1890705 h 2061035"/>
                        <a:gd name="connsiteX45" fmla="*/ 717176 w 2286114"/>
                        <a:gd name="connsiteY45" fmla="*/ 1917600 h 2061035"/>
                        <a:gd name="connsiteX46" fmla="*/ 744070 w 2286114"/>
                        <a:gd name="connsiteY46" fmla="*/ 1998282 h 2061035"/>
                        <a:gd name="connsiteX47" fmla="*/ 797859 w 2286114"/>
                        <a:gd name="connsiteY47" fmla="*/ 2034141 h 2061035"/>
                        <a:gd name="connsiteX48" fmla="*/ 869576 w 2286114"/>
                        <a:gd name="connsiteY48" fmla="*/ 2061035 h 2061035"/>
                        <a:gd name="connsiteX49" fmla="*/ 950259 w 2286114"/>
                        <a:gd name="connsiteY49" fmla="*/ 2043105 h 2061035"/>
                        <a:gd name="connsiteX50" fmla="*/ 1013012 w 2286114"/>
                        <a:gd name="connsiteY50" fmla="*/ 1998282 h 2061035"/>
                        <a:gd name="connsiteX51" fmla="*/ 1039906 w 2286114"/>
                        <a:gd name="connsiteY51" fmla="*/ 1971388 h 2061035"/>
                        <a:gd name="connsiteX52" fmla="*/ 1066800 w 2286114"/>
                        <a:gd name="connsiteY52" fmla="*/ 1962423 h 2061035"/>
                        <a:gd name="connsiteX53" fmla="*/ 1102659 w 2286114"/>
                        <a:gd name="connsiteY53" fmla="*/ 1926564 h 2061035"/>
                        <a:gd name="connsiteX54" fmla="*/ 1192306 w 2286114"/>
                        <a:gd name="connsiteY54" fmla="*/ 1899670 h 2061035"/>
                        <a:gd name="connsiteX55" fmla="*/ 1299882 w 2286114"/>
                        <a:gd name="connsiteY55" fmla="*/ 1881741 h 2061035"/>
                        <a:gd name="connsiteX56" fmla="*/ 1461247 w 2286114"/>
                        <a:gd name="connsiteY56" fmla="*/ 1899670 h 2061035"/>
                        <a:gd name="connsiteX57" fmla="*/ 1515035 w 2286114"/>
                        <a:gd name="connsiteY57" fmla="*/ 1926564 h 2061035"/>
                        <a:gd name="connsiteX58" fmla="*/ 1586753 w 2286114"/>
                        <a:gd name="connsiteY58" fmla="*/ 1953458 h 2061035"/>
                        <a:gd name="connsiteX59" fmla="*/ 1649506 w 2286114"/>
                        <a:gd name="connsiteY59" fmla="*/ 1980353 h 2061035"/>
                        <a:gd name="connsiteX60" fmla="*/ 1775012 w 2286114"/>
                        <a:gd name="connsiteY60" fmla="*/ 1953458 h 2061035"/>
                        <a:gd name="connsiteX61" fmla="*/ 1801906 w 2286114"/>
                        <a:gd name="connsiteY61" fmla="*/ 1935529 h 2061035"/>
                        <a:gd name="connsiteX62" fmla="*/ 1900518 w 2286114"/>
                        <a:gd name="connsiteY62" fmla="*/ 1899670 h 2061035"/>
                        <a:gd name="connsiteX63" fmla="*/ 1936376 w 2286114"/>
                        <a:gd name="connsiteY63" fmla="*/ 1872776 h 2061035"/>
                        <a:gd name="connsiteX64" fmla="*/ 1972235 w 2286114"/>
                        <a:gd name="connsiteY64" fmla="*/ 1854847 h 2061035"/>
                        <a:gd name="connsiteX65" fmla="*/ 2017059 w 2286114"/>
                        <a:gd name="connsiteY65" fmla="*/ 1827953 h 2061035"/>
                        <a:gd name="connsiteX66" fmla="*/ 2052918 w 2286114"/>
                        <a:gd name="connsiteY66" fmla="*/ 1792094 h 2061035"/>
                        <a:gd name="connsiteX67" fmla="*/ 2097741 w 2286114"/>
                        <a:gd name="connsiteY67" fmla="*/ 1729341 h 2061035"/>
                        <a:gd name="connsiteX68" fmla="*/ 2124635 w 2286114"/>
                        <a:gd name="connsiteY68" fmla="*/ 1657623 h 2061035"/>
                        <a:gd name="connsiteX69" fmla="*/ 2142565 w 2286114"/>
                        <a:gd name="connsiteY69" fmla="*/ 1639694 h 2061035"/>
                        <a:gd name="connsiteX70" fmla="*/ 2151529 w 2286114"/>
                        <a:gd name="connsiteY70" fmla="*/ 1460400 h 2061035"/>
                        <a:gd name="connsiteX71" fmla="*/ 2133600 w 2286114"/>
                        <a:gd name="connsiteY71" fmla="*/ 1433505 h 2061035"/>
                        <a:gd name="connsiteX72" fmla="*/ 2106706 w 2286114"/>
                        <a:gd name="connsiteY72" fmla="*/ 1388682 h 2061035"/>
                        <a:gd name="connsiteX73" fmla="*/ 2052918 w 2286114"/>
                        <a:gd name="connsiteY73" fmla="*/ 1299035 h 2061035"/>
                        <a:gd name="connsiteX74" fmla="*/ 2026023 w 2286114"/>
                        <a:gd name="connsiteY74" fmla="*/ 1272141 h 2061035"/>
                        <a:gd name="connsiteX75" fmla="*/ 1972235 w 2286114"/>
                        <a:gd name="connsiteY75" fmla="*/ 1182494 h 2061035"/>
                        <a:gd name="connsiteX76" fmla="*/ 1927412 w 2286114"/>
                        <a:gd name="connsiteY76" fmla="*/ 1092847 h 2061035"/>
                        <a:gd name="connsiteX77" fmla="*/ 1918447 w 2286114"/>
                        <a:gd name="connsiteY77" fmla="*/ 904588 h 2061035"/>
                        <a:gd name="connsiteX78" fmla="*/ 1936376 w 2286114"/>
                        <a:gd name="connsiteY78" fmla="*/ 886658 h 2061035"/>
                        <a:gd name="connsiteX79" fmla="*/ 1990165 w 2286114"/>
                        <a:gd name="connsiteY79" fmla="*/ 850800 h 2061035"/>
                        <a:gd name="connsiteX80" fmla="*/ 2017059 w 2286114"/>
                        <a:gd name="connsiteY80" fmla="*/ 832870 h 2061035"/>
                        <a:gd name="connsiteX81" fmla="*/ 2052918 w 2286114"/>
                        <a:gd name="connsiteY81" fmla="*/ 823905 h 2061035"/>
                        <a:gd name="connsiteX82" fmla="*/ 2124635 w 2286114"/>
                        <a:gd name="connsiteY82" fmla="*/ 788047 h 2061035"/>
                        <a:gd name="connsiteX83" fmla="*/ 2169459 w 2286114"/>
                        <a:gd name="connsiteY83" fmla="*/ 761153 h 2061035"/>
                        <a:gd name="connsiteX84" fmla="*/ 2187388 w 2286114"/>
                        <a:gd name="connsiteY84" fmla="*/ 743223 h 2061035"/>
                        <a:gd name="connsiteX85" fmla="*/ 2232212 w 2286114"/>
                        <a:gd name="connsiteY85" fmla="*/ 707364 h 2061035"/>
                        <a:gd name="connsiteX86" fmla="*/ 2268070 w 2286114"/>
                        <a:gd name="connsiteY86" fmla="*/ 653576 h 2061035"/>
                        <a:gd name="connsiteX87" fmla="*/ 2277035 w 2286114"/>
                        <a:gd name="connsiteY87" fmla="*/ 617717 h 2061035"/>
                        <a:gd name="connsiteX88" fmla="*/ 2286000 w 2286114"/>
                        <a:gd name="connsiteY88" fmla="*/ 590823 h 2061035"/>
                        <a:gd name="connsiteX89" fmla="*/ 2277035 w 2286114"/>
                        <a:gd name="connsiteY89" fmla="*/ 519105 h 2061035"/>
                        <a:gd name="connsiteX90" fmla="*/ 2223247 w 2286114"/>
                        <a:gd name="connsiteY90" fmla="*/ 465317 h 2061035"/>
                        <a:gd name="connsiteX91" fmla="*/ 2196353 w 2286114"/>
                        <a:gd name="connsiteY91" fmla="*/ 438423 h 2061035"/>
                        <a:gd name="connsiteX92" fmla="*/ 2160494 w 2286114"/>
                        <a:gd name="connsiteY92" fmla="*/ 429458 h 2061035"/>
                        <a:gd name="connsiteX93" fmla="*/ 2133600 w 2286114"/>
                        <a:gd name="connsiteY93" fmla="*/ 420494 h 2061035"/>
                        <a:gd name="connsiteX94" fmla="*/ 2043953 w 2286114"/>
                        <a:gd name="connsiteY94" fmla="*/ 402564 h 2061035"/>
                        <a:gd name="connsiteX95" fmla="*/ 1972235 w 2286114"/>
                        <a:gd name="connsiteY95" fmla="*/ 366705 h 2061035"/>
                        <a:gd name="connsiteX96" fmla="*/ 1927412 w 2286114"/>
                        <a:gd name="connsiteY96" fmla="*/ 348776 h 2061035"/>
                        <a:gd name="connsiteX97" fmla="*/ 1882588 w 2286114"/>
                        <a:gd name="connsiteY97" fmla="*/ 312917 h 2061035"/>
                        <a:gd name="connsiteX98" fmla="*/ 1855694 w 2286114"/>
                        <a:gd name="connsiteY98" fmla="*/ 294988 h 2061035"/>
                        <a:gd name="connsiteX99" fmla="*/ 1846729 w 2286114"/>
                        <a:gd name="connsiteY99" fmla="*/ 268094 h 2061035"/>
                        <a:gd name="connsiteX100" fmla="*/ 1864659 w 2286114"/>
                        <a:gd name="connsiteY100" fmla="*/ 79835 h 2061035"/>
                        <a:gd name="connsiteX101" fmla="*/ 1855694 w 2286114"/>
                        <a:gd name="connsiteY101" fmla="*/ 8117 h 2061035"/>
                        <a:gd name="connsiteX102" fmla="*/ 1604682 w 2286114"/>
                        <a:gd name="connsiteY102" fmla="*/ 17082 h 2061035"/>
                        <a:gd name="connsiteX103" fmla="*/ 1550894 w 2286114"/>
                        <a:gd name="connsiteY103" fmla="*/ 35011 h 2061035"/>
                        <a:gd name="connsiteX104" fmla="*/ 1488141 w 2286114"/>
                        <a:gd name="connsiteY104" fmla="*/ 61905 h 2061035"/>
                        <a:gd name="connsiteX105" fmla="*/ 1407459 w 2286114"/>
                        <a:gd name="connsiteY105" fmla="*/ 106729 h 2061035"/>
                        <a:gd name="connsiteX106" fmla="*/ 1389529 w 2286114"/>
                        <a:gd name="connsiteY106" fmla="*/ 124658 h 2061035"/>
                        <a:gd name="connsiteX107" fmla="*/ 1353670 w 2286114"/>
                        <a:gd name="connsiteY107" fmla="*/ 115694 h 2061035"/>
                        <a:gd name="connsiteX108" fmla="*/ 1299882 w 2286114"/>
                        <a:gd name="connsiteY108" fmla="*/ 97764 h 2061035"/>
                        <a:gd name="connsiteX109" fmla="*/ 1272988 w 2286114"/>
                        <a:gd name="connsiteY109" fmla="*/ 88800 h 2061035"/>
                        <a:gd name="connsiteX110" fmla="*/ 1210235 w 2286114"/>
                        <a:gd name="connsiteY110" fmla="*/ 61905 h 2061035"/>
                        <a:gd name="connsiteX111" fmla="*/ 1183341 w 2286114"/>
                        <a:gd name="connsiteY111" fmla="*/ 43976 h 2061035"/>
                        <a:gd name="connsiteX112" fmla="*/ 1156447 w 2286114"/>
                        <a:gd name="connsiteY112" fmla="*/ 35011 h 2061035"/>
                        <a:gd name="connsiteX113" fmla="*/ 1057835 w 2286114"/>
                        <a:gd name="connsiteY113" fmla="*/ 61905 h 2061035"/>
                        <a:gd name="connsiteX114" fmla="*/ 1084729 w 2286114"/>
                        <a:gd name="connsiteY114" fmla="*/ 70870 h 2061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</a:cxnLst>
                      <a:rect l="l" t="t" r="r" b="b"/>
                      <a:pathLst>
                        <a:path w="2286114" h="2061035">
                          <a:moveTo>
                            <a:pt x="1084729" y="70870"/>
                          </a:moveTo>
                          <a:cubicBezTo>
                            <a:pt x="1045882" y="67882"/>
                            <a:pt x="1006883" y="66457"/>
                            <a:pt x="968188" y="61905"/>
                          </a:cubicBezTo>
                          <a:cubicBezTo>
                            <a:pt x="950786" y="59858"/>
                            <a:pt x="922831" y="49775"/>
                            <a:pt x="905435" y="43976"/>
                          </a:cubicBezTo>
                          <a:cubicBezTo>
                            <a:pt x="887506" y="46964"/>
                            <a:pt x="866538" y="42517"/>
                            <a:pt x="851647" y="52941"/>
                          </a:cubicBezTo>
                          <a:cubicBezTo>
                            <a:pt x="833994" y="65298"/>
                            <a:pt x="815788" y="106729"/>
                            <a:pt x="815788" y="106729"/>
                          </a:cubicBezTo>
                          <a:cubicBezTo>
                            <a:pt x="812800" y="121670"/>
                            <a:pt x="812173" y="137286"/>
                            <a:pt x="806823" y="151553"/>
                          </a:cubicBezTo>
                          <a:cubicBezTo>
                            <a:pt x="798548" y="173621"/>
                            <a:pt x="782229" y="186262"/>
                            <a:pt x="762000" y="196376"/>
                          </a:cubicBezTo>
                          <a:cubicBezTo>
                            <a:pt x="753548" y="200602"/>
                            <a:pt x="743558" y="201115"/>
                            <a:pt x="735106" y="205341"/>
                          </a:cubicBezTo>
                          <a:cubicBezTo>
                            <a:pt x="725469" y="210159"/>
                            <a:pt x="717177" y="217294"/>
                            <a:pt x="708212" y="223270"/>
                          </a:cubicBezTo>
                          <a:cubicBezTo>
                            <a:pt x="645459" y="220282"/>
                            <a:pt x="582393" y="221243"/>
                            <a:pt x="519953" y="214305"/>
                          </a:cubicBezTo>
                          <a:cubicBezTo>
                            <a:pt x="501169" y="212218"/>
                            <a:pt x="466165" y="196376"/>
                            <a:pt x="466165" y="196376"/>
                          </a:cubicBezTo>
                          <a:cubicBezTo>
                            <a:pt x="442259" y="199364"/>
                            <a:pt x="417135" y="197238"/>
                            <a:pt x="394447" y="205341"/>
                          </a:cubicBezTo>
                          <a:cubicBezTo>
                            <a:pt x="362913" y="216603"/>
                            <a:pt x="344409" y="237450"/>
                            <a:pt x="322729" y="259129"/>
                          </a:cubicBezTo>
                          <a:cubicBezTo>
                            <a:pt x="325717" y="300964"/>
                            <a:pt x="326793" y="342980"/>
                            <a:pt x="331694" y="384635"/>
                          </a:cubicBezTo>
                          <a:cubicBezTo>
                            <a:pt x="332798" y="394020"/>
                            <a:pt x="338063" y="402443"/>
                            <a:pt x="340659" y="411529"/>
                          </a:cubicBezTo>
                          <a:cubicBezTo>
                            <a:pt x="363172" y="490325"/>
                            <a:pt x="337093" y="409799"/>
                            <a:pt x="358588" y="474282"/>
                          </a:cubicBezTo>
                          <a:cubicBezTo>
                            <a:pt x="352425" y="579046"/>
                            <a:pt x="384345" y="612127"/>
                            <a:pt x="313765" y="662541"/>
                          </a:cubicBezTo>
                          <a:cubicBezTo>
                            <a:pt x="306075" y="668034"/>
                            <a:pt x="295835" y="668517"/>
                            <a:pt x="286870" y="671505"/>
                          </a:cubicBezTo>
                          <a:cubicBezTo>
                            <a:pt x="280894" y="677482"/>
                            <a:pt x="276501" y="685655"/>
                            <a:pt x="268941" y="689435"/>
                          </a:cubicBezTo>
                          <a:cubicBezTo>
                            <a:pt x="257921" y="694945"/>
                            <a:pt x="244929" y="695015"/>
                            <a:pt x="233082" y="698400"/>
                          </a:cubicBezTo>
                          <a:cubicBezTo>
                            <a:pt x="223996" y="700996"/>
                            <a:pt x="215153" y="704376"/>
                            <a:pt x="206188" y="707364"/>
                          </a:cubicBezTo>
                          <a:cubicBezTo>
                            <a:pt x="173343" y="740211"/>
                            <a:pt x="201034" y="719466"/>
                            <a:pt x="134470" y="734258"/>
                          </a:cubicBezTo>
                          <a:cubicBezTo>
                            <a:pt x="125245" y="736308"/>
                            <a:pt x="116662" y="740627"/>
                            <a:pt x="107576" y="743223"/>
                          </a:cubicBezTo>
                          <a:cubicBezTo>
                            <a:pt x="95730" y="746608"/>
                            <a:pt x="83671" y="749200"/>
                            <a:pt x="71718" y="752188"/>
                          </a:cubicBezTo>
                          <a:cubicBezTo>
                            <a:pt x="15874" y="808029"/>
                            <a:pt x="96724" y="732528"/>
                            <a:pt x="26894" y="779082"/>
                          </a:cubicBezTo>
                          <a:cubicBezTo>
                            <a:pt x="16345" y="786115"/>
                            <a:pt x="8965" y="797011"/>
                            <a:pt x="0" y="805976"/>
                          </a:cubicBezTo>
                          <a:cubicBezTo>
                            <a:pt x="2988" y="865741"/>
                            <a:pt x="2106" y="925825"/>
                            <a:pt x="8965" y="985270"/>
                          </a:cubicBezTo>
                          <a:cubicBezTo>
                            <a:pt x="8965" y="985273"/>
                            <a:pt x="31376" y="1052505"/>
                            <a:pt x="35859" y="1065953"/>
                          </a:cubicBezTo>
                          <a:cubicBezTo>
                            <a:pt x="56350" y="1127429"/>
                            <a:pt x="32152" y="1051128"/>
                            <a:pt x="53788" y="1137670"/>
                          </a:cubicBezTo>
                          <a:cubicBezTo>
                            <a:pt x="56080" y="1146837"/>
                            <a:pt x="59765" y="1155599"/>
                            <a:pt x="62753" y="1164564"/>
                          </a:cubicBezTo>
                          <a:cubicBezTo>
                            <a:pt x="65741" y="1218352"/>
                            <a:pt x="65036" y="1272474"/>
                            <a:pt x="71718" y="1325929"/>
                          </a:cubicBezTo>
                          <a:cubicBezTo>
                            <a:pt x="74062" y="1344682"/>
                            <a:pt x="85063" y="1361382"/>
                            <a:pt x="89647" y="1379717"/>
                          </a:cubicBezTo>
                          <a:cubicBezTo>
                            <a:pt x="92635" y="1391670"/>
                            <a:pt x="93759" y="1404251"/>
                            <a:pt x="98612" y="1415576"/>
                          </a:cubicBezTo>
                          <a:cubicBezTo>
                            <a:pt x="102856" y="1425479"/>
                            <a:pt x="108923" y="1434851"/>
                            <a:pt x="116541" y="1442470"/>
                          </a:cubicBezTo>
                          <a:cubicBezTo>
                            <a:pt x="141783" y="1467712"/>
                            <a:pt x="199624" y="1479129"/>
                            <a:pt x="224118" y="1487294"/>
                          </a:cubicBezTo>
                          <a:lnTo>
                            <a:pt x="251012" y="1496258"/>
                          </a:lnTo>
                          <a:cubicBezTo>
                            <a:pt x="331848" y="1523203"/>
                            <a:pt x="268437" y="1504725"/>
                            <a:pt x="448235" y="1514188"/>
                          </a:cubicBezTo>
                          <a:cubicBezTo>
                            <a:pt x="466164" y="1526141"/>
                            <a:pt x="484906" y="1536957"/>
                            <a:pt x="502023" y="1550047"/>
                          </a:cubicBezTo>
                          <a:cubicBezTo>
                            <a:pt x="535760" y="1575846"/>
                            <a:pt x="567673" y="1603947"/>
                            <a:pt x="600635" y="1630729"/>
                          </a:cubicBezTo>
                          <a:cubicBezTo>
                            <a:pt x="615485" y="1642795"/>
                            <a:pt x="629538" y="1655974"/>
                            <a:pt x="645459" y="1666588"/>
                          </a:cubicBezTo>
                          <a:lnTo>
                            <a:pt x="699247" y="1702447"/>
                          </a:lnTo>
                          <a:cubicBezTo>
                            <a:pt x="705223" y="1711412"/>
                            <a:pt x="710164" y="1721161"/>
                            <a:pt x="717176" y="1729341"/>
                          </a:cubicBezTo>
                          <a:cubicBezTo>
                            <a:pt x="728177" y="1742176"/>
                            <a:pt x="753035" y="1765200"/>
                            <a:pt x="753035" y="1765200"/>
                          </a:cubicBezTo>
                          <a:cubicBezTo>
                            <a:pt x="750047" y="1798070"/>
                            <a:pt x="750986" y="1831538"/>
                            <a:pt x="744070" y="1863811"/>
                          </a:cubicBezTo>
                          <a:cubicBezTo>
                            <a:pt x="741813" y="1874346"/>
                            <a:pt x="730959" y="1881068"/>
                            <a:pt x="726141" y="1890705"/>
                          </a:cubicBezTo>
                          <a:cubicBezTo>
                            <a:pt x="721915" y="1899157"/>
                            <a:pt x="720164" y="1908635"/>
                            <a:pt x="717176" y="1917600"/>
                          </a:cubicBezTo>
                          <a:cubicBezTo>
                            <a:pt x="724059" y="1952015"/>
                            <a:pt x="723452" y="1969416"/>
                            <a:pt x="744070" y="1998282"/>
                          </a:cubicBezTo>
                          <a:cubicBezTo>
                            <a:pt x="768939" y="2033098"/>
                            <a:pt x="765428" y="2020242"/>
                            <a:pt x="797859" y="2034141"/>
                          </a:cubicBezTo>
                          <a:cubicBezTo>
                            <a:pt x="863488" y="2062268"/>
                            <a:pt x="803467" y="2044507"/>
                            <a:pt x="869576" y="2061035"/>
                          </a:cubicBezTo>
                          <a:cubicBezTo>
                            <a:pt x="896470" y="2055058"/>
                            <a:pt x="924122" y="2051817"/>
                            <a:pt x="950259" y="2043105"/>
                          </a:cubicBezTo>
                          <a:cubicBezTo>
                            <a:pt x="957999" y="2040525"/>
                            <a:pt x="1012335" y="1998862"/>
                            <a:pt x="1013012" y="1998282"/>
                          </a:cubicBezTo>
                          <a:cubicBezTo>
                            <a:pt x="1022638" y="1990031"/>
                            <a:pt x="1029357" y="1978421"/>
                            <a:pt x="1039906" y="1971388"/>
                          </a:cubicBezTo>
                          <a:cubicBezTo>
                            <a:pt x="1047769" y="1966146"/>
                            <a:pt x="1057835" y="1965411"/>
                            <a:pt x="1066800" y="1962423"/>
                          </a:cubicBezTo>
                          <a:cubicBezTo>
                            <a:pt x="1078753" y="1950470"/>
                            <a:pt x="1088164" y="1935261"/>
                            <a:pt x="1102659" y="1926564"/>
                          </a:cubicBezTo>
                          <a:cubicBezTo>
                            <a:pt x="1113210" y="1920234"/>
                            <a:pt x="1173920" y="1903117"/>
                            <a:pt x="1192306" y="1899670"/>
                          </a:cubicBezTo>
                          <a:cubicBezTo>
                            <a:pt x="1228037" y="1892971"/>
                            <a:pt x="1299882" y="1881741"/>
                            <a:pt x="1299882" y="1881741"/>
                          </a:cubicBezTo>
                          <a:cubicBezTo>
                            <a:pt x="1394248" y="1888481"/>
                            <a:pt x="1397456" y="1881444"/>
                            <a:pt x="1461247" y="1899670"/>
                          </a:cubicBezTo>
                          <a:cubicBezTo>
                            <a:pt x="1513822" y="1914692"/>
                            <a:pt x="1462651" y="1900372"/>
                            <a:pt x="1515035" y="1926564"/>
                          </a:cubicBezTo>
                          <a:cubicBezTo>
                            <a:pt x="1589356" y="1963725"/>
                            <a:pt x="1532423" y="1930174"/>
                            <a:pt x="1586753" y="1953458"/>
                          </a:cubicBezTo>
                          <a:cubicBezTo>
                            <a:pt x="1664310" y="1986696"/>
                            <a:pt x="1586426" y="1959325"/>
                            <a:pt x="1649506" y="1980353"/>
                          </a:cubicBezTo>
                          <a:cubicBezTo>
                            <a:pt x="1697937" y="1973434"/>
                            <a:pt x="1728860" y="1971919"/>
                            <a:pt x="1775012" y="1953458"/>
                          </a:cubicBezTo>
                          <a:cubicBezTo>
                            <a:pt x="1785016" y="1949457"/>
                            <a:pt x="1792098" y="1939987"/>
                            <a:pt x="1801906" y="1935529"/>
                          </a:cubicBezTo>
                          <a:cubicBezTo>
                            <a:pt x="1829602" y="1922940"/>
                            <a:pt x="1868971" y="1910186"/>
                            <a:pt x="1900518" y="1899670"/>
                          </a:cubicBezTo>
                          <a:cubicBezTo>
                            <a:pt x="1912471" y="1890705"/>
                            <a:pt x="1923706" y="1880695"/>
                            <a:pt x="1936376" y="1872776"/>
                          </a:cubicBezTo>
                          <a:cubicBezTo>
                            <a:pt x="1947708" y="1865693"/>
                            <a:pt x="1961116" y="1862260"/>
                            <a:pt x="1972235" y="1854847"/>
                          </a:cubicBezTo>
                          <a:cubicBezTo>
                            <a:pt x="2021458" y="1822032"/>
                            <a:pt x="1954632" y="1848761"/>
                            <a:pt x="2017059" y="1827953"/>
                          </a:cubicBezTo>
                          <a:cubicBezTo>
                            <a:pt x="2029012" y="1816000"/>
                            <a:pt x="2043541" y="1806159"/>
                            <a:pt x="2052918" y="1792094"/>
                          </a:cubicBezTo>
                          <a:cubicBezTo>
                            <a:pt x="2079135" y="1752768"/>
                            <a:pt x="2064383" y="1773819"/>
                            <a:pt x="2097741" y="1729341"/>
                          </a:cubicBezTo>
                          <a:cubicBezTo>
                            <a:pt x="2105625" y="1697808"/>
                            <a:pt x="2105885" y="1685748"/>
                            <a:pt x="2124635" y="1657623"/>
                          </a:cubicBezTo>
                          <a:cubicBezTo>
                            <a:pt x="2129323" y="1650590"/>
                            <a:pt x="2136588" y="1645670"/>
                            <a:pt x="2142565" y="1639694"/>
                          </a:cubicBezTo>
                          <a:cubicBezTo>
                            <a:pt x="2169289" y="1559518"/>
                            <a:pt x="2171755" y="1575013"/>
                            <a:pt x="2151529" y="1460400"/>
                          </a:cubicBezTo>
                          <a:cubicBezTo>
                            <a:pt x="2149657" y="1449790"/>
                            <a:pt x="2139310" y="1442642"/>
                            <a:pt x="2133600" y="1433505"/>
                          </a:cubicBezTo>
                          <a:cubicBezTo>
                            <a:pt x="2124365" y="1418729"/>
                            <a:pt x="2115168" y="1403913"/>
                            <a:pt x="2106706" y="1388682"/>
                          </a:cubicBezTo>
                          <a:cubicBezTo>
                            <a:pt x="2079604" y="1339899"/>
                            <a:pt x="2095440" y="1353706"/>
                            <a:pt x="2052918" y="1299035"/>
                          </a:cubicBezTo>
                          <a:cubicBezTo>
                            <a:pt x="2045134" y="1289027"/>
                            <a:pt x="2033240" y="1282565"/>
                            <a:pt x="2026023" y="1272141"/>
                          </a:cubicBezTo>
                          <a:cubicBezTo>
                            <a:pt x="2006187" y="1243489"/>
                            <a:pt x="1987820" y="1213663"/>
                            <a:pt x="1972235" y="1182494"/>
                          </a:cubicBezTo>
                          <a:lnTo>
                            <a:pt x="1927412" y="1092847"/>
                          </a:lnTo>
                          <a:cubicBezTo>
                            <a:pt x="1910740" y="1009491"/>
                            <a:pt x="1898349" y="991681"/>
                            <a:pt x="1918447" y="904588"/>
                          </a:cubicBezTo>
                          <a:cubicBezTo>
                            <a:pt x="1920348" y="896352"/>
                            <a:pt x="1929614" y="891729"/>
                            <a:pt x="1936376" y="886658"/>
                          </a:cubicBezTo>
                          <a:cubicBezTo>
                            <a:pt x="1953615" y="873729"/>
                            <a:pt x="1972235" y="862753"/>
                            <a:pt x="1990165" y="850800"/>
                          </a:cubicBezTo>
                          <a:cubicBezTo>
                            <a:pt x="1999130" y="844824"/>
                            <a:pt x="2006606" y="835483"/>
                            <a:pt x="2017059" y="832870"/>
                          </a:cubicBezTo>
                          <a:cubicBezTo>
                            <a:pt x="2029012" y="829882"/>
                            <a:pt x="2041545" y="828644"/>
                            <a:pt x="2052918" y="823905"/>
                          </a:cubicBezTo>
                          <a:cubicBezTo>
                            <a:pt x="2077589" y="813625"/>
                            <a:pt x="2124635" y="788047"/>
                            <a:pt x="2124635" y="788047"/>
                          </a:cubicBezTo>
                          <a:cubicBezTo>
                            <a:pt x="2170068" y="742614"/>
                            <a:pt x="2111269" y="796068"/>
                            <a:pt x="2169459" y="761153"/>
                          </a:cubicBezTo>
                          <a:cubicBezTo>
                            <a:pt x="2176707" y="756804"/>
                            <a:pt x="2180788" y="748503"/>
                            <a:pt x="2187388" y="743223"/>
                          </a:cubicBezTo>
                          <a:cubicBezTo>
                            <a:pt x="2209443" y="725579"/>
                            <a:pt x="2215977" y="729011"/>
                            <a:pt x="2232212" y="707364"/>
                          </a:cubicBezTo>
                          <a:cubicBezTo>
                            <a:pt x="2245141" y="690125"/>
                            <a:pt x="2268070" y="653576"/>
                            <a:pt x="2268070" y="653576"/>
                          </a:cubicBezTo>
                          <a:cubicBezTo>
                            <a:pt x="2271058" y="641623"/>
                            <a:pt x="2273650" y="629564"/>
                            <a:pt x="2277035" y="617717"/>
                          </a:cubicBezTo>
                          <a:cubicBezTo>
                            <a:pt x="2279631" y="608631"/>
                            <a:pt x="2286000" y="600273"/>
                            <a:pt x="2286000" y="590823"/>
                          </a:cubicBezTo>
                          <a:cubicBezTo>
                            <a:pt x="2286000" y="566731"/>
                            <a:pt x="2287809" y="540654"/>
                            <a:pt x="2277035" y="519105"/>
                          </a:cubicBezTo>
                          <a:cubicBezTo>
                            <a:pt x="2265695" y="496426"/>
                            <a:pt x="2241176" y="483246"/>
                            <a:pt x="2223247" y="465317"/>
                          </a:cubicBezTo>
                          <a:cubicBezTo>
                            <a:pt x="2214282" y="456352"/>
                            <a:pt x="2208652" y="441498"/>
                            <a:pt x="2196353" y="438423"/>
                          </a:cubicBezTo>
                          <a:cubicBezTo>
                            <a:pt x="2184400" y="435435"/>
                            <a:pt x="2172341" y="432843"/>
                            <a:pt x="2160494" y="429458"/>
                          </a:cubicBezTo>
                          <a:cubicBezTo>
                            <a:pt x="2151408" y="426862"/>
                            <a:pt x="2142825" y="422544"/>
                            <a:pt x="2133600" y="420494"/>
                          </a:cubicBezTo>
                          <a:cubicBezTo>
                            <a:pt x="2116461" y="416685"/>
                            <a:pt x="2064366" y="411069"/>
                            <a:pt x="2043953" y="402564"/>
                          </a:cubicBezTo>
                          <a:cubicBezTo>
                            <a:pt x="2019281" y="392284"/>
                            <a:pt x="1997051" y="376631"/>
                            <a:pt x="1972235" y="366705"/>
                          </a:cubicBezTo>
                          <a:cubicBezTo>
                            <a:pt x="1957294" y="360729"/>
                            <a:pt x="1941805" y="355972"/>
                            <a:pt x="1927412" y="348776"/>
                          </a:cubicBezTo>
                          <a:cubicBezTo>
                            <a:pt x="1890621" y="330381"/>
                            <a:pt x="1910383" y="335153"/>
                            <a:pt x="1882588" y="312917"/>
                          </a:cubicBezTo>
                          <a:cubicBezTo>
                            <a:pt x="1874175" y="306186"/>
                            <a:pt x="1864659" y="300964"/>
                            <a:pt x="1855694" y="294988"/>
                          </a:cubicBezTo>
                          <a:cubicBezTo>
                            <a:pt x="1852706" y="286023"/>
                            <a:pt x="1846729" y="277544"/>
                            <a:pt x="1846729" y="268094"/>
                          </a:cubicBezTo>
                          <a:cubicBezTo>
                            <a:pt x="1846729" y="142147"/>
                            <a:pt x="1845697" y="155680"/>
                            <a:pt x="1864659" y="79835"/>
                          </a:cubicBezTo>
                          <a:cubicBezTo>
                            <a:pt x="1861671" y="55929"/>
                            <a:pt x="1879113" y="13770"/>
                            <a:pt x="1855694" y="8117"/>
                          </a:cubicBezTo>
                          <a:cubicBezTo>
                            <a:pt x="1774307" y="-11528"/>
                            <a:pt x="1688082" y="9723"/>
                            <a:pt x="1604682" y="17082"/>
                          </a:cubicBezTo>
                          <a:cubicBezTo>
                            <a:pt x="1585856" y="18743"/>
                            <a:pt x="1568823" y="29035"/>
                            <a:pt x="1550894" y="35011"/>
                          </a:cubicBezTo>
                          <a:cubicBezTo>
                            <a:pt x="1523075" y="44284"/>
                            <a:pt x="1515831" y="45291"/>
                            <a:pt x="1488141" y="61905"/>
                          </a:cubicBezTo>
                          <a:cubicBezTo>
                            <a:pt x="1411075" y="108144"/>
                            <a:pt x="1461556" y="88696"/>
                            <a:pt x="1407459" y="106729"/>
                          </a:cubicBezTo>
                          <a:cubicBezTo>
                            <a:pt x="1401482" y="112705"/>
                            <a:pt x="1397866" y="123268"/>
                            <a:pt x="1389529" y="124658"/>
                          </a:cubicBezTo>
                          <a:cubicBezTo>
                            <a:pt x="1377376" y="126684"/>
                            <a:pt x="1365471" y="119234"/>
                            <a:pt x="1353670" y="115694"/>
                          </a:cubicBezTo>
                          <a:cubicBezTo>
                            <a:pt x="1335568" y="110263"/>
                            <a:pt x="1317811" y="103740"/>
                            <a:pt x="1299882" y="97764"/>
                          </a:cubicBezTo>
                          <a:lnTo>
                            <a:pt x="1272988" y="88800"/>
                          </a:lnTo>
                          <a:cubicBezTo>
                            <a:pt x="1205474" y="43789"/>
                            <a:pt x="1291275" y="96636"/>
                            <a:pt x="1210235" y="61905"/>
                          </a:cubicBezTo>
                          <a:cubicBezTo>
                            <a:pt x="1200332" y="57661"/>
                            <a:pt x="1192978" y="48794"/>
                            <a:pt x="1183341" y="43976"/>
                          </a:cubicBezTo>
                          <a:cubicBezTo>
                            <a:pt x="1174889" y="39750"/>
                            <a:pt x="1165412" y="37999"/>
                            <a:pt x="1156447" y="35011"/>
                          </a:cubicBezTo>
                          <a:cubicBezTo>
                            <a:pt x="1075562" y="55233"/>
                            <a:pt x="1108106" y="45149"/>
                            <a:pt x="1057835" y="61905"/>
                          </a:cubicBezTo>
                          <a:lnTo>
                            <a:pt x="1084729" y="70870"/>
                          </a:lnTo>
                          <a:close/>
                        </a:path>
                      </a:pathLst>
                    </a:custGeom>
                    <a:solidFill>
                      <a:srgbClr val="AE50AA"/>
                    </a:solidFill>
                    <a:ln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1" name="Flowchart: Connector 30"/>
                    <p:cNvSpPr/>
                    <p:nvPr/>
                  </p:nvSpPr>
                  <p:spPr bwMode="auto">
                    <a:xfrm>
                      <a:off x="12294798" y="4395005"/>
                      <a:ext cx="658276" cy="450773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214" name="Group 213"/>
                  <p:cNvGrpSpPr/>
                  <p:nvPr/>
                </p:nvGrpSpPr>
                <p:grpSpPr>
                  <a:xfrm>
                    <a:off x="11636350" y="1778000"/>
                    <a:ext cx="2178428" cy="1425222"/>
                    <a:chOff x="11702126" y="1778000"/>
                    <a:chExt cx="2178428" cy="1425222"/>
                  </a:xfrm>
                </p:grpSpPr>
                <p:sp>
                  <p:nvSpPr>
                    <p:cNvPr id="248" name="Flowchart: Connector 3"/>
                    <p:cNvSpPr/>
                    <p:nvPr/>
                  </p:nvSpPr>
                  <p:spPr bwMode="auto">
                    <a:xfrm>
                      <a:off x="11702126" y="1778000"/>
                      <a:ext cx="2178428" cy="1425222"/>
                    </a:xfrm>
                    <a:prstGeom prst="flowChartConnector">
                      <a:avLst/>
                    </a:prstGeom>
                    <a:solidFill>
                      <a:srgbClr val="569517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9" name="Flowchart: Connector 4"/>
                    <p:cNvSpPr/>
                    <p:nvPr/>
                  </p:nvSpPr>
                  <p:spPr bwMode="auto">
                    <a:xfrm rot="479686">
                      <a:off x="12006847" y="2390590"/>
                      <a:ext cx="791962" cy="541858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215" name="TextBox 214"/>
                  <p:cNvSpPr txBox="1"/>
                  <p:nvPr/>
                </p:nvSpPr>
                <p:spPr>
                  <a:xfrm>
                    <a:off x="12246070" y="1853594"/>
                    <a:ext cx="1024188" cy="5847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b="1" i="1" u="none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Inhibited </a:t>
                    </a:r>
                    <a:r>
                      <a:rPr lang="en-US" sz="1400" b="1" u="none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T cell</a:t>
                    </a:r>
                    <a:endParaRPr lang="en-US" sz="1400" b="1" u="none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216" name="Group 215"/>
                  <p:cNvGrpSpPr/>
                  <p:nvPr/>
                </p:nvGrpSpPr>
                <p:grpSpPr>
                  <a:xfrm>
                    <a:off x="12026453" y="3450165"/>
                    <a:ext cx="219219" cy="719620"/>
                    <a:chOff x="3652299" y="3485441"/>
                    <a:chExt cx="219219" cy="719620"/>
                  </a:xfrm>
                </p:grpSpPr>
                <p:sp>
                  <p:nvSpPr>
                    <p:cNvPr id="246" name="Rectangle 245"/>
                    <p:cNvSpPr/>
                    <p:nvPr/>
                  </p:nvSpPr>
                  <p:spPr bwMode="auto">
                    <a:xfrm>
                      <a:off x="3699996" y="3638550"/>
                      <a:ext cx="123825" cy="566511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7" name="Oval 246"/>
                    <p:cNvSpPr/>
                    <p:nvPr/>
                  </p:nvSpPr>
                  <p:spPr bwMode="auto">
                    <a:xfrm>
                      <a:off x="3652299" y="3485441"/>
                      <a:ext cx="219219" cy="289634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217" name="TextBox 216"/>
                  <p:cNvSpPr txBox="1"/>
                  <p:nvPr/>
                </p:nvSpPr>
                <p:spPr>
                  <a:xfrm>
                    <a:off x="12350740" y="3650597"/>
                    <a:ext cx="637591" cy="3443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u="none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PD-1</a:t>
                    </a:r>
                    <a:endParaRPr lang="en-US" sz="1400" b="1" u="none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218" name="Group 217"/>
                  <p:cNvGrpSpPr/>
                  <p:nvPr/>
                </p:nvGrpSpPr>
                <p:grpSpPr>
                  <a:xfrm>
                    <a:off x="13102595" y="3607148"/>
                    <a:ext cx="235813" cy="544988"/>
                    <a:chOff x="5459961" y="3642424"/>
                    <a:chExt cx="235813" cy="544988"/>
                  </a:xfrm>
                  <a:solidFill>
                    <a:srgbClr val="345B0E"/>
                  </a:solidFill>
                </p:grpSpPr>
                <p:sp>
                  <p:nvSpPr>
                    <p:cNvPr id="244" name="Rectangle 243"/>
                    <p:cNvSpPr/>
                    <p:nvPr/>
                  </p:nvSpPr>
                  <p:spPr bwMode="auto">
                    <a:xfrm>
                      <a:off x="5459961" y="3642424"/>
                      <a:ext cx="235813" cy="179957"/>
                    </a:xfrm>
                    <a:prstGeom prst="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5" name="Rectangle 244"/>
                    <p:cNvSpPr/>
                    <p:nvPr/>
                  </p:nvSpPr>
                  <p:spPr bwMode="auto">
                    <a:xfrm>
                      <a:off x="5496532" y="3822382"/>
                      <a:ext cx="162670" cy="365030"/>
                    </a:xfrm>
                    <a:prstGeom prst="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 w="952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219" name="TextBox 218"/>
                  <p:cNvSpPr txBox="1"/>
                  <p:nvPr/>
                </p:nvSpPr>
                <p:spPr>
                  <a:xfrm>
                    <a:off x="12905836" y="4070065"/>
                    <a:ext cx="787079" cy="344341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r>
                      <a:rPr lang="en-US" sz="1400" b="1" u="none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PD-L1</a:t>
                    </a:r>
                    <a:endParaRPr lang="en-US" sz="1400" b="1" u="none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20" name="TextBox 219"/>
                  <p:cNvSpPr txBox="1"/>
                  <p:nvPr/>
                </p:nvSpPr>
                <p:spPr>
                  <a:xfrm>
                    <a:off x="12269417" y="4838260"/>
                    <a:ext cx="1615359" cy="3443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b="1" u="none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Tumor cell</a:t>
                    </a:r>
                    <a:endParaRPr lang="en-US" sz="1400" b="1" u="none" dirty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221" name="Group 220"/>
                  <p:cNvGrpSpPr/>
                  <p:nvPr/>
                </p:nvGrpSpPr>
                <p:grpSpPr>
                  <a:xfrm>
                    <a:off x="11987609" y="3038124"/>
                    <a:ext cx="296907" cy="574121"/>
                    <a:chOff x="3613455" y="3073400"/>
                    <a:chExt cx="296907" cy="574121"/>
                  </a:xfrm>
                </p:grpSpPr>
                <p:sp>
                  <p:nvSpPr>
                    <p:cNvPr id="242" name="Freeform 241"/>
                    <p:cNvSpPr/>
                    <p:nvPr/>
                  </p:nvSpPr>
                  <p:spPr bwMode="auto">
                    <a:xfrm>
                      <a:off x="3613455" y="3073400"/>
                      <a:ext cx="134983" cy="574121"/>
                    </a:xfrm>
                    <a:custGeom>
                      <a:avLst/>
                      <a:gdLst>
                        <a:gd name="connsiteX0" fmla="*/ 154131 w 154643"/>
                        <a:gd name="connsiteY0" fmla="*/ 0 h 419100"/>
                        <a:gd name="connsiteX1" fmla="*/ 135081 w 154643"/>
                        <a:gd name="connsiteY1" fmla="*/ 266700 h 419100"/>
                        <a:gd name="connsiteX2" fmla="*/ 39831 w 154643"/>
                        <a:gd name="connsiteY2" fmla="*/ 285750 h 419100"/>
                        <a:gd name="connsiteX3" fmla="*/ 1731 w 154643"/>
                        <a:gd name="connsiteY3" fmla="*/ 419100 h 419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54643" h="419100">
                          <a:moveTo>
                            <a:pt x="154131" y="0"/>
                          </a:moveTo>
                          <a:cubicBezTo>
                            <a:pt x="147781" y="88900"/>
                            <a:pt x="168182" y="183948"/>
                            <a:pt x="135081" y="266700"/>
                          </a:cubicBezTo>
                          <a:cubicBezTo>
                            <a:pt x="123056" y="296763"/>
                            <a:pt x="67944" y="269686"/>
                            <a:pt x="39831" y="285750"/>
                          </a:cubicBezTo>
                          <a:cubicBezTo>
                            <a:pt x="-12358" y="315573"/>
                            <a:pt x="1731" y="373768"/>
                            <a:pt x="1731" y="419100"/>
                          </a:cubicBezTo>
                        </a:path>
                      </a:pathLst>
                    </a:custGeom>
                    <a:noFill/>
                    <a:ln w="57150" cap="flat" cmpd="sng" algn="ctr">
                      <a:solidFill>
                        <a:srgbClr val="BC1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3" name="Freeform 242"/>
                    <p:cNvSpPr/>
                    <p:nvPr/>
                  </p:nvSpPr>
                  <p:spPr bwMode="auto">
                    <a:xfrm flipH="1">
                      <a:off x="3775379" y="3073400"/>
                      <a:ext cx="134983" cy="574121"/>
                    </a:xfrm>
                    <a:custGeom>
                      <a:avLst/>
                      <a:gdLst>
                        <a:gd name="connsiteX0" fmla="*/ 154131 w 154643"/>
                        <a:gd name="connsiteY0" fmla="*/ 0 h 419100"/>
                        <a:gd name="connsiteX1" fmla="*/ 135081 w 154643"/>
                        <a:gd name="connsiteY1" fmla="*/ 266700 h 419100"/>
                        <a:gd name="connsiteX2" fmla="*/ 39831 w 154643"/>
                        <a:gd name="connsiteY2" fmla="*/ 285750 h 419100"/>
                        <a:gd name="connsiteX3" fmla="*/ 1731 w 154643"/>
                        <a:gd name="connsiteY3" fmla="*/ 419100 h 419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54643" h="419100">
                          <a:moveTo>
                            <a:pt x="154131" y="0"/>
                          </a:moveTo>
                          <a:cubicBezTo>
                            <a:pt x="147781" y="88900"/>
                            <a:pt x="168182" y="183948"/>
                            <a:pt x="135081" y="266700"/>
                          </a:cubicBezTo>
                          <a:cubicBezTo>
                            <a:pt x="123056" y="296763"/>
                            <a:pt x="67944" y="269686"/>
                            <a:pt x="39831" y="285750"/>
                          </a:cubicBezTo>
                          <a:cubicBezTo>
                            <a:pt x="-12358" y="315573"/>
                            <a:pt x="1731" y="373768"/>
                            <a:pt x="1731" y="419100"/>
                          </a:cubicBezTo>
                        </a:path>
                      </a:pathLst>
                    </a:custGeom>
                    <a:noFill/>
                    <a:ln w="57150" cap="flat" cmpd="sng" algn="ctr">
                      <a:solidFill>
                        <a:srgbClr val="BC1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222" name="Group 221"/>
                  <p:cNvGrpSpPr/>
                  <p:nvPr/>
                </p:nvGrpSpPr>
                <p:grpSpPr>
                  <a:xfrm>
                    <a:off x="12443235" y="3044474"/>
                    <a:ext cx="384174" cy="682625"/>
                    <a:chOff x="4800601" y="3079750"/>
                    <a:chExt cx="384174" cy="682625"/>
                  </a:xfrm>
                </p:grpSpPr>
                <p:grpSp>
                  <p:nvGrpSpPr>
                    <p:cNvPr id="234" name="Group 233"/>
                    <p:cNvGrpSpPr/>
                    <p:nvPr/>
                  </p:nvGrpSpPr>
                  <p:grpSpPr>
                    <a:xfrm>
                      <a:off x="4800601" y="3079750"/>
                      <a:ext cx="177799" cy="682625"/>
                      <a:chOff x="4800601" y="3079750"/>
                      <a:chExt cx="177799" cy="682625"/>
                    </a:xfrm>
                  </p:grpSpPr>
                  <p:cxnSp>
                    <p:nvCxnSpPr>
                      <p:cNvPr id="239" name="Straight Connector 238"/>
                      <p:cNvCxnSpPr/>
                      <p:nvPr/>
                    </p:nvCxnSpPr>
                    <p:spPr bwMode="auto">
                      <a:xfrm>
                        <a:off x="4951378" y="3079750"/>
                        <a:ext cx="0" cy="540256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57150" cap="flat" cmpd="sng" algn="ctr">
                        <a:solidFill>
                          <a:srgbClr val="46007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40" name="Straight Connector 239"/>
                      <p:cNvCxnSpPr/>
                      <p:nvPr/>
                    </p:nvCxnSpPr>
                    <p:spPr bwMode="auto">
                      <a:xfrm>
                        <a:off x="4827904" y="3587599"/>
                        <a:ext cx="0" cy="174776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57150" cap="flat" cmpd="sng" algn="ctr">
                        <a:solidFill>
                          <a:srgbClr val="46007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41" name="Straight Connector 240"/>
                      <p:cNvCxnSpPr/>
                      <p:nvPr/>
                    </p:nvCxnSpPr>
                    <p:spPr bwMode="auto">
                      <a:xfrm flipH="1">
                        <a:off x="4800601" y="3604998"/>
                        <a:ext cx="177799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57150" cap="flat" cmpd="sng" algn="ctr">
                        <a:solidFill>
                          <a:srgbClr val="46007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235" name="Group 234"/>
                    <p:cNvGrpSpPr/>
                    <p:nvPr/>
                  </p:nvGrpSpPr>
                  <p:grpSpPr>
                    <a:xfrm flipH="1">
                      <a:off x="5006976" y="3079750"/>
                      <a:ext cx="177799" cy="682625"/>
                      <a:chOff x="5213351" y="3079750"/>
                      <a:chExt cx="177799" cy="682625"/>
                    </a:xfrm>
                  </p:grpSpPr>
                  <p:cxnSp>
                    <p:nvCxnSpPr>
                      <p:cNvPr id="236" name="Straight Connector 235"/>
                      <p:cNvCxnSpPr/>
                      <p:nvPr/>
                    </p:nvCxnSpPr>
                    <p:spPr bwMode="auto">
                      <a:xfrm>
                        <a:off x="5364128" y="3079750"/>
                        <a:ext cx="0" cy="540256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57150" cap="flat" cmpd="sng" algn="ctr">
                        <a:solidFill>
                          <a:srgbClr val="46007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37" name="Straight Connector 236"/>
                      <p:cNvCxnSpPr/>
                      <p:nvPr/>
                    </p:nvCxnSpPr>
                    <p:spPr bwMode="auto">
                      <a:xfrm>
                        <a:off x="5240654" y="3587599"/>
                        <a:ext cx="0" cy="174776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57150" cap="flat" cmpd="sng" algn="ctr">
                        <a:solidFill>
                          <a:srgbClr val="46007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38" name="Straight Connector 237"/>
                      <p:cNvCxnSpPr/>
                      <p:nvPr/>
                    </p:nvCxnSpPr>
                    <p:spPr bwMode="auto">
                      <a:xfrm flipH="1">
                        <a:off x="5213351" y="3604998"/>
                        <a:ext cx="177799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57150" cap="flat" cmpd="sng" algn="ctr">
                        <a:solidFill>
                          <a:srgbClr val="46007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  <p:grpSp>
                <p:nvGrpSpPr>
                  <p:cNvPr id="223" name="Group 222"/>
                  <p:cNvGrpSpPr/>
                  <p:nvPr/>
                </p:nvGrpSpPr>
                <p:grpSpPr>
                  <a:xfrm>
                    <a:off x="13466096" y="2862142"/>
                    <a:ext cx="304390" cy="1248677"/>
                    <a:chOff x="13341680" y="2862142"/>
                    <a:chExt cx="304390" cy="1248677"/>
                  </a:xfrm>
                </p:grpSpPr>
                <p:sp>
                  <p:nvSpPr>
                    <p:cNvPr id="224" name="Rectangle 223"/>
                    <p:cNvSpPr/>
                    <p:nvPr/>
                  </p:nvSpPr>
                  <p:spPr bwMode="auto">
                    <a:xfrm rot="10800000">
                      <a:off x="13446969" y="2862142"/>
                      <a:ext cx="103359" cy="836727"/>
                    </a:xfrm>
                    <a:prstGeom prst="rect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grpSp>
                  <p:nvGrpSpPr>
                    <p:cNvPr id="225" name="Group 224"/>
                    <p:cNvGrpSpPr/>
                    <p:nvPr/>
                  </p:nvGrpSpPr>
                  <p:grpSpPr>
                    <a:xfrm rot="10800000">
                      <a:off x="13341680" y="3633299"/>
                      <a:ext cx="304390" cy="477520"/>
                      <a:chOff x="5019402" y="3129007"/>
                      <a:chExt cx="384174" cy="682626"/>
                    </a:xfrm>
                  </p:grpSpPr>
                  <p:grpSp>
                    <p:nvGrpSpPr>
                      <p:cNvPr id="226" name="Group 225"/>
                      <p:cNvGrpSpPr/>
                      <p:nvPr/>
                    </p:nvGrpSpPr>
                    <p:grpSpPr>
                      <a:xfrm>
                        <a:off x="5019402" y="3129007"/>
                        <a:ext cx="177799" cy="682626"/>
                        <a:chOff x="5019402" y="3129007"/>
                        <a:chExt cx="177799" cy="682626"/>
                      </a:xfrm>
                    </p:grpSpPr>
                    <p:cxnSp>
                      <p:nvCxnSpPr>
                        <p:cNvPr id="231" name="Straight Connector 230"/>
                        <p:cNvCxnSpPr/>
                        <p:nvPr/>
                      </p:nvCxnSpPr>
                      <p:spPr bwMode="auto">
                        <a:xfrm>
                          <a:off x="5170179" y="3129007"/>
                          <a:ext cx="0" cy="540256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57150" cap="flat" cmpd="sng" algn="ctr">
                          <a:solidFill>
                            <a:srgbClr val="342A2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232" name="Straight Connector 231"/>
                        <p:cNvCxnSpPr/>
                        <p:nvPr/>
                      </p:nvCxnSpPr>
                      <p:spPr bwMode="auto">
                        <a:xfrm>
                          <a:off x="5046705" y="3636856"/>
                          <a:ext cx="0" cy="174777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57150" cap="flat" cmpd="sng" algn="ctr">
                          <a:solidFill>
                            <a:srgbClr val="342A2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233" name="Straight Connector 232"/>
                        <p:cNvCxnSpPr/>
                        <p:nvPr/>
                      </p:nvCxnSpPr>
                      <p:spPr bwMode="auto">
                        <a:xfrm flipH="1">
                          <a:off x="5019402" y="3654255"/>
                          <a:ext cx="177799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57150" cap="flat" cmpd="sng" algn="ctr">
                          <a:solidFill>
                            <a:srgbClr val="342A2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</p:grpSp>
                  <p:grpSp>
                    <p:nvGrpSpPr>
                      <p:cNvPr id="227" name="Group 226"/>
                      <p:cNvGrpSpPr/>
                      <p:nvPr/>
                    </p:nvGrpSpPr>
                    <p:grpSpPr>
                      <a:xfrm flipH="1">
                        <a:off x="5225777" y="3129007"/>
                        <a:ext cx="177799" cy="682626"/>
                        <a:chOff x="4994550" y="3129007"/>
                        <a:chExt cx="177799" cy="682626"/>
                      </a:xfrm>
                    </p:grpSpPr>
                    <p:cxnSp>
                      <p:nvCxnSpPr>
                        <p:cNvPr id="228" name="Straight Connector 227"/>
                        <p:cNvCxnSpPr/>
                        <p:nvPr/>
                      </p:nvCxnSpPr>
                      <p:spPr bwMode="auto">
                        <a:xfrm>
                          <a:off x="5145328" y="3129007"/>
                          <a:ext cx="0" cy="540256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57150" cap="flat" cmpd="sng" algn="ctr">
                          <a:solidFill>
                            <a:srgbClr val="342A2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229" name="Straight Connector 228"/>
                        <p:cNvCxnSpPr/>
                        <p:nvPr/>
                      </p:nvCxnSpPr>
                      <p:spPr bwMode="auto">
                        <a:xfrm>
                          <a:off x="5021853" y="3636856"/>
                          <a:ext cx="0" cy="174777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57150" cap="flat" cmpd="sng" algn="ctr">
                          <a:solidFill>
                            <a:srgbClr val="342A2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230" name="Straight Connector 229"/>
                        <p:cNvCxnSpPr/>
                        <p:nvPr/>
                      </p:nvCxnSpPr>
                      <p:spPr bwMode="auto">
                        <a:xfrm flipH="1">
                          <a:off x="4994550" y="3654256"/>
                          <a:ext cx="177799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57150" cap="flat" cmpd="sng" algn="ctr">
                          <a:solidFill>
                            <a:srgbClr val="342A2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</p:grpSp>
                </p:grpSp>
              </p:grpSp>
            </p:grpSp>
          </p:grpSp>
          <p:grpSp>
            <p:nvGrpSpPr>
              <p:cNvPr id="179" name="Group 178"/>
              <p:cNvGrpSpPr/>
              <p:nvPr/>
            </p:nvGrpSpPr>
            <p:grpSpPr>
              <a:xfrm rot="10396184">
                <a:off x="19029557" y="3575081"/>
                <a:ext cx="340681" cy="495306"/>
                <a:chOff x="18550518" y="3864739"/>
                <a:chExt cx="340681" cy="495306"/>
              </a:xfrm>
            </p:grpSpPr>
            <p:cxnSp>
              <p:nvCxnSpPr>
                <p:cNvPr id="180" name="Straight Connector 179"/>
                <p:cNvCxnSpPr/>
                <p:nvPr/>
              </p:nvCxnSpPr>
              <p:spPr bwMode="auto">
                <a:xfrm rot="20849794">
                  <a:off x="18755588" y="4103921"/>
                  <a:ext cx="0" cy="256124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85175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1" name="Straight Connector 180"/>
                <p:cNvCxnSpPr/>
                <p:nvPr/>
              </p:nvCxnSpPr>
              <p:spPr bwMode="auto">
                <a:xfrm rot="20849794" flipH="1">
                  <a:off x="18739508" y="3864739"/>
                  <a:ext cx="121752" cy="229402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85175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1" name="Straight Connector 190"/>
                <p:cNvCxnSpPr/>
                <p:nvPr/>
              </p:nvCxnSpPr>
              <p:spPr bwMode="auto">
                <a:xfrm rot="20849794">
                  <a:off x="18586832" y="3898596"/>
                  <a:ext cx="121752" cy="229402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85175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2" name="Straight Connector 201"/>
                <p:cNvCxnSpPr/>
                <p:nvPr/>
              </p:nvCxnSpPr>
              <p:spPr bwMode="auto">
                <a:xfrm rot="20849794" flipH="1">
                  <a:off x="18793828" y="4095441"/>
                  <a:ext cx="0" cy="256124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85175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9" name="Straight Connector 208"/>
                <p:cNvCxnSpPr/>
                <p:nvPr/>
              </p:nvCxnSpPr>
              <p:spPr bwMode="auto">
                <a:xfrm rot="20849794" flipH="1">
                  <a:off x="18805487" y="3872509"/>
                  <a:ext cx="85712" cy="162097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85175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0" name="Straight Connector 209"/>
                <p:cNvCxnSpPr/>
                <p:nvPr/>
              </p:nvCxnSpPr>
              <p:spPr bwMode="auto">
                <a:xfrm rot="20849794">
                  <a:off x="18550518" y="3929050"/>
                  <a:ext cx="85712" cy="162097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85175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</p:spTree>
    <p:extLst>
      <p:ext uri="{BB962C8B-B14F-4D97-AF65-F5344CB8AC3E}">
        <p14:creationId xmlns:p14="http://schemas.microsoft.com/office/powerpoint/2010/main" val="166527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312" y="165240"/>
            <a:ext cx="8229600" cy="707886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>
                <a:solidFill>
                  <a:schemeClr val="accent5"/>
                </a:solidFill>
              </a:rPr>
              <a:t>Antibodies That Block PD-1 or PD-L1 </a:t>
            </a:r>
            <a:endParaRPr lang="en-US" sz="4000" dirty="0">
              <a:solidFill>
                <a:schemeClr val="accent5"/>
              </a:solidFill>
            </a:endParaRPr>
          </a:p>
        </p:txBody>
      </p:sp>
      <p:graphicFrame>
        <p:nvGraphicFramePr>
          <p:cNvPr id="4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268168"/>
              </p:ext>
            </p:extLst>
          </p:nvPr>
        </p:nvGraphicFramePr>
        <p:xfrm>
          <a:off x="244405" y="1094010"/>
          <a:ext cx="8643563" cy="507255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779723"/>
                <a:gridCol w="1956816"/>
                <a:gridCol w="2999232"/>
                <a:gridCol w="2907792"/>
              </a:tblGrid>
              <a:tr h="4823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41" marR="97341" marT="45716" marB="45716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Agent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41" marR="97341" marT="45716" marB="45716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Class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41" marR="97341" marT="45716" marB="45716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US Regulatory Status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(as of March 2015)</a:t>
                      </a:r>
                    </a:p>
                  </a:txBody>
                  <a:tcPr marL="97341" marR="97341" marT="45716" marB="45716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5403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PD-1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41" marR="97341" marT="45716" marB="4571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Nivolumab</a:t>
                      </a:r>
                      <a:r>
                        <a:rPr kumimoji="0" lang="en-US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7341" marR="97341" marT="45716" marB="4571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IgG4 fully human Ab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41" marR="97341" marT="45716" marB="4571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FDA approved in advanced melanoma and metastatic squamous NSCLC</a:t>
                      </a:r>
                    </a:p>
                  </a:txBody>
                  <a:tcPr marL="97341" marR="97341" marT="45716" marB="4571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7881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7343" marR="973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Pembrolizumab</a:t>
                      </a:r>
                      <a:r>
                        <a:rPr kumimoji="0" lang="en-US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(MK-3475)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41" marR="97341" marT="45716" marB="4571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IgG4 engineered humanized Ab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41" marR="97341" marT="45716" marB="4571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FDA approved in advanced melanoma</a:t>
                      </a:r>
                    </a:p>
                  </a:txBody>
                  <a:tcPr marL="97341" marR="97341" marT="45716" marB="4571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231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7343" marR="973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Pidilizumab (CT‑011)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41" marR="97341" marT="45716" marB="4571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IgG1 humanized Ab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41" marR="97341" marT="45716" marB="4571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 development/investigational</a:t>
                      </a:r>
                    </a:p>
                  </a:txBody>
                  <a:tcPr marL="97341" marR="97341" marT="45716" marB="4571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463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7343" marR="973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AMP‑224	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41" marR="97341" marT="45716" marB="4571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Fc of human IgG-PD-L2 fusion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41" marR="97341" marT="45716" marB="4571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 development/investigational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41" marR="97341" marT="45716" marB="4571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311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PD-L1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41" marR="97341" marT="45716" marB="4571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MPDL3280A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41" marR="97341" marT="45716" marB="4571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IgG1 engineered fully human Ab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41" marR="97341" marT="45716" marB="4571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 development/investigational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41" marR="97341" marT="45716" marB="4571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311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7343" marR="973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 smtClean="0">
                          <a:effectLst/>
                          <a:latin typeface="Calibri" panose="020F0502020204030204" pitchFamily="34" charset="0"/>
                        </a:rPr>
                        <a:t>MEDI4736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7341" marR="97341" marT="45716" marB="4571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IgG1 engineered fully human Ab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41" marR="97341" marT="45716" marB="4571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 development/investigational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41" marR="97341" marT="45716" marB="4571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463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7343" marR="973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u="none" strike="noStrike" kern="1200" baseline="0" dirty="0" smtClean="0">
                          <a:latin typeface="Calibri" panose="020F0502020204030204" pitchFamily="34" charset="0"/>
                        </a:rPr>
                        <a:t>MSB0010718C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7341" marR="97341" marT="45716" marB="4571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IgG1 fully human Ab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41" marR="97341" marT="45716" marB="4571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 development/investigational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341" marR="97341" marT="45716" marB="4571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466" y="6489765"/>
            <a:ext cx="800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Opdivo® PI</a:t>
            </a:r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2015</a:t>
            </a:r>
            <a:r>
              <a:rPr lang="en-US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[24]</a:t>
            </a:r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 Keytruda® 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PI 2014.</a:t>
            </a:r>
            <a:r>
              <a:rPr lang="en-US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[23]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5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814" y="168872"/>
            <a:ext cx="8525330" cy="707886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smtClean="0"/>
              <a:t>Cancer Immunotherapy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2128" y="6500548"/>
            <a:ext cx="863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Couzin-Frankel J. </a:t>
            </a:r>
            <a:r>
              <a:rPr lang="en-US" i="1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Science. 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2013;342:1432-1433.</a:t>
            </a:r>
            <a:r>
              <a:rPr lang="en-US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[1]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26" y="1425985"/>
            <a:ext cx="7642774" cy="3367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eaLnBrk="0" hangingPunct="0">
              <a:spcBef>
                <a:spcPts val="672"/>
              </a:spcBef>
              <a:spcAft>
                <a:spcPts val="1800"/>
              </a:spcAft>
              <a:buClr>
                <a:srgbClr val="8E1400"/>
              </a:buClr>
              <a:buFont typeface="Arial" panose="020B0604020202020204" pitchFamily="34" charset="0"/>
              <a:buChar char="•"/>
            </a:pPr>
            <a:r>
              <a:rPr lang="en-US" sz="320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/>
              </a:rPr>
              <a:t>Cancer immunotherapy was designated scientific breakthrough of the year by Science in 2013 </a:t>
            </a:r>
          </a:p>
          <a:p>
            <a:pPr marL="231775" indent="-231775" eaLnBrk="0" hangingPunct="0">
              <a:spcBef>
                <a:spcPts val="672"/>
              </a:spcBef>
              <a:spcAft>
                <a:spcPts val="1800"/>
              </a:spcAft>
              <a:buClr>
                <a:srgbClr val="8E1400"/>
              </a:buClr>
              <a:buFont typeface="Arial" panose="020B0604020202020204" pitchFamily="34" charset="0"/>
              <a:buChar char="•"/>
            </a:pPr>
            <a:r>
              <a:rPr lang="en-US" sz="320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/>
              </a:rPr>
              <a:t>Cancer </a:t>
            </a:r>
            <a:r>
              <a:rPr lang="en-US" sz="320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/>
              </a:rPr>
              <a:t>immunotherapy is now demonstrating impressive tumor responses in patients with many different cancers </a:t>
            </a:r>
          </a:p>
        </p:txBody>
      </p:sp>
    </p:spTree>
    <p:extLst>
      <p:ext uri="{BB962C8B-B14F-4D97-AF65-F5344CB8AC3E}">
        <p14:creationId xmlns:p14="http://schemas.microsoft.com/office/powerpoint/2010/main" val="126531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166" y="163198"/>
            <a:ext cx="8525330" cy="707886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/>
              <a:t>Anti-PD-L1 Antibodies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544" y="1501012"/>
            <a:ext cx="7584477" cy="4514056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448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  <a:cs typeface="Calibri" panose="020F0502020204030204" pitchFamily="34" charset="0"/>
              </a:rPr>
              <a:t>MEDI4736</a:t>
            </a:r>
          </a:p>
          <a:p>
            <a:pPr marL="463550" indent="-231775">
              <a:spcBef>
                <a:spcPts val="448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  <a:cs typeface="Calibri" panose="020F0502020204030204" pitchFamily="34" charset="0"/>
              </a:rPr>
              <a:t>A multi-arm expansion study of MEDI4736 monotherapy was carried out in patients with advanced disease of different tumor </a:t>
            </a:r>
            <a:r>
              <a:rPr lang="en-US" sz="1800" b="0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types</a:t>
            </a:r>
            <a:r>
              <a:rPr lang="en-US" sz="1800" b="0" baseline="30000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a</a:t>
            </a:r>
            <a:r>
              <a:rPr lang="en-US" sz="1800" b="0" dirty="0" smtClean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</a:p>
          <a:p>
            <a:pPr marL="463550" indent="-231775">
              <a:spcBef>
                <a:spcPts val="448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  <a:cs typeface="Calibri" panose="020F0502020204030204" pitchFamily="34" charset="0"/>
              </a:rPr>
              <a:t>Early evidence of efficacy was observed in melanoma, pancreatic, gastroesophageal, head and neck squamous cell carcinoma (HNSCC)</a:t>
            </a:r>
          </a:p>
          <a:p>
            <a:pPr lvl="1" indent="-342900">
              <a:spcBef>
                <a:spcPts val="448"/>
              </a:spcBef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US" sz="1600" dirty="0" smtClean="0">
                <a:cs typeface="Calibri" panose="020F0502020204030204" pitchFamily="34" charset="0"/>
              </a:rPr>
              <a:t>1 case involved a 96-year old woman with HPV-negative, PD-L1-positive, advanced HNSCC characterized by a very large submandibular exophytic mass -- she had previously experienced disease progression on cetuximab therapy</a:t>
            </a:r>
          </a:p>
          <a:p>
            <a:pPr marL="1255713" lvl="2" indent="-231775">
              <a:spcBef>
                <a:spcPts val="448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 dramatic reduction in tumor size was observed following only 2 doses of study drug</a:t>
            </a:r>
            <a:endParaRPr lang="en-US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448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cs typeface="Calibri" panose="020F0502020204030204" pitchFamily="34" charset="0"/>
              </a:rPr>
              <a:t>MPDL3280A</a:t>
            </a:r>
          </a:p>
          <a:p>
            <a:pPr marL="463550" indent="-231775">
              <a:spcBef>
                <a:spcPts val="448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cs typeface="Calibri" panose="020F0502020204030204" pitchFamily="34" charset="0"/>
              </a:rPr>
              <a:t>Phase 1 trials of MPDL3280A monotherapy in pretreated patients with advanced NSCLC and metastatic urothelial bladder cancer have </a:t>
            </a:r>
            <a:r>
              <a:rPr lang="en-US" sz="1800" b="0" dirty="0" smtClean="0">
                <a:solidFill>
                  <a:schemeClr val="tx1"/>
                </a:solidFill>
                <a:cs typeface="Calibri" panose="020F0502020204030204" pitchFamily="34" charset="0"/>
              </a:rPr>
              <a:t>showed </a:t>
            </a:r>
            <a:r>
              <a:rPr lang="en-US" sz="1800" b="0" dirty="0">
                <a:solidFill>
                  <a:schemeClr val="tx1"/>
                </a:solidFill>
                <a:cs typeface="Calibri" panose="020F0502020204030204" pitchFamily="34" charset="0"/>
              </a:rPr>
              <a:t>response rates in patients with high levels of PD-L1 expression</a:t>
            </a:r>
            <a:r>
              <a:rPr lang="en-US" sz="1800" b="0" baseline="30000" dirty="0">
                <a:solidFill>
                  <a:schemeClr val="tx1"/>
                </a:solidFill>
                <a:cs typeface="Calibri" panose="020F0502020204030204" pitchFamily="34" charset="0"/>
              </a:rPr>
              <a:t>b,c</a:t>
            </a:r>
          </a:p>
          <a:p>
            <a:pPr marL="463550" indent="-231775">
              <a:spcBef>
                <a:spcPts val="448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cs typeface="Calibri" panose="020F0502020204030204" pitchFamily="34" charset="0"/>
              </a:rPr>
              <a:t>Preliminary data suggest that the safety of these 2 agents is acceptable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04" y="6225317"/>
            <a:ext cx="8635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a. Segal </a:t>
            </a:r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NH, 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 </a:t>
            </a:r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al. </a:t>
            </a:r>
            <a:r>
              <a:rPr lang="en-US" i="1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 </a:t>
            </a:r>
            <a:r>
              <a:rPr lang="en-US" i="1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Clin </a:t>
            </a:r>
            <a:r>
              <a:rPr lang="en-US" i="1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Oncol. 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2014;32. Abstract 3002</a:t>
            </a:r>
            <a:r>
              <a:rPr lang="en-US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[33]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b. Horn L, et al. </a:t>
            </a:r>
            <a:r>
              <a:rPr lang="en-US" i="1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 Thorac Oncol</a:t>
            </a:r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2013;8:S364</a:t>
            </a:r>
            <a:r>
              <a:rPr lang="en-US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[48]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Kim </a:t>
            </a:r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JW, et al. </a:t>
            </a:r>
            <a:r>
              <a:rPr lang="en-US" i="1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 Clin Oncol. 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2015;33. Abstract </a:t>
            </a:r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297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en-US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[49]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2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62" y="161347"/>
            <a:ext cx="8357589" cy="1323439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/>
              <a:t>Anti-PD-1 Antibody, Pembrolizumab, in Advanced Melanoma 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96889"/>
              </p:ext>
            </p:extLst>
          </p:nvPr>
        </p:nvGraphicFramePr>
        <p:xfrm>
          <a:off x="669725" y="1399064"/>
          <a:ext cx="7852592" cy="2777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952"/>
                <a:gridCol w="1176875"/>
                <a:gridCol w="2115403"/>
                <a:gridCol w="2243362"/>
              </a:tblGrid>
              <a:tr h="78287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Overall*</a:t>
                      </a:r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Ipilimumab naive</a:t>
                      </a:r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Ipilimumab treated</a:t>
                      </a:r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35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</a:t>
                      </a:r>
                      <a:r>
                        <a:rPr lang="en-US" u="none" baseline="30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†</a:t>
                      </a:r>
                      <a:endParaRPr lang="en-US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411*</a:t>
                      </a:r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190</a:t>
                      </a:r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221</a:t>
                      </a:r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357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ORR</a:t>
                      </a:r>
                      <a:r>
                        <a:rPr lang="en-US" baseline="30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‡ </a:t>
                      </a:r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,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%</a:t>
                      </a:r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34</a:t>
                      </a:r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40</a:t>
                      </a:r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28</a:t>
                      </a:r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735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Median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PFS, wk</a:t>
                      </a:r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24</a:t>
                      </a:r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23</a:t>
                      </a:r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357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1-year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survival rate, </a:t>
                      </a:r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%</a:t>
                      </a:r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69</a:t>
                      </a:r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623" y="6496645"/>
            <a:ext cx="8455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Ribas A, et al. </a:t>
            </a:r>
            <a:r>
              <a:rPr lang="en-US" i="1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 </a:t>
            </a:r>
            <a:r>
              <a:rPr lang="en-US" i="1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Clin </a:t>
            </a:r>
            <a:r>
              <a:rPr lang="en-US" i="1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Oncol. 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2014;32. Abstract LBA9000.</a:t>
            </a:r>
            <a:r>
              <a:rPr lang="en-US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[34]</a:t>
            </a:r>
            <a:endParaRPr lang="en-US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364914" y="5383922"/>
            <a:ext cx="6462214" cy="812800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12% of patients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experienced a drug-related AE; no drug-related deaths.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462" y="4183593"/>
            <a:ext cx="8455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*162 patients treated at 2 mg/kg 3 times weekly; 192 patients treated at 10 mg/kg 3 times weekly; </a:t>
            </a:r>
            <a:r>
              <a:rPr lang="en-US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†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365 patients with measurable disease at baseline (n = 168, ipi naive; n = 197, ipi treated); 270 patients treated at 2 mg/kg 3 times weekly; </a:t>
            </a:r>
            <a:r>
              <a:rPr lang="en-US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‡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According to RECIST v1.1.</a:t>
            </a:r>
            <a:endParaRPr lang="en-US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0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1166" y="161352"/>
            <a:ext cx="8525330" cy="1323439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>
                <a:solidFill>
                  <a:schemeClr val="accent5"/>
                </a:solidFill>
              </a:rPr>
              <a:t>Nivolumab Improves OS of Patients With Advanced Melanoma </a:t>
            </a:r>
            <a:endParaRPr lang="en-US" sz="4000" dirty="0">
              <a:solidFill>
                <a:schemeClr val="accent5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085451"/>
              </p:ext>
            </p:extLst>
          </p:nvPr>
        </p:nvGraphicFramePr>
        <p:xfrm>
          <a:off x="821565" y="3350214"/>
          <a:ext cx="7500871" cy="3105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589"/>
                <a:gridCol w="1883894"/>
                <a:gridCol w="3469388"/>
              </a:tblGrid>
              <a:tr h="29509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Outcome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Nivolumab Arm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Dacarbazine Arm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104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1-year survival rate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933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OS,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10.8 (HR = 0.42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 99.79% CI, 0.25-0.73; </a:t>
                      </a:r>
                      <a:r>
                        <a:rPr lang="en-US" i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 .0001)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76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PFS, mo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(HR for death or progression = 0.43; 95% CI, 0.34-0.56; </a:t>
                      </a:r>
                      <a:r>
                        <a:rPr lang="en-US" i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 .0001)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50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ORR,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933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duration of response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mo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699" y="6493977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Long GV, 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 al. </a:t>
            </a:r>
            <a:r>
              <a:rPr lang="en-US" i="1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 </a:t>
            </a:r>
            <a:r>
              <a:rPr lang="en-US" i="1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Transl Med. </a:t>
            </a:r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2015;13:2063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en-US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[35]</a:t>
            </a:r>
            <a:endParaRPr lang="en-US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85338" y="1851191"/>
            <a:ext cx="2258369" cy="1258534"/>
          </a:xfrm>
          <a:prstGeom prst="round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u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Patients with treatment-naive advanced </a:t>
            </a:r>
            <a:r>
              <a:rPr lang="en-US" i="1" u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BRAF</a:t>
            </a:r>
            <a:r>
              <a:rPr lang="en-US" u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u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wild- type melanoma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52479" y="1516559"/>
            <a:ext cx="2098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none" dirty="0" smtClean="0"/>
              <a:t>Phase 3 Study</a:t>
            </a:r>
            <a:endParaRPr lang="en-US" sz="2000" b="1" u="none" dirty="0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3435720" y="2230159"/>
            <a:ext cx="444500" cy="450850"/>
          </a:xfrm>
          <a:custGeom>
            <a:avLst/>
            <a:gdLst>
              <a:gd name="T0" fmla="*/ 2147483647 w 280"/>
              <a:gd name="T1" fmla="*/ 2147483647 h 284"/>
              <a:gd name="T2" fmla="*/ 0 w 280"/>
              <a:gd name="T3" fmla="*/ 2147483647 h 284"/>
              <a:gd name="T4" fmla="*/ 0 w 280"/>
              <a:gd name="T5" fmla="*/ 2147483647 h 284"/>
              <a:gd name="T6" fmla="*/ 2147483647 w 280"/>
              <a:gd name="T7" fmla="*/ 2147483647 h 284"/>
              <a:gd name="T8" fmla="*/ 2147483647 w 280"/>
              <a:gd name="T9" fmla="*/ 2147483647 h 284"/>
              <a:gd name="T10" fmla="*/ 2147483647 w 280"/>
              <a:gd name="T11" fmla="*/ 2147483647 h 284"/>
              <a:gd name="T12" fmla="*/ 2147483647 w 280"/>
              <a:gd name="T13" fmla="*/ 0 h 284"/>
              <a:gd name="T14" fmla="*/ 2147483647 w 280"/>
              <a:gd name="T15" fmla="*/ 2147483647 h 2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80" h="284">
                <a:moveTo>
                  <a:pt x="172" y="84"/>
                </a:moveTo>
                <a:lnTo>
                  <a:pt x="0" y="84"/>
                </a:lnTo>
                <a:lnTo>
                  <a:pt x="0" y="199"/>
                </a:lnTo>
                <a:lnTo>
                  <a:pt x="172" y="199"/>
                </a:lnTo>
                <a:lnTo>
                  <a:pt x="172" y="284"/>
                </a:lnTo>
                <a:lnTo>
                  <a:pt x="280" y="143"/>
                </a:lnTo>
                <a:lnTo>
                  <a:pt x="172" y="0"/>
                </a:lnTo>
                <a:lnTo>
                  <a:pt x="172" y="8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81130" y="1807277"/>
            <a:ext cx="313872" cy="12857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u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endParaRPr lang="en-US" sz="2000" b="1" u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4419700" y="1807277"/>
            <a:ext cx="444500" cy="449262"/>
          </a:xfrm>
          <a:custGeom>
            <a:avLst/>
            <a:gdLst>
              <a:gd name="T0" fmla="*/ 2147483647 w 280"/>
              <a:gd name="T1" fmla="*/ 2147483647 h 283"/>
              <a:gd name="T2" fmla="*/ 0 w 280"/>
              <a:gd name="T3" fmla="*/ 2147483647 h 283"/>
              <a:gd name="T4" fmla="*/ 0 w 280"/>
              <a:gd name="T5" fmla="*/ 2147483647 h 283"/>
              <a:gd name="T6" fmla="*/ 2147483647 w 280"/>
              <a:gd name="T7" fmla="*/ 2147483647 h 283"/>
              <a:gd name="T8" fmla="*/ 2147483647 w 280"/>
              <a:gd name="T9" fmla="*/ 2147483647 h 283"/>
              <a:gd name="T10" fmla="*/ 2147483647 w 280"/>
              <a:gd name="T11" fmla="*/ 2147483647 h 283"/>
              <a:gd name="T12" fmla="*/ 2147483647 w 280"/>
              <a:gd name="T13" fmla="*/ 0 h 283"/>
              <a:gd name="T14" fmla="*/ 2147483647 w 280"/>
              <a:gd name="T15" fmla="*/ 2147483647 h 2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80" h="283">
                <a:moveTo>
                  <a:pt x="172" y="84"/>
                </a:moveTo>
                <a:lnTo>
                  <a:pt x="0" y="84"/>
                </a:lnTo>
                <a:lnTo>
                  <a:pt x="0" y="199"/>
                </a:lnTo>
                <a:lnTo>
                  <a:pt x="172" y="199"/>
                </a:lnTo>
                <a:lnTo>
                  <a:pt x="172" y="283"/>
                </a:lnTo>
                <a:lnTo>
                  <a:pt x="280" y="141"/>
                </a:lnTo>
                <a:lnTo>
                  <a:pt x="172" y="0"/>
                </a:lnTo>
                <a:lnTo>
                  <a:pt x="172" y="8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4419700" y="2569478"/>
            <a:ext cx="444500" cy="449262"/>
          </a:xfrm>
          <a:custGeom>
            <a:avLst/>
            <a:gdLst>
              <a:gd name="T0" fmla="*/ 2147483647 w 280"/>
              <a:gd name="T1" fmla="*/ 2147483647 h 283"/>
              <a:gd name="T2" fmla="*/ 0 w 280"/>
              <a:gd name="T3" fmla="*/ 2147483647 h 283"/>
              <a:gd name="T4" fmla="*/ 0 w 280"/>
              <a:gd name="T5" fmla="*/ 2147483647 h 283"/>
              <a:gd name="T6" fmla="*/ 2147483647 w 280"/>
              <a:gd name="T7" fmla="*/ 2147483647 h 283"/>
              <a:gd name="T8" fmla="*/ 2147483647 w 280"/>
              <a:gd name="T9" fmla="*/ 2147483647 h 283"/>
              <a:gd name="T10" fmla="*/ 2147483647 w 280"/>
              <a:gd name="T11" fmla="*/ 2147483647 h 283"/>
              <a:gd name="T12" fmla="*/ 2147483647 w 280"/>
              <a:gd name="T13" fmla="*/ 0 h 283"/>
              <a:gd name="T14" fmla="*/ 2147483647 w 280"/>
              <a:gd name="T15" fmla="*/ 2147483647 h 2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80" h="283">
                <a:moveTo>
                  <a:pt x="172" y="84"/>
                </a:moveTo>
                <a:lnTo>
                  <a:pt x="0" y="84"/>
                </a:lnTo>
                <a:lnTo>
                  <a:pt x="0" y="199"/>
                </a:lnTo>
                <a:lnTo>
                  <a:pt x="172" y="199"/>
                </a:lnTo>
                <a:lnTo>
                  <a:pt x="172" y="283"/>
                </a:lnTo>
                <a:lnTo>
                  <a:pt x="280" y="141"/>
                </a:lnTo>
                <a:lnTo>
                  <a:pt x="172" y="0"/>
                </a:lnTo>
                <a:lnTo>
                  <a:pt x="172" y="8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47953" y="1630675"/>
            <a:ext cx="3403995" cy="609600"/>
          </a:xfrm>
          <a:prstGeom prst="round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u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Nivolumab (3 mg/kg) every 2 wk + placebo every 3 wk; n = 210</a:t>
            </a:r>
            <a:endParaRPr lang="en-US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953078" y="2256539"/>
            <a:ext cx="3399349" cy="807931"/>
          </a:xfrm>
          <a:prstGeom prst="round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u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Dacarbazine (1000 mg/m</a:t>
            </a:r>
            <a:r>
              <a:rPr lang="en-US" u="none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u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) every 3 wk + placebo every 2 wk;     n = 208</a:t>
            </a:r>
            <a:endParaRPr lang="en-US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5088" y="3014189"/>
            <a:ext cx="286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Primary Endpoint: OS</a:t>
            </a:r>
            <a:endParaRPr lang="en-US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016" y="227232"/>
            <a:ext cx="8229600" cy="1200329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accent5"/>
                </a:solidFill>
              </a:rPr>
              <a:t>Pneumonitis Associated With Ipilimumab Followed by Nivolumab Therapy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4804" y="5101573"/>
            <a:ext cx="400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3/30/2011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l="19575" t="23197" r="19607" b="18059"/>
          <a:stretch>
            <a:fillRect/>
          </a:stretch>
        </p:blipFill>
        <p:spPr bwMode="auto">
          <a:xfrm>
            <a:off x="4504803" y="1853825"/>
            <a:ext cx="4000249" cy="32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 l="21538" t="28205" r="25128" b="23077"/>
          <a:stretch>
            <a:fillRect/>
          </a:stretch>
        </p:blipFill>
        <p:spPr bwMode="auto">
          <a:xfrm>
            <a:off x="607326" y="1853825"/>
            <a:ext cx="3862109" cy="32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7327" y="5101638"/>
            <a:ext cx="3862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2/21/2011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14400" y="5568283"/>
            <a:ext cx="7315200" cy="504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u="none" noProof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2 doses of ipilimumab and 4 of nivolumab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99" y="6477000"/>
            <a:ext cx="754097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Slide courtesy of Michael A. Postow, MD.</a:t>
            </a:r>
            <a:endParaRPr lang="en-US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2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016" y="174341"/>
            <a:ext cx="8229600" cy="707886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>
                <a:solidFill>
                  <a:schemeClr val="accent5"/>
                </a:solidFill>
              </a:rPr>
              <a:t>Immunotherapy Combinations</a:t>
            </a:r>
            <a:endParaRPr lang="en-US" sz="40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030" y="1453524"/>
            <a:ext cx="3983082" cy="4047262"/>
          </a:xfrm>
        </p:spPr>
        <p:txBody>
          <a:bodyPr>
            <a:spAutoFit/>
          </a:bodyPr>
          <a:lstStyle/>
          <a:p>
            <a:pPr marL="231775" indent="-231775">
              <a:spcBef>
                <a:spcPts val="67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Chemotherapy</a:t>
            </a:r>
          </a:p>
          <a:p>
            <a:pPr marL="682625" lvl="1" indent="-342900">
              <a:spcBef>
                <a:spcPts val="672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sz="20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Carboplatin/Paclitaxel</a:t>
            </a:r>
            <a:r>
              <a:rPr lang="en-US" sz="2000" b="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</a:t>
            </a:r>
            <a:r>
              <a:rPr lang="en-US" sz="20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(NSCLC)</a:t>
            </a:r>
          </a:p>
          <a:p>
            <a:pPr marL="231775" indent="-231775">
              <a:spcBef>
                <a:spcPts val="67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Antiangiogenic </a:t>
            </a:r>
            <a:r>
              <a:rPr lang="en-US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agents</a:t>
            </a:r>
          </a:p>
          <a:p>
            <a:pPr marL="682625" lvl="1" indent="-342900">
              <a:spcBef>
                <a:spcPts val="672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Bevacizumab</a:t>
            </a:r>
            <a:r>
              <a:rPr lang="en-US" sz="20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(melanoma)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31775" indent="-231775">
              <a:spcBef>
                <a:spcPts val="67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Hormonal </a:t>
            </a: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therapy</a:t>
            </a:r>
            <a:endParaRPr lang="en-US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2625" lvl="1" indent="-342900">
              <a:spcBef>
                <a:spcPts val="672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Exemestane</a:t>
            </a:r>
            <a:r>
              <a:rPr lang="en-US" sz="20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(breast cancer)</a:t>
            </a:r>
          </a:p>
          <a:p>
            <a:pPr marL="682625" lvl="1" indent="-342900">
              <a:spcBef>
                <a:spcPts val="672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Androgen deprivation</a:t>
            </a:r>
            <a:r>
              <a:rPr lang="en-US" sz="20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(prostate cancer)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66" y="5537983"/>
            <a:ext cx="9041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a. </a:t>
            </a:r>
            <a:r>
              <a:rPr lang="en-US" sz="16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Lynch TJ</a:t>
            </a:r>
            <a:r>
              <a:rPr lang="en-US" sz="16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et al</a:t>
            </a:r>
            <a:r>
              <a:rPr lang="en-US" sz="16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en-US" sz="16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i="1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 </a:t>
            </a:r>
            <a:r>
              <a:rPr lang="en-US" sz="1600" i="1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Clin Oncol</a:t>
            </a:r>
            <a:r>
              <a:rPr lang="en-US" sz="16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16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2012;30:2046-2054</a:t>
            </a:r>
            <a:r>
              <a:rPr lang="en-US" sz="1600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[38]</a:t>
            </a:r>
            <a:r>
              <a:rPr lang="en-US" sz="16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 b. </a:t>
            </a:r>
            <a:r>
              <a:rPr lang="en-US" sz="16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Hodi FS, </a:t>
            </a:r>
            <a:r>
              <a:rPr lang="en-US" sz="16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 al. </a:t>
            </a:r>
            <a:r>
              <a:rPr lang="en-US" sz="1600" i="1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Cancer </a:t>
            </a:r>
            <a:r>
              <a:rPr lang="en-US" sz="1600" i="1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Immunol Res</a:t>
            </a:r>
            <a:r>
              <a:rPr lang="en-US" sz="16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16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2014;2:632-642</a:t>
            </a:r>
            <a:r>
              <a:rPr lang="en-US" sz="1600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[39]</a:t>
            </a:r>
            <a:r>
              <a:rPr lang="en-US" sz="16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 c. </a:t>
            </a:r>
            <a:r>
              <a:rPr lang="en-US" sz="16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Vonderheide RH</a:t>
            </a:r>
            <a:r>
              <a:rPr lang="en-US" sz="16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et al. </a:t>
            </a:r>
            <a:r>
              <a:rPr lang="en-US" sz="1600" i="1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Clin Cancer Res</a:t>
            </a:r>
            <a:r>
              <a:rPr lang="en-US" sz="16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16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2010;16:3485-3494</a:t>
            </a:r>
            <a:r>
              <a:rPr lang="en-US" sz="1600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[40]</a:t>
            </a:r>
            <a:r>
              <a:rPr lang="en-US" sz="16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  <a:r>
              <a:rPr lang="en-US" sz="16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d. Subudhi SK, et al. </a:t>
            </a:r>
            <a:r>
              <a:rPr lang="en-US" sz="16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ESMO 2014. Abstract 1053PD</a:t>
            </a:r>
            <a:r>
              <a:rPr lang="en-US" sz="1600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[41]</a:t>
            </a:r>
            <a:r>
              <a:rPr lang="en-US" sz="16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  <a:r>
              <a:rPr lang="en-US" sz="16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e. Ribas A, et al. </a:t>
            </a:r>
            <a:r>
              <a:rPr lang="en-US" sz="1600" i="1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 Engl J Med. </a:t>
            </a:r>
            <a:r>
              <a:rPr lang="en-US" sz="16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2013;368:1365-1366</a:t>
            </a:r>
            <a:r>
              <a:rPr lang="en-US" sz="1600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[42]</a:t>
            </a:r>
            <a:r>
              <a:rPr lang="en-US" sz="16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  <a:r>
              <a:rPr lang="en-US" sz="16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f. Hodi FS, et al</a:t>
            </a:r>
            <a:r>
              <a:rPr lang="en-US" sz="1600" u="none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.</a:t>
            </a:r>
            <a:r>
              <a:rPr lang="en-US" sz="16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i="1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JAMA. </a:t>
            </a:r>
            <a:r>
              <a:rPr lang="en-US" sz="16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2014;312:1744-1753</a:t>
            </a:r>
            <a:r>
              <a:rPr lang="en-US" sz="1600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[43]</a:t>
            </a:r>
            <a:r>
              <a:rPr lang="en-US" sz="16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  <a:r>
              <a:rPr lang="en-US" sz="16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g. Wolchok JD, et al</a:t>
            </a:r>
            <a:r>
              <a:rPr lang="en-US" sz="1600" u="none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.</a:t>
            </a:r>
            <a:r>
              <a:rPr lang="en-US" sz="16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i="1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 Engl J Med. </a:t>
            </a:r>
            <a:r>
              <a:rPr lang="en-US" sz="16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2013;369:122-133</a:t>
            </a:r>
            <a:r>
              <a:rPr lang="en-US" sz="1600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[44]</a:t>
            </a:r>
            <a:r>
              <a:rPr lang="en-US" sz="16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  <a:r>
              <a:rPr lang="en-US" sz="16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h. Postow MA, et al</a:t>
            </a:r>
            <a:r>
              <a:rPr lang="en-US" sz="16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1600" i="1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 Engl J Med</a:t>
            </a:r>
            <a:r>
              <a:rPr lang="en-US" sz="16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2012;366:925-931</a:t>
            </a:r>
            <a:r>
              <a:rPr lang="en-US" sz="16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en-US" sz="1600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[45]</a:t>
            </a:r>
            <a:endParaRPr lang="en-US" sz="1600" u="none" baseline="30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51455" y="1473102"/>
            <a:ext cx="3778145" cy="295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pitchFamily="34" charset="0"/>
              <a:buNone/>
              <a:defRPr lang="en-US" sz="2400" b="1">
                <a:solidFill>
                  <a:srgbClr val="8E1400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1pPr>
            <a:lvl2pPr marL="91440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Wingdings" charset="2"/>
              <a:buChar char="§"/>
              <a:defRPr 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2pPr>
            <a:lvl3pPr marL="1084263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charset="0"/>
              <a:buChar char="•"/>
              <a:defRPr lang="en-US" sz="200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439863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/>
                <a:ea typeface="ＭＳ Ｐゴシック" charset="-128"/>
              </a:defRPr>
            </a:lvl4pPr>
            <a:lvl5pPr marL="177958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/>
                <a:ea typeface="ＭＳ Ｐゴシック" charset="-128"/>
              </a:defRPr>
            </a:lvl5pPr>
            <a:lvl6pPr marL="22367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6939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1511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6083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231775" indent="-231775">
              <a:spcBef>
                <a:spcPts val="67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Targeted therapy</a:t>
            </a:r>
          </a:p>
          <a:p>
            <a:pPr marL="682625" lvl="1" indent="-342900">
              <a:spcBef>
                <a:spcPts val="672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sz="20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Vemurafenib</a:t>
            </a:r>
            <a:r>
              <a:rPr lang="en-US" sz="2000" u="none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  <a:r>
              <a:rPr lang="en-US" sz="20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(melanoma)</a:t>
            </a:r>
            <a:endParaRPr lang="en-US" sz="2000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31775" indent="-231775">
              <a:spcBef>
                <a:spcPts val="67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Other immunotherapy</a:t>
            </a:r>
          </a:p>
          <a:p>
            <a:pPr marL="682625" lvl="1" indent="-342900">
              <a:spcBef>
                <a:spcPts val="672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sz="20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GM-CSF</a:t>
            </a:r>
            <a:r>
              <a:rPr lang="en-US" sz="2000" u="none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</a:t>
            </a:r>
            <a:r>
              <a:rPr lang="en-US" sz="20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</a:p>
          <a:p>
            <a:pPr marL="682625" lvl="1" indent="-342900">
              <a:spcBef>
                <a:spcPts val="672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sz="20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Ipilimumab + </a:t>
            </a:r>
            <a:r>
              <a:rPr lang="en-US" sz="20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nivolumab</a:t>
            </a:r>
            <a:r>
              <a:rPr lang="en-US" sz="2000" u="none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</a:t>
            </a:r>
            <a:endParaRPr lang="en-US" sz="2000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31775" indent="-231775">
              <a:spcBef>
                <a:spcPts val="67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Radiotherapy</a:t>
            </a:r>
            <a:r>
              <a:rPr lang="en-US" b="0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</a:t>
            </a:r>
            <a:endParaRPr lang="en-US" b="0" u="none" baseline="30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1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itle 1"/>
          <p:cNvSpPr>
            <a:spLocks noGrp="1"/>
          </p:cNvSpPr>
          <p:nvPr>
            <p:ph type="title"/>
          </p:nvPr>
        </p:nvSpPr>
        <p:spPr>
          <a:xfrm>
            <a:off x="342291" y="167528"/>
            <a:ext cx="8525330" cy="1323439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>
                <a:solidFill>
                  <a:schemeClr val="accent5"/>
                </a:solidFill>
                <a:ea typeface="MS PGothic" pitchFamily="34" charset="-128"/>
              </a:rPr>
              <a:t>Ipilimumab + Nivolumab in Advanced Melanoma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9686" y="1605326"/>
            <a:ext cx="4187031" cy="4281488"/>
          </a:xfrm>
        </p:spPr>
        <p:txBody>
          <a:bodyPr/>
          <a:lstStyle/>
          <a:p>
            <a:pPr marL="231775" indent="-231775">
              <a:spcBef>
                <a:spcPts val="672"/>
              </a:spcBef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Phase 1 study of 86 patients with advanced melanoma</a:t>
            </a:r>
          </a:p>
          <a:p>
            <a:pPr marL="231775" indent="-231775">
              <a:spcBef>
                <a:spcPts val="672"/>
              </a:spcBef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Concurrent group (n = 53): Received nivolumab + ipilimumab every 3 wk for 4 doses followed by </a:t>
            </a: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nivolumab </a:t>
            </a:r>
            <a:r>
              <a:rPr lang="en-US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alone every 3 wk for 4 doses</a:t>
            </a:r>
          </a:p>
          <a:p>
            <a:pPr marL="682625" lvl="1" indent="-342900">
              <a:spcBef>
                <a:spcPts val="672"/>
              </a:spcBef>
              <a:buFont typeface="Arial" panose="020B0604020202020204" pitchFamily="34" charset="0"/>
              <a:buChar char="−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Combined treatment subsequently administered every 12 wk for up to 8 doses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20" y="6493470"/>
            <a:ext cx="756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Wolchok JD, 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 al. </a:t>
            </a:r>
            <a:r>
              <a:rPr lang="en-US" i="1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 </a:t>
            </a:r>
            <a:r>
              <a:rPr lang="en-US" i="1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Engl J Med. </a:t>
            </a:r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2013;369:122-133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en-US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[44]</a:t>
            </a:r>
            <a:endParaRPr lang="en-US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2" y="5905435"/>
            <a:ext cx="9006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* At doses of 1 mg/kg (nivolumab); 3 mg/kg (ipilimumb). </a:t>
            </a:r>
          </a:p>
          <a:p>
            <a:r>
              <a:rPr lang="en-US" sz="1600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†</a:t>
            </a:r>
            <a:r>
              <a:rPr lang="en-US" sz="16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Majority of patients experiencing response had tumor regression ≥ 80% at initial tumor assessment.</a:t>
            </a:r>
            <a:endParaRPr lang="en-US" sz="1600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Content Placeholder 4"/>
          <p:cNvSpPr txBox="1">
            <a:spLocks/>
          </p:cNvSpPr>
          <p:nvPr/>
        </p:nvSpPr>
        <p:spPr bwMode="auto">
          <a:xfrm>
            <a:off x="4841527" y="1605124"/>
            <a:ext cx="3742916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pitchFamily="34" charset="0"/>
              <a:buNone/>
              <a:defRPr lang="en-US" sz="2400" b="1">
                <a:solidFill>
                  <a:srgbClr val="8E1400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1pPr>
            <a:lvl2pPr marL="91440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Wingdings" charset="2"/>
              <a:buChar char="§"/>
              <a:defRPr 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2pPr>
            <a:lvl3pPr marL="1084263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charset="0"/>
              <a:buChar char="•"/>
              <a:defRPr lang="en-US" sz="200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439863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/>
                <a:ea typeface="ＭＳ Ｐゴシック" charset="-128"/>
              </a:defRPr>
            </a:lvl4pPr>
            <a:lvl5pPr marL="177958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/>
                <a:ea typeface="ＭＳ Ｐゴシック" charset="-128"/>
              </a:defRPr>
            </a:lvl5pPr>
            <a:lvl6pPr marL="22367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6939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1511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6083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231775" indent="-231775">
              <a:spcBef>
                <a:spcPts val="672"/>
              </a:spcBef>
              <a:buFont typeface="Arial" panose="020B0604020202020204" pitchFamily="34" charset="0"/>
              <a:buChar char="•"/>
            </a:pPr>
            <a:r>
              <a:rPr lang="en-US" b="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ORR*</a:t>
            </a:r>
          </a:p>
          <a:p>
            <a:pPr marL="682625" lvl="1" indent="-342900">
              <a:spcBef>
                <a:spcPts val="672"/>
              </a:spcBef>
              <a:buFont typeface="Arial" panose="020B0604020202020204" pitchFamily="34" charset="0"/>
              <a:buChar char="−"/>
            </a:pPr>
            <a:r>
              <a:rPr lang="en-US" sz="20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40% (concurrent group)</a:t>
            </a:r>
          </a:p>
          <a:p>
            <a:pPr marL="682625" lvl="1" indent="-342900">
              <a:spcBef>
                <a:spcPts val="672"/>
              </a:spcBef>
              <a:buFont typeface="Arial" panose="020B0604020202020204" pitchFamily="34" charset="0"/>
              <a:buChar char="−"/>
            </a:pPr>
            <a:r>
              <a:rPr lang="en-US" sz="20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Deep</a:t>
            </a:r>
            <a:r>
              <a:rPr lang="en-US" sz="20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rapid tumor regression in a substantial proportion of patients</a:t>
            </a:r>
            <a:r>
              <a:rPr lang="en-US" sz="2000" u="none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†</a:t>
            </a:r>
          </a:p>
          <a:p>
            <a:pPr marL="231775" indent="-231775">
              <a:spcBef>
                <a:spcPts val="672"/>
              </a:spcBef>
              <a:buFont typeface="Arial" panose="020B0604020202020204" pitchFamily="34" charset="0"/>
              <a:buChar char="•"/>
            </a:pPr>
            <a:r>
              <a:rPr lang="en-US" b="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Grade 3/4 AEs</a:t>
            </a:r>
          </a:p>
          <a:p>
            <a:pPr marL="682625" lvl="1" indent="-342900">
              <a:spcBef>
                <a:spcPts val="672"/>
              </a:spcBef>
              <a:buFont typeface="Arial" panose="020B0604020202020204" pitchFamily="34" charset="0"/>
              <a:buChar char="−"/>
            </a:pPr>
            <a:r>
              <a:rPr lang="en-US" sz="20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53% (concurrent group)</a:t>
            </a:r>
          </a:p>
          <a:p>
            <a:pPr marL="682625" lvl="1" indent="-342900">
              <a:spcBef>
                <a:spcPts val="672"/>
              </a:spcBef>
              <a:buFont typeface="Arial" panose="020B0604020202020204" pitchFamily="34" charset="0"/>
              <a:buChar char="−"/>
            </a:pPr>
            <a:r>
              <a:rPr lang="en-US" sz="20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Qualitatively </a:t>
            </a:r>
            <a:r>
              <a:rPr lang="en-US" sz="20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similar between groups; generally </a:t>
            </a:r>
            <a:r>
              <a:rPr lang="en-US" sz="20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reversible</a:t>
            </a:r>
          </a:p>
          <a:p>
            <a:pPr marL="682625" lvl="1" indent="-342900">
              <a:spcBef>
                <a:spcPts val="672"/>
              </a:spcBef>
              <a:buFont typeface="Arial" panose="020B0604020202020204" pitchFamily="34" charset="0"/>
              <a:buChar char="−"/>
            </a:pPr>
            <a:r>
              <a:rPr lang="en-US" sz="20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Generally reversible</a:t>
            </a:r>
            <a:endParaRPr lang="en-US" sz="2000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b="0" u="none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69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483" y="1453488"/>
            <a:ext cx="7654117" cy="4992136"/>
          </a:xfrm>
        </p:spPr>
        <p:txBody>
          <a:bodyPr wrap="square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Innate and adaptive immunity can be manipulated to enhance antitumor immunity</a:t>
            </a:r>
          </a:p>
          <a:p>
            <a:pPr marL="682625" lvl="1" indent="-341313">
              <a:buFont typeface="Arial" panose="020B0604020202020204" pitchFamily="34" charset="0"/>
              <a:buChar char="−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is balance between efficacy and adverse effects maintained?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Responses seen in many different </a:t>
            </a:r>
            <a:r>
              <a:rPr lang="en-US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cancers  </a:t>
            </a:r>
            <a:endParaRPr lang="en-US" sz="28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2625" lvl="1" indent="-341313">
              <a:buFont typeface="Arial" panose="020B0604020202020204" pitchFamily="34" charset="0"/>
              <a:buChar char="−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Are some cancers more likely to be responsive?</a:t>
            </a:r>
          </a:p>
          <a:p>
            <a:pPr marL="682625" lvl="1" indent="-341313">
              <a:buFont typeface="Arial" panose="020B0604020202020204" pitchFamily="34" charset="0"/>
              <a:buChar char="−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are predictors of response?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Combination immunotherapy + standard anticancer agents may increase the number of patients who </a:t>
            </a:r>
            <a:r>
              <a:rPr lang="en-US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benefit  </a:t>
            </a:r>
            <a:endParaRPr lang="en-US" sz="28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2625" lvl="1" indent="-341313">
              <a:buFont typeface="Arial" panose="020B0604020202020204" pitchFamily="34" charset="0"/>
              <a:buChar char="−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concurrent better than sequential treatment?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5977" y="162965"/>
            <a:ext cx="82296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Summary and </a:t>
            </a:r>
            <a:r>
              <a:rPr lang="en-US" sz="4000" b="1" u="none" dirty="0" smtClean="0">
                <a:solidFill>
                  <a:schemeClr val="accent5"/>
                </a:solidFill>
                <a:latin typeface="Calibri" panose="020F0502020204030204" pitchFamily="34" charset="0"/>
                <a:ea typeface="+mj-ea"/>
                <a:cs typeface="+mj-cs"/>
              </a:rPr>
              <a:t>Ongoing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70507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716642" y="2468709"/>
            <a:ext cx="7667172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06060"/>
                </a:solidFill>
                <a:latin typeface="Arial"/>
                <a:ea typeface="ＭＳ Ｐゴシック" charset="-128"/>
                <a:cs typeface="Arial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9486E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9486E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9486E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9486E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4400" u="none" dirty="0" smtClean="0">
                <a:solidFill>
                  <a:srgbClr val="8E1400"/>
                </a:solidFill>
                <a:latin typeface="Calibri"/>
                <a:cs typeface="Calibri"/>
              </a:rPr>
              <a:t>Thank you for participating in this activity.</a:t>
            </a:r>
          </a:p>
        </p:txBody>
      </p:sp>
      <p:pic>
        <p:nvPicPr>
          <p:cNvPr id="7" name="Picture 6" descr="MedscapeEDU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28" y="381000"/>
            <a:ext cx="1587500" cy="48895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 bwMode="auto">
          <a:xfrm>
            <a:off x="830993" y="4786479"/>
            <a:ext cx="78581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indent="0" eaLnBrk="0" hangingPunct="0">
              <a:spcBef>
                <a:spcPct val="20000"/>
              </a:spcBef>
              <a:buClr>
                <a:srgbClr val="8E1400"/>
              </a:buClr>
              <a:buFontTx/>
              <a:buNone/>
              <a:defRPr sz="2400" b="0" u="none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692150" indent="-460375" eaLnBrk="0" hangingPunct="0">
              <a:spcBef>
                <a:spcPct val="20000"/>
              </a:spcBef>
              <a:buClr>
                <a:srgbClr val="8E1400"/>
              </a:buClr>
              <a:buFont typeface="Wingdings" charset="2"/>
              <a:buNone/>
              <a:defRPr sz="2400">
                <a:latin typeface="Calibri" panose="020F0502020204030204" pitchFamily="34" charset="0"/>
                <a:cs typeface="Arial"/>
              </a:defRPr>
            </a:lvl2pPr>
            <a:lvl3pPr marL="1084263" indent="-277813" eaLnBrk="0" hangingPunct="0">
              <a:spcBef>
                <a:spcPct val="20000"/>
              </a:spcBef>
              <a:buClr>
                <a:srgbClr val="8E1400"/>
              </a:buClr>
              <a:buFont typeface="Arial" charset="0"/>
              <a:buChar char="•"/>
              <a:defRPr sz="2000">
                <a:latin typeface="Arial"/>
                <a:cs typeface="Arial"/>
              </a:defRPr>
            </a:lvl3pPr>
            <a:lvl4pPr marL="1439863" indent="-2413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1779588" indent="-225425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236788" indent="-225425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693988" indent="-225425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151188" indent="-225425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608388" indent="-225425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You may now revisit those questions presented at the beginning of the activity to see what you’ve learned by clicking on the </a:t>
            </a:r>
            <a:r>
              <a:rPr lang="en-US" b="1" dirty="0"/>
              <a:t>Earn CME Credit </a:t>
            </a:r>
            <a:r>
              <a:rPr lang="en-US" dirty="0"/>
              <a:t>link. The CME posttest will follow. Please also take a moment to complete the program evaluation at the end.</a:t>
            </a:r>
          </a:p>
        </p:txBody>
      </p:sp>
      <p:pic>
        <p:nvPicPr>
          <p:cNvPr id="5" name="Picture 4" descr="C:\Users\skgupta\Desktop\sitc_s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949" y="185230"/>
            <a:ext cx="1763269" cy="793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133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53704" y="171363"/>
            <a:ext cx="8229600" cy="132343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u="none" dirty="0" smtClean="0">
                <a:solidFill>
                  <a:schemeClr val="accent5"/>
                </a:solidFill>
                <a:latin typeface="Calibri" panose="020F0502020204030204" pitchFamily="34" charset="0"/>
                <a:ea typeface="+mj-ea"/>
                <a:cs typeface="+mj-cs"/>
              </a:rPr>
              <a:t>Cancer Immunotherapy: Key Questions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43472" y="1608160"/>
            <a:ext cx="78997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63550" indent="-463550">
              <a:spcBef>
                <a:spcPts val="672"/>
              </a:spcBef>
              <a:spcAft>
                <a:spcPts val="1200"/>
              </a:spcAft>
              <a:buClr>
                <a:schemeClr val="accent5"/>
              </a:buClr>
              <a:buAutoNum type="arabicPeriod"/>
            </a:pPr>
            <a:r>
              <a:rPr lang="en-US" sz="32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does the normal immune system function?</a:t>
            </a:r>
            <a:endParaRPr lang="en-US" sz="3200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63550" indent="-463550">
              <a:spcBef>
                <a:spcPts val="672"/>
              </a:spcBef>
              <a:spcAft>
                <a:spcPts val="1200"/>
              </a:spcAft>
              <a:buClr>
                <a:schemeClr val="accent5"/>
              </a:buClr>
              <a:buAutoNum type="arabicPeriod"/>
            </a:pPr>
            <a:r>
              <a:rPr lang="en-US" sz="32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do tumors escape the immune system?</a:t>
            </a:r>
            <a:endParaRPr lang="en-US" sz="3200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63550" indent="-463550">
              <a:spcBef>
                <a:spcPts val="672"/>
              </a:spcBef>
              <a:spcAft>
                <a:spcPts val="1200"/>
              </a:spcAft>
              <a:buClr>
                <a:schemeClr val="accent5"/>
              </a:buClr>
              <a:buAutoNum type="arabicPeriod"/>
            </a:pPr>
            <a:r>
              <a:rPr lang="en-US" sz="32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does immunotherapy restore the immune system’s control of cancer?</a:t>
            </a:r>
            <a:endParaRPr lang="en-US" sz="3200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6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487" y="1433285"/>
            <a:ext cx="7506295" cy="4829527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72"/>
              </a:spcBef>
              <a:spcAft>
                <a:spcPts val="600"/>
              </a:spcAft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components of the immune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system</a:t>
            </a:r>
          </a:p>
          <a:p>
            <a:pPr marL="463550" indent="-231775">
              <a:spcBef>
                <a:spcPts val="67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Innate immune system: first line of defense</a:t>
            </a:r>
          </a:p>
          <a:p>
            <a:pPr lvl="1" indent="-336550">
              <a:spcBef>
                <a:spcPts val="672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Macrophages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natural killer cells, dendritic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cells</a:t>
            </a:r>
          </a:p>
          <a:p>
            <a:pPr lvl="1" indent="-336550">
              <a:spcBef>
                <a:spcPts val="672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Recognizes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conserved molecular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patterns</a:t>
            </a:r>
          </a:p>
          <a:p>
            <a:pPr lvl="1" indent="-336550">
              <a:spcBef>
                <a:spcPts val="672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Kills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pathogens and processes antigen to initiate adaptive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immunity</a:t>
            </a:r>
            <a:endParaRPr lang="en-US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63550" indent="-231775">
              <a:spcBef>
                <a:spcPts val="672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Adaptive immune system: </a:t>
            </a:r>
            <a:r>
              <a:rPr lang="en-US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specialized</a:t>
            </a:r>
            <a:r>
              <a:rPr lang="en-US" sz="2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/memory</a:t>
            </a:r>
          </a:p>
          <a:p>
            <a:pPr lvl="1" indent="-336550">
              <a:spcBef>
                <a:spcPts val="672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 cells (cellular) and B cells (humoral/antibody)</a:t>
            </a:r>
          </a:p>
          <a:p>
            <a:pPr lvl="1" indent="-336550">
              <a:spcBef>
                <a:spcPts val="672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T-cell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receptor and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B-cell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receptor for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specificity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41166" y="168872"/>
            <a:ext cx="852533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u="none" dirty="0" smtClean="0">
                <a:solidFill>
                  <a:schemeClr val="accent5"/>
                </a:solidFill>
                <a:ea typeface="+mj-ea"/>
                <a:cs typeface="+mj-cs"/>
              </a:rPr>
              <a:t>Normal Immune System Function</a:t>
            </a:r>
          </a:p>
        </p:txBody>
      </p:sp>
    </p:spTree>
    <p:extLst>
      <p:ext uri="{BB962C8B-B14F-4D97-AF65-F5344CB8AC3E}">
        <p14:creationId xmlns:p14="http://schemas.microsoft.com/office/powerpoint/2010/main" val="263562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74" y="168745"/>
            <a:ext cx="8525330" cy="707886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/>
              <a:t>Innate and Adaptive Immunity</a:t>
            </a:r>
            <a:endParaRPr lang="en-US" sz="4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9546" y="6495829"/>
            <a:ext cx="6345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Akira S. </a:t>
            </a:r>
            <a:r>
              <a:rPr lang="en-US" i="1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Philos Trans R Soc Lond B Biol Sci. 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2011;366:2748-2755.</a:t>
            </a:r>
            <a:r>
              <a:rPr lang="en-US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[3]</a:t>
            </a:r>
            <a:endParaRPr lang="en-US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111817" y="901183"/>
            <a:ext cx="8760175" cy="5570094"/>
            <a:chOff x="135469" y="779445"/>
            <a:chExt cx="8760175" cy="5570094"/>
          </a:xfrm>
        </p:grpSpPr>
        <p:sp>
          <p:nvSpPr>
            <p:cNvPr id="115" name="Rounded Rectangle 114"/>
            <p:cNvSpPr/>
            <p:nvPr/>
          </p:nvSpPr>
          <p:spPr bwMode="auto">
            <a:xfrm>
              <a:off x="948266" y="4042645"/>
              <a:ext cx="7947378" cy="2257780"/>
            </a:xfrm>
            <a:prstGeom prst="roundRect">
              <a:avLst/>
            </a:prstGeom>
            <a:solidFill>
              <a:srgbClr val="E3B57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127022" y="779445"/>
              <a:ext cx="3375378" cy="175432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u="none" dirty="0" smtClean="0"/>
                <a:t>Innate immunity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u="none" dirty="0" smtClean="0"/>
                <a:t>Macrophage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u="none" dirty="0" smtClean="0"/>
                <a:t>Natural killer cell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u="none" dirty="0" smtClean="0"/>
                <a:t>Neutrophil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u="none" dirty="0" smtClean="0"/>
                <a:t>Dendritic cell (antigen-presenting cell [APC])</a:t>
              </a:r>
            </a:p>
          </p:txBody>
        </p:sp>
        <p:sp>
          <p:nvSpPr>
            <p:cNvPr id="117" name="7-Point Star 116"/>
            <p:cNvSpPr/>
            <p:nvPr/>
          </p:nvSpPr>
          <p:spPr bwMode="auto">
            <a:xfrm>
              <a:off x="5791200" y="2100246"/>
              <a:ext cx="519288" cy="433525"/>
            </a:xfrm>
            <a:prstGeom prst="star7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6005688" y="2314735"/>
              <a:ext cx="112889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143" name="Straight Arrow Connector 142"/>
            <p:cNvCxnSpPr/>
            <p:nvPr/>
          </p:nvCxnSpPr>
          <p:spPr bwMode="auto">
            <a:xfrm>
              <a:off x="5588000" y="2314735"/>
              <a:ext cx="203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4" name="Elbow Connector 143"/>
            <p:cNvCxnSpPr/>
            <p:nvPr/>
          </p:nvCxnSpPr>
          <p:spPr bwMode="auto">
            <a:xfrm rot="16200000" flipH="1">
              <a:off x="6254326" y="2608528"/>
              <a:ext cx="778370" cy="282222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5" name="Straight Arrow Connector 144"/>
            <p:cNvCxnSpPr/>
            <p:nvPr/>
          </p:nvCxnSpPr>
          <p:spPr bwMode="auto">
            <a:xfrm>
              <a:off x="6310488" y="2360453"/>
              <a:ext cx="191912" cy="17331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46" name="7-Point Star 145"/>
            <p:cNvSpPr/>
            <p:nvPr/>
          </p:nvSpPr>
          <p:spPr bwMode="auto">
            <a:xfrm>
              <a:off x="6502400" y="3167133"/>
              <a:ext cx="519288" cy="433525"/>
            </a:xfrm>
            <a:prstGeom prst="star7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7125882" y="2938921"/>
              <a:ext cx="1669102" cy="923330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u="none" dirty="0" smtClean="0"/>
                <a:t>Dendritic APC -- Movement to lymph node</a:t>
              </a:r>
              <a:endParaRPr lang="en-US" u="none" dirty="0"/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6592714" y="3370249"/>
              <a:ext cx="242713" cy="502353"/>
              <a:chOff x="6536270" y="3708403"/>
              <a:chExt cx="242713" cy="502353"/>
            </a:xfrm>
          </p:grpSpPr>
          <p:sp>
            <p:nvSpPr>
              <p:cNvPr id="228" name="Oval 227"/>
              <p:cNvSpPr/>
              <p:nvPr/>
            </p:nvSpPr>
            <p:spPr bwMode="auto">
              <a:xfrm>
                <a:off x="6666094" y="3708403"/>
                <a:ext cx="112889" cy="45719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 bwMode="auto">
              <a:xfrm>
                <a:off x="6536270" y="3825839"/>
                <a:ext cx="59474" cy="272027"/>
              </a:xfrm>
              <a:prstGeom prst="rect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30" name="Oval 229"/>
              <p:cNvSpPr/>
              <p:nvPr/>
            </p:nvSpPr>
            <p:spPr bwMode="auto">
              <a:xfrm>
                <a:off x="6536270" y="4097866"/>
                <a:ext cx="59474" cy="11289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149" name="Rectangle 148"/>
            <p:cNvSpPr/>
            <p:nvPr/>
          </p:nvSpPr>
          <p:spPr bwMode="auto">
            <a:xfrm>
              <a:off x="5858934" y="2405679"/>
              <a:ext cx="59474" cy="272027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50" name="Oval 149"/>
            <p:cNvSpPr/>
            <p:nvPr/>
          </p:nvSpPr>
          <p:spPr bwMode="auto">
            <a:xfrm>
              <a:off x="5853290" y="2692910"/>
              <a:ext cx="59474" cy="11289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5853291" y="3902715"/>
              <a:ext cx="2542550" cy="2446824"/>
            </a:xfrm>
            <a:prstGeom prst="rect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solidFill>
                <a:srgbClr val="262626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 u="none" dirty="0" smtClean="0"/>
                <a:t>Adaptive immunity</a:t>
              </a:r>
            </a:p>
            <a:p>
              <a:pPr>
                <a:lnSpc>
                  <a:spcPct val="80000"/>
                </a:lnSpc>
              </a:pPr>
              <a:r>
                <a:rPr lang="en-US" b="1" u="none" dirty="0"/>
                <a:t>	</a:t>
              </a:r>
              <a:endParaRPr lang="en-US" sz="900" b="1" u="none" dirty="0" smtClean="0"/>
            </a:p>
            <a:p>
              <a:pPr>
                <a:lnSpc>
                  <a:spcPct val="80000"/>
                </a:lnSpc>
              </a:pPr>
              <a:r>
                <a:rPr lang="en-US" b="1" u="none" dirty="0"/>
                <a:t>	</a:t>
              </a:r>
              <a:r>
                <a:rPr lang="en-US" u="none" dirty="0" smtClean="0"/>
                <a:t>Dendritic APC</a:t>
              </a:r>
            </a:p>
            <a:p>
              <a:pPr>
                <a:lnSpc>
                  <a:spcPct val="110000"/>
                </a:lnSpc>
              </a:pPr>
              <a:r>
                <a:rPr lang="en-US" u="none" dirty="0" smtClean="0"/>
                <a:t>               </a:t>
              </a:r>
            </a:p>
            <a:p>
              <a:r>
                <a:rPr lang="en-US" u="none" dirty="0" smtClean="0"/>
                <a:t>	</a:t>
              </a:r>
            </a:p>
            <a:p>
              <a:r>
                <a:rPr lang="en-US" u="none" dirty="0" smtClean="0"/>
                <a:t>	T Cell</a:t>
              </a:r>
            </a:p>
            <a:p>
              <a:r>
                <a:rPr lang="en-US" u="none" dirty="0" smtClean="0"/>
                <a:t>	</a:t>
              </a:r>
              <a:endParaRPr lang="en-US" u="none" dirty="0"/>
            </a:p>
            <a:p>
              <a:r>
                <a:rPr lang="en-US" u="none" dirty="0" smtClean="0"/>
                <a:t>                 B Cell</a:t>
              </a:r>
              <a:endParaRPr lang="en-US" u="none" dirty="0"/>
            </a:p>
            <a:p>
              <a:endParaRPr lang="en-US" u="none" dirty="0"/>
            </a:p>
          </p:txBody>
        </p:sp>
        <p:cxnSp>
          <p:nvCxnSpPr>
            <p:cNvPr id="152" name="Straight Arrow Connector 151"/>
            <p:cNvCxnSpPr/>
            <p:nvPr/>
          </p:nvCxnSpPr>
          <p:spPr bwMode="auto">
            <a:xfrm>
              <a:off x="6835427" y="3612955"/>
              <a:ext cx="0" cy="3273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3" name="7-Point Star 152"/>
            <p:cNvSpPr/>
            <p:nvPr/>
          </p:nvSpPr>
          <p:spPr bwMode="auto">
            <a:xfrm>
              <a:off x="6062130" y="4238140"/>
              <a:ext cx="502355" cy="433525"/>
            </a:xfrm>
            <a:prstGeom prst="star7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grpSp>
          <p:nvGrpSpPr>
            <p:cNvPr id="154" name="Group 153"/>
            <p:cNvGrpSpPr/>
            <p:nvPr/>
          </p:nvGrpSpPr>
          <p:grpSpPr>
            <a:xfrm>
              <a:off x="6124222" y="4426219"/>
              <a:ext cx="242713" cy="502353"/>
              <a:chOff x="6536270" y="3708403"/>
              <a:chExt cx="242713" cy="502353"/>
            </a:xfrm>
          </p:grpSpPr>
          <p:sp>
            <p:nvSpPr>
              <p:cNvPr id="225" name="Oval 224"/>
              <p:cNvSpPr/>
              <p:nvPr/>
            </p:nvSpPr>
            <p:spPr bwMode="auto">
              <a:xfrm>
                <a:off x="6666094" y="3708403"/>
                <a:ext cx="112889" cy="45719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26" name="Rectangle 225"/>
              <p:cNvSpPr/>
              <p:nvPr/>
            </p:nvSpPr>
            <p:spPr bwMode="auto">
              <a:xfrm>
                <a:off x="6536270" y="3825839"/>
                <a:ext cx="59474" cy="272027"/>
              </a:xfrm>
              <a:prstGeom prst="rect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27" name="Oval 226"/>
              <p:cNvSpPr/>
              <p:nvPr/>
            </p:nvSpPr>
            <p:spPr bwMode="auto">
              <a:xfrm>
                <a:off x="6536270" y="4097866"/>
                <a:ext cx="59474" cy="11289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155" name="Oval 154"/>
            <p:cNvSpPr/>
            <p:nvPr/>
          </p:nvSpPr>
          <p:spPr bwMode="auto">
            <a:xfrm>
              <a:off x="6045196" y="5091308"/>
              <a:ext cx="491068" cy="353877"/>
            </a:xfrm>
            <a:prstGeom prst="ellipse">
              <a:avLst/>
            </a:prstGeom>
            <a:solidFill>
              <a:srgbClr val="6DBD1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156" name="Straight Connector 155"/>
            <p:cNvCxnSpPr>
              <a:stCxn id="155" idx="0"/>
            </p:cNvCxnSpPr>
            <p:nvPr/>
          </p:nvCxnSpPr>
          <p:spPr bwMode="auto">
            <a:xfrm flipH="1">
              <a:off x="6224428" y="5091308"/>
              <a:ext cx="6630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7" name="Oval 156"/>
            <p:cNvSpPr/>
            <p:nvPr/>
          </p:nvSpPr>
          <p:spPr bwMode="auto">
            <a:xfrm>
              <a:off x="6045196" y="5667694"/>
              <a:ext cx="491068" cy="353877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158" name="Straight Connector 157"/>
            <p:cNvCxnSpPr/>
            <p:nvPr/>
          </p:nvCxnSpPr>
          <p:spPr bwMode="auto">
            <a:xfrm flipV="1">
              <a:off x="6150978" y="4973728"/>
              <a:ext cx="1466" cy="21456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9" name="Oval 158"/>
            <p:cNvSpPr/>
            <p:nvPr/>
          </p:nvSpPr>
          <p:spPr bwMode="auto">
            <a:xfrm>
              <a:off x="6310488" y="5188288"/>
              <a:ext cx="191912" cy="17444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60" name="Oval 159"/>
            <p:cNvSpPr/>
            <p:nvPr/>
          </p:nvSpPr>
          <p:spPr bwMode="auto">
            <a:xfrm>
              <a:off x="6304842" y="5724514"/>
              <a:ext cx="191912" cy="17444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161" name="Straight Arrow Connector 160"/>
            <p:cNvCxnSpPr/>
            <p:nvPr/>
          </p:nvCxnSpPr>
          <p:spPr bwMode="auto">
            <a:xfrm>
              <a:off x="6290730" y="5445185"/>
              <a:ext cx="0" cy="18901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162" name="Oval 161"/>
            <p:cNvSpPr/>
            <p:nvPr/>
          </p:nvSpPr>
          <p:spPr bwMode="auto">
            <a:xfrm>
              <a:off x="5187445" y="5674227"/>
              <a:ext cx="491068" cy="353877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63" name="Oval 162"/>
            <p:cNvSpPr/>
            <p:nvPr/>
          </p:nvSpPr>
          <p:spPr bwMode="auto">
            <a:xfrm>
              <a:off x="5407374" y="5718868"/>
              <a:ext cx="191912" cy="17444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164" name="Straight Arrow Connector 163"/>
            <p:cNvCxnSpPr/>
            <p:nvPr/>
          </p:nvCxnSpPr>
          <p:spPr bwMode="auto">
            <a:xfrm flipH="1">
              <a:off x="5678513" y="5893315"/>
              <a:ext cx="234251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5" name="Straight Arrow Connector 164"/>
            <p:cNvCxnSpPr/>
            <p:nvPr/>
          </p:nvCxnSpPr>
          <p:spPr bwMode="auto">
            <a:xfrm flipH="1" flipV="1">
              <a:off x="4594577" y="5283713"/>
              <a:ext cx="1394182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6" name="Straight Arrow Connector 165"/>
            <p:cNvCxnSpPr/>
            <p:nvPr/>
          </p:nvCxnSpPr>
          <p:spPr bwMode="auto">
            <a:xfrm flipH="1">
              <a:off x="4617156" y="5893315"/>
              <a:ext cx="53057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167" name="Group 166"/>
            <p:cNvGrpSpPr/>
            <p:nvPr/>
          </p:nvGrpSpPr>
          <p:grpSpPr>
            <a:xfrm>
              <a:off x="6291756" y="4656141"/>
              <a:ext cx="165383" cy="460886"/>
              <a:chOff x="6830291" y="3898280"/>
              <a:chExt cx="135814" cy="1266495"/>
            </a:xfrm>
          </p:grpSpPr>
          <p:cxnSp>
            <p:nvCxnSpPr>
              <p:cNvPr id="217" name="Straight Connector 216"/>
              <p:cNvCxnSpPr/>
              <p:nvPr/>
            </p:nvCxnSpPr>
            <p:spPr bwMode="auto">
              <a:xfrm>
                <a:off x="6884402" y="4673413"/>
                <a:ext cx="0" cy="491362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18" name="Rectangle 217"/>
              <p:cNvSpPr/>
              <p:nvPr/>
            </p:nvSpPr>
            <p:spPr bwMode="auto">
              <a:xfrm>
                <a:off x="6873358" y="3898280"/>
                <a:ext cx="45719" cy="64580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cxnSp>
            <p:nvCxnSpPr>
              <p:cNvPr id="223" name="Straight Connector 222"/>
              <p:cNvCxnSpPr/>
              <p:nvPr/>
            </p:nvCxnSpPr>
            <p:spPr bwMode="auto">
              <a:xfrm>
                <a:off x="6830291" y="4421494"/>
                <a:ext cx="0" cy="168807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20" name="Group 219"/>
              <p:cNvGrpSpPr/>
              <p:nvPr/>
            </p:nvGrpSpPr>
            <p:grpSpPr>
              <a:xfrm>
                <a:off x="6902949" y="4471967"/>
                <a:ext cx="63156" cy="233908"/>
                <a:chOff x="2190665" y="4652521"/>
                <a:chExt cx="63156" cy="233908"/>
              </a:xfrm>
            </p:grpSpPr>
            <p:cxnSp>
              <p:nvCxnSpPr>
                <p:cNvPr id="221" name="Straight Connector 220"/>
                <p:cNvCxnSpPr/>
                <p:nvPr/>
              </p:nvCxnSpPr>
              <p:spPr bwMode="auto">
                <a:xfrm>
                  <a:off x="2248861" y="4652521"/>
                  <a:ext cx="0" cy="168809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accent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2" name="Straight Connector 221"/>
                <p:cNvCxnSpPr/>
                <p:nvPr/>
              </p:nvCxnSpPr>
              <p:spPr bwMode="auto">
                <a:xfrm>
                  <a:off x="2190665" y="4886429"/>
                  <a:ext cx="63156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68" name="Rectangle 167"/>
            <p:cNvSpPr/>
            <p:nvPr/>
          </p:nvSpPr>
          <p:spPr bwMode="auto">
            <a:xfrm>
              <a:off x="6916718" y="3481106"/>
              <a:ext cx="50189" cy="24153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6154717" y="2482041"/>
              <a:ext cx="50189" cy="24153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70" name="Oval 169"/>
            <p:cNvSpPr/>
            <p:nvPr/>
          </p:nvSpPr>
          <p:spPr bwMode="auto">
            <a:xfrm>
              <a:off x="1230488" y="1231002"/>
              <a:ext cx="643467" cy="93802"/>
            </a:xfrm>
            <a:prstGeom prst="ellipse">
              <a:avLst/>
            </a:prstGeom>
            <a:solidFill>
              <a:srgbClr val="8E14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71" name="Oval 170"/>
            <p:cNvSpPr/>
            <p:nvPr/>
          </p:nvSpPr>
          <p:spPr bwMode="auto">
            <a:xfrm>
              <a:off x="1230488" y="1439847"/>
              <a:ext cx="637821" cy="95955"/>
            </a:xfrm>
            <a:prstGeom prst="ellipse">
              <a:avLst/>
            </a:prstGeom>
            <a:solidFill>
              <a:srgbClr val="8E14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72" name="Oval 171"/>
            <p:cNvSpPr/>
            <p:nvPr/>
          </p:nvSpPr>
          <p:spPr bwMode="auto">
            <a:xfrm>
              <a:off x="1947330" y="1535802"/>
              <a:ext cx="603956" cy="121604"/>
            </a:xfrm>
            <a:prstGeom prst="ellipse">
              <a:avLst/>
            </a:prstGeom>
            <a:solidFill>
              <a:srgbClr val="8E14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73" name="Oval 172"/>
            <p:cNvSpPr/>
            <p:nvPr/>
          </p:nvSpPr>
          <p:spPr bwMode="auto">
            <a:xfrm>
              <a:off x="1230488" y="1688202"/>
              <a:ext cx="716841" cy="112888"/>
            </a:xfrm>
            <a:prstGeom prst="ellipse">
              <a:avLst/>
            </a:prstGeom>
            <a:solidFill>
              <a:srgbClr val="8E14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74" name="Oval 173"/>
            <p:cNvSpPr/>
            <p:nvPr/>
          </p:nvSpPr>
          <p:spPr bwMode="auto">
            <a:xfrm>
              <a:off x="1095015" y="1603533"/>
              <a:ext cx="587028" cy="108308"/>
            </a:xfrm>
            <a:prstGeom prst="ellipse">
              <a:avLst/>
            </a:prstGeom>
            <a:solidFill>
              <a:srgbClr val="8E14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835377" y="779445"/>
              <a:ext cx="1636889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none" dirty="0" smtClean="0"/>
                <a:t>Pathogen</a:t>
              </a:r>
              <a:endParaRPr lang="en-US" u="none" dirty="0"/>
            </a:p>
          </p:txBody>
        </p:sp>
        <p:cxnSp>
          <p:nvCxnSpPr>
            <p:cNvPr id="176" name="Straight Arrow Connector 175"/>
            <p:cNvCxnSpPr/>
            <p:nvPr/>
          </p:nvCxnSpPr>
          <p:spPr bwMode="auto">
            <a:xfrm flipH="1">
              <a:off x="2472266" y="1535802"/>
              <a:ext cx="65475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7" name="Straight Arrow Connector 176"/>
            <p:cNvCxnSpPr/>
            <p:nvPr/>
          </p:nvCxnSpPr>
          <p:spPr bwMode="auto">
            <a:xfrm flipH="1">
              <a:off x="2472266" y="1231002"/>
              <a:ext cx="65475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8" name="Straight Arrow Connector 177"/>
            <p:cNvCxnSpPr/>
            <p:nvPr/>
          </p:nvCxnSpPr>
          <p:spPr bwMode="auto">
            <a:xfrm flipH="1">
              <a:off x="2472266" y="1801090"/>
              <a:ext cx="65475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79" name="Oval 178"/>
            <p:cNvSpPr/>
            <p:nvPr/>
          </p:nvSpPr>
          <p:spPr bwMode="auto">
            <a:xfrm>
              <a:off x="3980742" y="5098572"/>
              <a:ext cx="491068" cy="353877"/>
            </a:xfrm>
            <a:prstGeom prst="ellipse">
              <a:avLst/>
            </a:prstGeom>
            <a:solidFill>
              <a:srgbClr val="6DBD1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80" name="Oval 179"/>
            <p:cNvSpPr/>
            <p:nvPr/>
          </p:nvSpPr>
          <p:spPr bwMode="auto">
            <a:xfrm>
              <a:off x="3218741" y="5081637"/>
              <a:ext cx="491068" cy="353877"/>
            </a:xfrm>
            <a:prstGeom prst="ellipse">
              <a:avLst/>
            </a:prstGeom>
            <a:solidFill>
              <a:srgbClr val="6DBD1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81" name="Oval 180"/>
            <p:cNvSpPr/>
            <p:nvPr/>
          </p:nvSpPr>
          <p:spPr bwMode="auto">
            <a:xfrm>
              <a:off x="4205104" y="5160064"/>
              <a:ext cx="191912" cy="17444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82" name="Oval 181"/>
            <p:cNvSpPr/>
            <p:nvPr/>
          </p:nvSpPr>
          <p:spPr bwMode="auto">
            <a:xfrm>
              <a:off x="3431815" y="5154418"/>
              <a:ext cx="191912" cy="17444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183" name="Straight Arrow Connector 182"/>
            <p:cNvCxnSpPr/>
            <p:nvPr/>
          </p:nvCxnSpPr>
          <p:spPr bwMode="auto">
            <a:xfrm flipV="1">
              <a:off x="2833511" y="1908335"/>
              <a:ext cx="0" cy="76937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84" name="TextBox 183"/>
            <p:cNvSpPr txBox="1"/>
            <p:nvPr/>
          </p:nvSpPr>
          <p:spPr>
            <a:xfrm>
              <a:off x="2381955" y="2723572"/>
              <a:ext cx="1490133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u="none" dirty="0" smtClean="0"/>
                <a:t>Initial attack on pathogen</a:t>
              </a:r>
              <a:endParaRPr lang="en-US" u="none" dirty="0"/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1095015" y="4973728"/>
              <a:ext cx="2123726" cy="64633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u="none" dirty="0" smtClean="0"/>
                <a:t>Killer T cells (cellular immunity)</a:t>
              </a:r>
              <a:endParaRPr lang="en-US" b="1" u="none" dirty="0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100657" y="5611553"/>
              <a:ext cx="2121275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u="none" dirty="0" smtClean="0"/>
                <a:t>Antibody </a:t>
              </a:r>
              <a:br>
                <a:rPr lang="en-US" b="1" u="none" dirty="0" smtClean="0"/>
              </a:br>
              <a:r>
                <a:rPr lang="en-US" b="1" u="none" dirty="0" smtClean="0"/>
                <a:t>(humoral immunity)</a:t>
              </a:r>
              <a:endParaRPr lang="en-US" b="1" u="none" dirty="0"/>
            </a:p>
          </p:txBody>
        </p:sp>
        <p:cxnSp>
          <p:nvCxnSpPr>
            <p:cNvPr id="187" name="Elbow Connector 186"/>
            <p:cNvCxnSpPr/>
            <p:nvPr/>
          </p:nvCxnSpPr>
          <p:spPr bwMode="auto">
            <a:xfrm rot="5400000" flipH="1" flipV="1">
              <a:off x="-103017" y="3160664"/>
              <a:ext cx="3011101" cy="615032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88" name="TextBox 187"/>
            <p:cNvSpPr txBox="1"/>
            <p:nvPr/>
          </p:nvSpPr>
          <p:spPr>
            <a:xfrm>
              <a:off x="135469" y="2598702"/>
              <a:ext cx="1518352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u="none" dirty="0" smtClean="0"/>
                <a:t>Pathogen-specific attack</a:t>
              </a:r>
              <a:endParaRPr lang="en-US" u="none" dirty="0"/>
            </a:p>
          </p:txBody>
        </p:sp>
        <p:cxnSp>
          <p:nvCxnSpPr>
            <p:cNvPr id="189" name="Straight Connector 188"/>
            <p:cNvCxnSpPr/>
            <p:nvPr/>
          </p:nvCxnSpPr>
          <p:spPr bwMode="auto">
            <a:xfrm flipV="1">
              <a:off x="3379512" y="4912497"/>
              <a:ext cx="1466" cy="21456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0" name="Straight Connector 189"/>
            <p:cNvCxnSpPr/>
            <p:nvPr/>
          </p:nvCxnSpPr>
          <p:spPr bwMode="auto">
            <a:xfrm flipV="1">
              <a:off x="4142246" y="4928257"/>
              <a:ext cx="1466" cy="21456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94" name="Group 193"/>
            <p:cNvGrpSpPr/>
            <p:nvPr/>
          </p:nvGrpSpPr>
          <p:grpSpPr>
            <a:xfrm>
              <a:off x="3263942" y="5834920"/>
              <a:ext cx="329779" cy="259239"/>
              <a:chOff x="7963248" y="3980330"/>
              <a:chExt cx="347033" cy="272803"/>
            </a:xfrm>
          </p:grpSpPr>
          <p:cxnSp>
            <p:nvCxnSpPr>
              <p:cNvPr id="210" name="Straight Connector 209"/>
              <p:cNvCxnSpPr/>
              <p:nvPr/>
            </p:nvCxnSpPr>
            <p:spPr bwMode="auto">
              <a:xfrm flipV="1">
                <a:off x="8156760" y="3980330"/>
                <a:ext cx="153521" cy="9170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1" name="Straight Connector 210"/>
              <p:cNvCxnSpPr/>
              <p:nvPr/>
            </p:nvCxnSpPr>
            <p:spPr bwMode="auto">
              <a:xfrm>
                <a:off x="8160346" y="4105270"/>
                <a:ext cx="4329" cy="146551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2" name="Straight Connector 211"/>
              <p:cNvCxnSpPr/>
              <p:nvPr/>
            </p:nvCxnSpPr>
            <p:spPr bwMode="auto">
              <a:xfrm flipV="1">
                <a:off x="8194860" y="4049556"/>
                <a:ext cx="79561" cy="46821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3" name="Straight Connector 212"/>
              <p:cNvCxnSpPr/>
              <p:nvPr/>
            </p:nvCxnSpPr>
            <p:spPr bwMode="auto">
              <a:xfrm flipH="1" flipV="1">
                <a:off x="7963248" y="3981642"/>
                <a:ext cx="153521" cy="9170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4" name="Straight Connector 213"/>
              <p:cNvCxnSpPr/>
              <p:nvPr/>
            </p:nvCxnSpPr>
            <p:spPr bwMode="auto">
              <a:xfrm flipH="1">
                <a:off x="8108854" y="4106582"/>
                <a:ext cx="4329" cy="146551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5" name="Straight Connector 214"/>
              <p:cNvCxnSpPr/>
              <p:nvPr/>
            </p:nvCxnSpPr>
            <p:spPr bwMode="auto">
              <a:xfrm flipH="1" flipV="1">
                <a:off x="7999108" y="4050868"/>
                <a:ext cx="79561" cy="46821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95" name="Group 194"/>
            <p:cNvGrpSpPr/>
            <p:nvPr/>
          </p:nvGrpSpPr>
          <p:grpSpPr>
            <a:xfrm>
              <a:off x="3710598" y="5961394"/>
              <a:ext cx="329779" cy="259239"/>
              <a:chOff x="7963248" y="3980330"/>
              <a:chExt cx="347033" cy="272803"/>
            </a:xfrm>
          </p:grpSpPr>
          <p:cxnSp>
            <p:nvCxnSpPr>
              <p:cNvPr id="204" name="Straight Connector 203"/>
              <p:cNvCxnSpPr/>
              <p:nvPr/>
            </p:nvCxnSpPr>
            <p:spPr bwMode="auto">
              <a:xfrm flipV="1">
                <a:off x="8156760" y="3980330"/>
                <a:ext cx="153521" cy="9170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" name="Straight Connector 204"/>
              <p:cNvCxnSpPr/>
              <p:nvPr/>
            </p:nvCxnSpPr>
            <p:spPr bwMode="auto">
              <a:xfrm>
                <a:off x="8160346" y="4105270"/>
                <a:ext cx="4329" cy="146551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 flipV="1">
                <a:off x="8194860" y="4049556"/>
                <a:ext cx="79561" cy="46821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 flipV="1">
                <a:off x="7963248" y="3981642"/>
                <a:ext cx="153521" cy="9170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8108854" y="4106582"/>
                <a:ext cx="4329" cy="146551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9" name="Straight Connector 208"/>
              <p:cNvCxnSpPr/>
              <p:nvPr/>
            </p:nvCxnSpPr>
            <p:spPr bwMode="auto">
              <a:xfrm flipH="1" flipV="1">
                <a:off x="7999108" y="4050868"/>
                <a:ext cx="79561" cy="46821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96" name="Group 195"/>
            <p:cNvGrpSpPr/>
            <p:nvPr/>
          </p:nvGrpSpPr>
          <p:grpSpPr>
            <a:xfrm>
              <a:off x="4155766" y="5823629"/>
              <a:ext cx="329779" cy="259239"/>
              <a:chOff x="7963248" y="3980330"/>
              <a:chExt cx="347033" cy="272803"/>
            </a:xfrm>
          </p:grpSpPr>
          <p:cxnSp>
            <p:nvCxnSpPr>
              <p:cNvPr id="198" name="Straight Connector 197"/>
              <p:cNvCxnSpPr/>
              <p:nvPr/>
            </p:nvCxnSpPr>
            <p:spPr bwMode="auto">
              <a:xfrm flipV="1">
                <a:off x="8156760" y="3980330"/>
                <a:ext cx="153521" cy="9170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9" name="Straight Connector 198"/>
              <p:cNvCxnSpPr/>
              <p:nvPr/>
            </p:nvCxnSpPr>
            <p:spPr bwMode="auto">
              <a:xfrm>
                <a:off x="8160346" y="4105270"/>
                <a:ext cx="4329" cy="146551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0" name="Straight Connector 199"/>
              <p:cNvCxnSpPr/>
              <p:nvPr/>
            </p:nvCxnSpPr>
            <p:spPr bwMode="auto">
              <a:xfrm flipV="1">
                <a:off x="8194860" y="4049556"/>
                <a:ext cx="79561" cy="46821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1" name="Straight Connector 200"/>
              <p:cNvCxnSpPr/>
              <p:nvPr/>
            </p:nvCxnSpPr>
            <p:spPr bwMode="auto">
              <a:xfrm flipH="1" flipV="1">
                <a:off x="7963248" y="3981642"/>
                <a:ext cx="153521" cy="9170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2" name="Straight Connector 201"/>
              <p:cNvCxnSpPr/>
              <p:nvPr/>
            </p:nvCxnSpPr>
            <p:spPr bwMode="auto">
              <a:xfrm flipH="1">
                <a:off x="8108854" y="4106582"/>
                <a:ext cx="4329" cy="146551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3" name="Straight Connector 202"/>
              <p:cNvCxnSpPr/>
              <p:nvPr/>
            </p:nvCxnSpPr>
            <p:spPr bwMode="auto">
              <a:xfrm flipH="1" flipV="1">
                <a:off x="7999108" y="4050868"/>
                <a:ext cx="79561" cy="46821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5" name="Freeform 4"/>
          <p:cNvSpPr/>
          <p:nvPr/>
        </p:nvSpPr>
        <p:spPr bwMode="auto">
          <a:xfrm>
            <a:off x="3298019" y="4962758"/>
            <a:ext cx="186020" cy="88636"/>
          </a:xfrm>
          <a:custGeom>
            <a:avLst/>
            <a:gdLst>
              <a:gd name="connsiteX0" fmla="*/ 0 w 195826"/>
              <a:gd name="connsiteY0" fmla="*/ 0 h 124287"/>
              <a:gd name="connsiteX1" fmla="*/ 17755 w 195826"/>
              <a:gd name="connsiteY1" fmla="*/ 44388 h 124287"/>
              <a:gd name="connsiteX2" fmla="*/ 53266 w 195826"/>
              <a:gd name="connsiteY2" fmla="*/ 88776 h 124287"/>
              <a:gd name="connsiteX3" fmla="*/ 62143 w 195826"/>
              <a:gd name="connsiteY3" fmla="*/ 115410 h 124287"/>
              <a:gd name="connsiteX4" fmla="*/ 88776 w 195826"/>
              <a:gd name="connsiteY4" fmla="*/ 124287 h 124287"/>
              <a:gd name="connsiteX5" fmla="*/ 168675 w 195826"/>
              <a:gd name="connsiteY5" fmla="*/ 115410 h 124287"/>
              <a:gd name="connsiteX6" fmla="*/ 186431 w 195826"/>
              <a:gd name="connsiteY6" fmla="*/ 97654 h 124287"/>
              <a:gd name="connsiteX7" fmla="*/ 195308 w 195826"/>
              <a:gd name="connsiteY7" fmla="*/ 35510 h 124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826" h="124287">
                <a:moveTo>
                  <a:pt x="0" y="0"/>
                </a:moveTo>
                <a:cubicBezTo>
                  <a:pt x="5918" y="14796"/>
                  <a:pt x="10628" y="30135"/>
                  <a:pt x="17755" y="44388"/>
                </a:cubicBezTo>
                <a:cubicBezTo>
                  <a:pt x="28955" y="66788"/>
                  <a:pt x="36750" y="72261"/>
                  <a:pt x="53266" y="88776"/>
                </a:cubicBezTo>
                <a:cubicBezTo>
                  <a:pt x="56225" y="97654"/>
                  <a:pt x="55526" y="108793"/>
                  <a:pt x="62143" y="115410"/>
                </a:cubicBezTo>
                <a:cubicBezTo>
                  <a:pt x="68760" y="122027"/>
                  <a:pt x="79418" y="124287"/>
                  <a:pt x="88776" y="124287"/>
                </a:cubicBezTo>
                <a:cubicBezTo>
                  <a:pt x="115573" y="124287"/>
                  <a:pt x="142042" y="118369"/>
                  <a:pt x="168675" y="115410"/>
                </a:cubicBezTo>
                <a:cubicBezTo>
                  <a:pt x="174594" y="109491"/>
                  <a:pt x="182125" y="104831"/>
                  <a:pt x="186431" y="97654"/>
                </a:cubicBezTo>
                <a:cubicBezTo>
                  <a:pt x="199051" y="76620"/>
                  <a:pt x="195308" y="59091"/>
                  <a:pt x="195308" y="35510"/>
                </a:cubicBezTo>
              </a:path>
            </a:pathLst>
          </a:cu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0" name="Freeform 99"/>
          <p:cNvSpPr/>
          <p:nvPr/>
        </p:nvSpPr>
        <p:spPr bwMode="auto">
          <a:xfrm>
            <a:off x="4055099" y="4955615"/>
            <a:ext cx="186020" cy="88636"/>
          </a:xfrm>
          <a:custGeom>
            <a:avLst/>
            <a:gdLst>
              <a:gd name="connsiteX0" fmla="*/ 0 w 195826"/>
              <a:gd name="connsiteY0" fmla="*/ 0 h 124287"/>
              <a:gd name="connsiteX1" fmla="*/ 17755 w 195826"/>
              <a:gd name="connsiteY1" fmla="*/ 44388 h 124287"/>
              <a:gd name="connsiteX2" fmla="*/ 53266 w 195826"/>
              <a:gd name="connsiteY2" fmla="*/ 88776 h 124287"/>
              <a:gd name="connsiteX3" fmla="*/ 62143 w 195826"/>
              <a:gd name="connsiteY3" fmla="*/ 115410 h 124287"/>
              <a:gd name="connsiteX4" fmla="*/ 88776 w 195826"/>
              <a:gd name="connsiteY4" fmla="*/ 124287 h 124287"/>
              <a:gd name="connsiteX5" fmla="*/ 168675 w 195826"/>
              <a:gd name="connsiteY5" fmla="*/ 115410 h 124287"/>
              <a:gd name="connsiteX6" fmla="*/ 186431 w 195826"/>
              <a:gd name="connsiteY6" fmla="*/ 97654 h 124287"/>
              <a:gd name="connsiteX7" fmla="*/ 195308 w 195826"/>
              <a:gd name="connsiteY7" fmla="*/ 35510 h 124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826" h="124287">
                <a:moveTo>
                  <a:pt x="0" y="0"/>
                </a:moveTo>
                <a:cubicBezTo>
                  <a:pt x="5918" y="14796"/>
                  <a:pt x="10628" y="30135"/>
                  <a:pt x="17755" y="44388"/>
                </a:cubicBezTo>
                <a:cubicBezTo>
                  <a:pt x="28955" y="66788"/>
                  <a:pt x="36750" y="72261"/>
                  <a:pt x="53266" y="88776"/>
                </a:cubicBezTo>
                <a:cubicBezTo>
                  <a:pt x="56225" y="97654"/>
                  <a:pt x="55526" y="108793"/>
                  <a:pt x="62143" y="115410"/>
                </a:cubicBezTo>
                <a:cubicBezTo>
                  <a:pt x="68760" y="122027"/>
                  <a:pt x="79418" y="124287"/>
                  <a:pt x="88776" y="124287"/>
                </a:cubicBezTo>
                <a:cubicBezTo>
                  <a:pt x="115573" y="124287"/>
                  <a:pt x="142042" y="118369"/>
                  <a:pt x="168675" y="115410"/>
                </a:cubicBezTo>
                <a:cubicBezTo>
                  <a:pt x="174594" y="109491"/>
                  <a:pt x="182125" y="104831"/>
                  <a:pt x="186431" y="97654"/>
                </a:cubicBezTo>
                <a:cubicBezTo>
                  <a:pt x="199051" y="76620"/>
                  <a:pt x="195308" y="59091"/>
                  <a:pt x="195308" y="35510"/>
                </a:cubicBezTo>
              </a:path>
            </a:pathLst>
          </a:cu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1" name="Freeform 100"/>
          <p:cNvSpPr/>
          <p:nvPr/>
        </p:nvSpPr>
        <p:spPr bwMode="auto">
          <a:xfrm>
            <a:off x="6062130" y="5009685"/>
            <a:ext cx="186020" cy="88636"/>
          </a:xfrm>
          <a:custGeom>
            <a:avLst/>
            <a:gdLst>
              <a:gd name="connsiteX0" fmla="*/ 0 w 195826"/>
              <a:gd name="connsiteY0" fmla="*/ 0 h 124287"/>
              <a:gd name="connsiteX1" fmla="*/ 17755 w 195826"/>
              <a:gd name="connsiteY1" fmla="*/ 44388 h 124287"/>
              <a:gd name="connsiteX2" fmla="*/ 53266 w 195826"/>
              <a:gd name="connsiteY2" fmla="*/ 88776 h 124287"/>
              <a:gd name="connsiteX3" fmla="*/ 62143 w 195826"/>
              <a:gd name="connsiteY3" fmla="*/ 115410 h 124287"/>
              <a:gd name="connsiteX4" fmla="*/ 88776 w 195826"/>
              <a:gd name="connsiteY4" fmla="*/ 124287 h 124287"/>
              <a:gd name="connsiteX5" fmla="*/ 168675 w 195826"/>
              <a:gd name="connsiteY5" fmla="*/ 115410 h 124287"/>
              <a:gd name="connsiteX6" fmla="*/ 186431 w 195826"/>
              <a:gd name="connsiteY6" fmla="*/ 97654 h 124287"/>
              <a:gd name="connsiteX7" fmla="*/ 195308 w 195826"/>
              <a:gd name="connsiteY7" fmla="*/ 35510 h 124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826" h="124287">
                <a:moveTo>
                  <a:pt x="0" y="0"/>
                </a:moveTo>
                <a:cubicBezTo>
                  <a:pt x="5918" y="14796"/>
                  <a:pt x="10628" y="30135"/>
                  <a:pt x="17755" y="44388"/>
                </a:cubicBezTo>
                <a:cubicBezTo>
                  <a:pt x="28955" y="66788"/>
                  <a:pt x="36750" y="72261"/>
                  <a:pt x="53266" y="88776"/>
                </a:cubicBezTo>
                <a:cubicBezTo>
                  <a:pt x="56225" y="97654"/>
                  <a:pt x="55526" y="108793"/>
                  <a:pt x="62143" y="115410"/>
                </a:cubicBezTo>
                <a:cubicBezTo>
                  <a:pt x="68760" y="122027"/>
                  <a:pt x="79418" y="124287"/>
                  <a:pt x="88776" y="124287"/>
                </a:cubicBezTo>
                <a:cubicBezTo>
                  <a:pt x="115573" y="124287"/>
                  <a:pt x="142042" y="118369"/>
                  <a:pt x="168675" y="115410"/>
                </a:cubicBezTo>
                <a:cubicBezTo>
                  <a:pt x="174594" y="109491"/>
                  <a:pt x="182125" y="104831"/>
                  <a:pt x="186431" y="97654"/>
                </a:cubicBezTo>
                <a:cubicBezTo>
                  <a:pt x="199051" y="76620"/>
                  <a:pt x="195308" y="59091"/>
                  <a:pt x="195308" y="35510"/>
                </a:cubicBezTo>
              </a:path>
            </a:pathLst>
          </a:cu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05" name="Straight Connector 104"/>
          <p:cNvCxnSpPr/>
          <p:nvPr/>
        </p:nvCxnSpPr>
        <p:spPr bwMode="auto">
          <a:xfrm>
            <a:off x="6372937" y="5072513"/>
            <a:ext cx="0" cy="17881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 flipV="1">
            <a:off x="6223251" y="5241924"/>
            <a:ext cx="51882" cy="47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/>
          <p:nvPr/>
        </p:nvCxnSpPr>
        <p:spPr bwMode="auto">
          <a:xfrm>
            <a:off x="6279654" y="5060442"/>
            <a:ext cx="7690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055099" y="4601049"/>
            <a:ext cx="1334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none" dirty="0" smtClean="0"/>
              <a:t>T-cell receptor</a:t>
            </a:r>
            <a:endParaRPr lang="en-US" sz="1400" u="none" dirty="0"/>
          </a:p>
        </p:txBody>
      </p:sp>
      <p:sp>
        <p:nvSpPr>
          <p:cNvPr id="10" name="TextBox 9"/>
          <p:cNvSpPr txBox="1"/>
          <p:nvPr/>
        </p:nvSpPr>
        <p:spPr>
          <a:xfrm>
            <a:off x="4618463" y="2881573"/>
            <a:ext cx="1346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none" dirty="0" smtClean="0"/>
              <a:t>Antigen + MHC</a:t>
            </a:r>
            <a:endParaRPr lang="en-US" sz="1400" u="none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4323527" y="4891098"/>
            <a:ext cx="166743" cy="716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5479678" y="2795439"/>
            <a:ext cx="287870" cy="861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514711" y="4994138"/>
            <a:ext cx="834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none" dirty="0" smtClean="0"/>
              <a:t>CD28</a:t>
            </a:r>
            <a:endParaRPr lang="en-US" sz="1400" u="none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6427447" y="5095466"/>
            <a:ext cx="14161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155140" y="3001728"/>
            <a:ext cx="451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none" dirty="0" smtClean="0"/>
              <a:t>B7</a:t>
            </a:r>
            <a:endParaRPr lang="en-US" sz="1400" u="none" dirty="0"/>
          </a:p>
        </p:txBody>
      </p:sp>
      <p:cxnSp>
        <p:nvCxnSpPr>
          <p:cNvPr id="22" name="Straight Arrow Connector 21"/>
          <p:cNvCxnSpPr>
            <a:stCxn id="20" idx="0"/>
          </p:cNvCxnSpPr>
          <p:nvPr/>
        </p:nvCxnSpPr>
        <p:spPr bwMode="auto">
          <a:xfrm flipH="1" flipV="1">
            <a:off x="6223251" y="2881573"/>
            <a:ext cx="157692" cy="1201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087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62" y="168875"/>
            <a:ext cx="8525330" cy="707886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/>
              <a:t>2 Signals for T-Cell Activation</a:t>
            </a:r>
            <a:endParaRPr lang="en-US" sz="4000" dirty="0"/>
          </a:p>
        </p:txBody>
      </p:sp>
      <p:sp>
        <p:nvSpPr>
          <p:cNvPr id="46" name="TextBox 45"/>
          <p:cNvSpPr txBox="1"/>
          <p:nvPr/>
        </p:nvSpPr>
        <p:spPr>
          <a:xfrm>
            <a:off x="14952" y="6491059"/>
            <a:ext cx="822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Postow MA, et al. </a:t>
            </a:r>
            <a:r>
              <a:rPr lang="en-US" i="1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 Clin Oncol. 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2015 Jan 20. [Epub ahead of print]</a:t>
            </a:r>
            <a:r>
              <a:rPr lang="en-US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[4]</a:t>
            </a:r>
            <a:endParaRPr lang="en-US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694883" y="1055876"/>
            <a:ext cx="7754234" cy="5092686"/>
            <a:chOff x="694883" y="987636"/>
            <a:chExt cx="7754234" cy="5092686"/>
          </a:xfrm>
        </p:grpSpPr>
        <p:sp>
          <p:nvSpPr>
            <p:cNvPr id="75" name="Oval 303"/>
            <p:cNvSpPr/>
            <p:nvPr/>
          </p:nvSpPr>
          <p:spPr bwMode="auto">
            <a:xfrm>
              <a:off x="694883" y="987636"/>
              <a:ext cx="7754234" cy="5092686"/>
            </a:xfrm>
            <a:custGeom>
              <a:avLst/>
              <a:gdLst>
                <a:gd name="connsiteX0" fmla="*/ 0 w 3053346"/>
                <a:gd name="connsiteY0" fmla="*/ 1173733 h 2347466"/>
                <a:gd name="connsiteX1" fmla="*/ 1526673 w 3053346"/>
                <a:gd name="connsiteY1" fmla="*/ 0 h 2347466"/>
                <a:gd name="connsiteX2" fmla="*/ 3053346 w 3053346"/>
                <a:gd name="connsiteY2" fmla="*/ 1173733 h 2347466"/>
                <a:gd name="connsiteX3" fmla="*/ 1526673 w 3053346"/>
                <a:gd name="connsiteY3" fmla="*/ 2347466 h 2347466"/>
                <a:gd name="connsiteX4" fmla="*/ 0 w 3053346"/>
                <a:gd name="connsiteY4" fmla="*/ 1173733 h 2347466"/>
                <a:gd name="connsiteX0" fmla="*/ 195 w 3053541"/>
                <a:gd name="connsiteY0" fmla="*/ 1314838 h 2488571"/>
                <a:gd name="connsiteX1" fmla="*/ 1449893 w 3053541"/>
                <a:gd name="connsiteY1" fmla="*/ 0 h 2488571"/>
                <a:gd name="connsiteX2" fmla="*/ 3053541 w 3053541"/>
                <a:gd name="connsiteY2" fmla="*/ 1314838 h 2488571"/>
                <a:gd name="connsiteX3" fmla="*/ 1526868 w 3053541"/>
                <a:gd name="connsiteY3" fmla="*/ 2488571 h 2488571"/>
                <a:gd name="connsiteX4" fmla="*/ 195 w 3053541"/>
                <a:gd name="connsiteY4" fmla="*/ 1314838 h 2488571"/>
                <a:gd name="connsiteX0" fmla="*/ 1074 w 3054420"/>
                <a:gd name="connsiteY0" fmla="*/ 1315530 h 2489263"/>
                <a:gd name="connsiteX1" fmla="*/ 1450772 w 3054420"/>
                <a:gd name="connsiteY1" fmla="*/ 692 h 2489263"/>
                <a:gd name="connsiteX2" fmla="*/ 3054420 w 3054420"/>
                <a:gd name="connsiteY2" fmla="*/ 1315530 h 2489263"/>
                <a:gd name="connsiteX3" fmla="*/ 1527747 w 3054420"/>
                <a:gd name="connsiteY3" fmla="*/ 2489263 h 2489263"/>
                <a:gd name="connsiteX4" fmla="*/ 1074 w 3054420"/>
                <a:gd name="connsiteY4" fmla="*/ 1315530 h 2489263"/>
                <a:gd name="connsiteX0" fmla="*/ 111 w 3220236"/>
                <a:gd name="connsiteY0" fmla="*/ 1353367 h 2488659"/>
                <a:gd name="connsiteX1" fmla="*/ 1616588 w 3220236"/>
                <a:gd name="connsiteY1" fmla="*/ 46 h 2488659"/>
                <a:gd name="connsiteX2" fmla="*/ 3220236 w 3220236"/>
                <a:gd name="connsiteY2" fmla="*/ 1314884 h 2488659"/>
                <a:gd name="connsiteX3" fmla="*/ 1693563 w 3220236"/>
                <a:gd name="connsiteY3" fmla="*/ 2488617 h 2488659"/>
                <a:gd name="connsiteX4" fmla="*/ 111 w 3220236"/>
                <a:gd name="connsiteY4" fmla="*/ 1353367 h 2488659"/>
                <a:gd name="connsiteX0" fmla="*/ 3660 w 3223785"/>
                <a:gd name="connsiteY0" fmla="*/ 1353367 h 2488685"/>
                <a:gd name="connsiteX1" fmla="*/ 1620137 w 3223785"/>
                <a:gd name="connsiteY1" fmla="*/ 46 h 2488685"/>
                <a:gd name="connsiteX2" fmla="*/ 3223785 w 3223785"/>
                <a:gd name="connsiteY2" fmla="*/ 1314884 h 2488685"/>
                <a:gd name="connsiteX3" fmla="*/ 1697112 w 3223785"/>
                <a:gd name="connsiteY3" fmla="*/ 2488617 h 2488685"/>
                <a:gd name="connsiteX4" fmla="*/ 3660 w 3223785"/>
                <a:gd name="connsiteY4" fmla="*/ 1353367 h 2488685"/>
                <a:gd name="connsiteX0" fmla="*/ 35184 w 3255309"/>
                <a:gd name="connsiteY0" fmla="*/ 1353367 h 2488691"/>
                <a:gd name="connsiteX1" fmla="*/ 1651661 w 3255309"/>
                <a:gd name="connsiteY1" fmla="*/ 46 h 2488691"/>
                <a:gd name="connsiteX2" fmla="*/ 3255309 w 3255309"/>
                <a:gd name="connsiteY2" fmla="*/ 1314884 h 2488691"/>
                <a:gd name="connsiteX3" fmla="*/ 1728636 w 3255309"/>
                <a:gd name="connsiteY3" fmla="*/ 2488617 h 2488691"/>
                <a:gd name="connsiteX4" fmla="*/ 35184 w 3255309"/>
                <a:gd name="connsiteY4" fmla="*/ 1353367 h 2488691"/>
                <a:gd name="connsiteX0" fmla="*/ 51 w 3220176"/>
                <a:gd name="connsiteY0" fmla="*/ 1353367 h 2039734"/>
                <a:gd name="connsiteX1" fmla="*/ 1616528 w 3220176"/>
                <a:gd name="connsiteY1" fmla="*/ 46 h 2039734"/>
                <a:gd name="connsiteX2" fmla="*/ 3220176 w 3220176"/>
                <a:gd name="connsiteY2" fmla="*/ 1314884 h 2039734"/>
                <a:gd name="connsiteX3" fmla="*/ 1667845 w 3220176"/>
                <a:gd name="connsiteY3" fmla="*/ 2039648 h 2039734"/>
                <a:gd name="connsiteX4" fmla="*/ 51 w 3220176"/>
                <a:gd name="connsiteY4" fmla="*/ 1353367 h 2039734"/>
                <a:gd name="connsiteX0" fmla="*/ 51 w 3220176"/>
                <a:gd name="connsiteY0" fmla="*/ 1353367 h 2227751"/>
                <a:gd name="connsiteX1" fmla="*/ 1616528 w 3220176"/>
                <a:gd name="connsiteY1" fmla="*/ 46 h 2227751"/>
                <a:gd name="connsiteX2" fmla="*/ 3220176 w 3220176"/>
                <a:gd name="connsiteY2" fmla="*/ 1314884 h 2227751"/>
                <a:gd name="connsiteX3" fmla="*/ 1667845 w 3220176"/>
                <a:gd name="connsiteY3" fmla="*/ 2039648 h 2227751"/>
                <a:gd name="connsiteX4" fmla="*/ 51 w 3220176"/>
                <a:gd name="connsiteY4" fmla="*/ 1353367 h 2227751"/>
                <a:gd name="connsiteX0" fmla="*/ 4 w 3220129"/>
                <a:gd name="connsiteY0" fmla="*/ 1353367 h 2447322"/>
                <a:gd name="connsiteX1" fmla="*/ 1616481 w 3220129"/>
                <a:gd name="connsiteY1" fmla="*/ 46 h 2447322"/>
                <a:gd name="connsiteX2" fmla="*/ 3220129 w 3220129"/>
                <a:gd name="connsiteY2" fmla="*/ 1314884 h 2447322"/>
                <a:gd name="connsiteX3" fmla="*/ 1629311 w 3220129"/>
                <a:gd name="connsiteY3" fmla="*/ 2283374 h 2447322"/>
                <a:gd name="connsiteX4" fmla="*/ 4 w 3220129"/>
                <a:gd name="connsiteY4" fmla="*/ 1353367 h 2447322"/>
                <a:gd name="connsiteX0" fmla="*/ 4 w 3220129"/>
                <a:gd name="connsiteY0" fmla="*/ 1225236 h 2284000"/>
                <a:gd name="connsiteX1" fmla="*/ 1616481 w 3220129"/>
                <a:gd name="connsiteY1" fmla="*/ 192 h 2284000"/>
                <a:gd name="connsiteX2" fmla="*/ 3220129 w 3220129"/>
                <a:gd name="connsiteY2" fmla="*/ 1315030 h 2284000"/>
                <a:gd name="connsiteX3" fmla="*/ 1629311 w 3220129"/>
                <a:gd name="connsiteY3" fmla="*/ 2283520 h 2284000"/>
                <a:gd name="connsiteX4" fmla="*/ 4 w 3220129"/>
                <a:gd name="connsiteY4" fmla="*/ 1225236 h 2284000"/>
                <a:gd name="connsiteX0" fmla="*/ 1075 w 3221200"/>
                <a:gd name="connsiteY0" fmla="*/ 1225980 h 2284744"/>
                <a:gd name="connsiteX1" fmla="*/ 1617552 w 3221200"/>
                <a:gd name="connsiteY1" fmla="*/ 936 h 2284744"/>
                <a:gd name="connsiteX2" fmla="*/ 3221200 w 3221200"/>
                <a:gd name="connsiteY2" fmla="*/ 1315774 h 2284744"/>
                <a:gd name="connsiteX3" fmla="*/ 1630382 w 3221200"/>
                <a:gd name="connsiteY3" fmla="*/ 2284264 h 2284744"/>
                <a:gd name="connsiteX4" fmla="*/ 1075 w 3221200"/>
                <a:gd name="connsiteY4" fmla="*/ 1225980 h 2284744"/>
                <a:gd name="connsiteX0" fmla="*/ 1037 w 3272479"/>
                <a:gd name="connsiteY0" fmla="*/ 1482406 h 2330064"/>
                <a:gd name="connsiteX1" fmla="*/ 1668831 w 3272479"/>
                <a:gd name="connsiteY1" fmla="*/ 808 h 2330064"/>
                <a:gd name="connsiteX2" fmla="*/ 3272479 w 3272479"/>
                <a:gd name="connsiteY2" fmla="*/ 1315646 h 2330064"/>
                <a:gd name="connsiteX3" fmla="*/ 1681661 w 3272479"/>
                <a:gd name="connsiteY3" fmla="*/ 2284136 h 2330064"/>
                <a:gd name="connsiteX4" fmla="*/ 1037 w 3272479"/>
                <a:gd name="connsiteY4" fmla="*/ 1482406 h 2330064"/>
                <a:gd name="connsiteX0" fmla="*/ 1037 w 3277456"/>
                <a:gd name="connsiteY0" fmla="*/ 1482695 h 2330353"/>
                <a:gd name="connsiteX1" fmla="*/ 1668831 w 3277456"/>
                <a:gd name="connsiteY1" fmla="*/ 1097 h 2330353"/>
                <a:gd name="connsiteX2" fmla="*/ 3272479 w 3277456"/>
                <a:gd name="connsiteY2" fmla="*/ 1315935 h 2330353"/>
                <a:gd name="connsiteX3" fmla="*/ 1681661 w 3277456"/>
                <a:gd name="connsiteY3" fmla="*/ 2284425 h 2330353"/>
                <a:gd name="connsiteX4" fmla="*/ 1037 w 3277456"/>
                <a:gd name="connsiteY4" fmla="*/ 1482695 h 2330353"/>
                <a:gd name="connsiteX0" fmla="*/ 1037 w 3277456"/>
                <a:gd name="connsiteY0" fmla="*/ 1482695 h 2330353"/>
                <a:gd name="connsiteX1" fmla="*/ 1668831 w 3277456"/>
                <a:gd name="connsiteY1" fmla="*/ 1097 h 2330353"/>
                <a:gd name="connsiteX2" fmla="*/ 3272479 w 3277456"/>
                <a:gd name="connsiteY2" fmla="*/ 1315935 h 2330353"/>
                <a:gd name="connsiteX3" fmla="*/ 1681661 w 3277456"/>
                <a:gd name="connsiteY3" fmla="*/ 2284425 h 2330353"/>
                <a:gd name="connsiteX4" fmla="*/ 1037 w 3277456"/>
                <a:gd name="connsiteY4" fmla="*/ 1482695 h 2330353"/>
                <a:gd name="connsiteX0" fmla="*/ 1034 w 3251883"/>
                <a:gd name="connsiteY0" fmla="*/ 1483703 h 2331845"/>
                <a:gd name="connsiteX1" fmla="*/ 1668828 w 3251883"/>
                <a:gd name="connsiteY1" fmla="*/ 2105 h 2331845"/>
                <a:gd name="connsiteX2" fmla="*/ 3246817 w 3251883"/>
                <a:gd name="connsiteY2" fmla="*/ 1701774 h 2331845"/>
                <a:gd name="connsiteX3" fmla="*/ 1681658 w 3251883"/>
                <a:gd name="connsiteY3" fmla="*/ 2285433 h 2331845"/>
                <a:gd name="connsiteX4" fmla="*/ 1034 w 3251883"/>
                <a:gd name="connsiteY4" fmla="*/ 1483703 h 2331845"/>
                <a:gd name="connsiteX0" fmla="*/ 1034 w 3267058"/>
                <a:gd name="connsiteY0" fmla="*/ 1483703 h 2331845"/>
                <a:gd name="connsiteX1" fmla="*/ 1668828 w 3267058"/>
                <a:gd name="connsiteY1" fmla="*/ 2105 h 2331845"/>
                <a:gd name="connsiteX2" fmla="*/ 3246817 w 3267058"/>
                <a:gd name="connsiteY2" fmla="*/ 1701774 h 2331845"/>
                <a:gd name="connsiteX3" fmla="*/ 1681658 w 3267058"/>
                <a:gd name="connsiteY3" fmla="*/ 2285433 h 2331845"/>
                <a:gd name="connsiteX4" fmla="*/ 1034 w 3267058"/>
                <a:gd name="connsiteY4" fmla="*/ 1483703 h 2331845"/>
                <a:gd name="connsiteX0" fmla="*/ 1037 w 3292411"/>
                <a:gd name="connsiteY0" fmla="*/ 1485252 h 2364915"/>
                <a:gd name="connsiteX1" fmla="*/ 1668831 w 3292411"/>
                <a:gd name="connsiteY1" fmla="*/ 3654 h 2364915"/>
                <a:gd name="connsiteX2" fmla="*/ 3272478 w 3292411"/>
                <a:gd name="connsiteY2" fmla="*/ 1780289 h 2364915"/>
                <a:gd name="connsiteX3" fmla="*/ 1681661 w 3292411"/>
                <a:gd name="connsiteY3" fmla="*/ 2286982 h 2364915"/>
                <a:gd name="connsiteX4" fmla="*/ 1037 w 3292411"/>
                <a:gd name="connsiteY4" fmla="*/ 1485252 h 2364915"/>
                <a:gd name="connsiteX0" fmla="*/ 1037 w 3283928"/>
                <a:gd name="connsiteY0" fmla="*/ 1485252 h 2364915"/>
                <a:gd name="connsiteX1" fmla="*/ 1668831 w 3283928"/>
                <a:gd name="connsiteY1" fmla="*/ 3654 h 2364915"/>
                <a:gd name="connsiteX2" fmla="*/ 3272478 w 3283928"/>
                <a:gd name="connsiteY2" fmla="*/ 1780289 h 2364915"/>
                <a:gd name="connsiteX3" fmla="*/ 1681661 w 3283928"/>
                <a:gd name="connsiteY3" fmla="*/ 2286982 h 2364915"/>
                <a:gd name="connsiteX4" fmla="*/ 1037 w 3283928"/>
                <a:gd name="connsiteY4" fmla="*/ 1485252 h 2364915"/>
                <a:gd name="connsiteX0" fmla="*/ 28 w 3282700"/>
                <a:gd name="connsiteY0" fmla="*/ 1278142 h 2157805"/>
                <a:gd name="connsiteX1" fmla="*/ 1642164 w 3282700"/>
                <a:gd name="connsiteY1" fmla="*/ 1787 h 2157805"/>
                <a:gd name="connsiteX2" fmla="*/ 3271469 w 3282700"/>
                <a:gd name="connsiteY2" fmla="*/ 1573179 h 2157805"/>
                <a:gd name="connsiteX3" fmla="*/ 1680652 w 3282700"/>
                <a:gd name="connsiteY3" fmla="*/ 2079872 h 2157805"/>
                <a:gd name="connsiteX4" fmla="*/ 28 w 3282700"/>
                <a:gd name="connsiteY4" fmla="*/ 1278142 h 2157805"/>
                <a:gd name="connsiteX0" fmla="*/ 27 w 3295545"/>
                <a:gd name="connsiteY0" fmla="*/ 1127057 h 2171576"/>
                <a:gd name="connsiteX1" fmla="*/ 1654992 w 3295545"/>
                <a:gd name="connsiteY1" fmla="*/ 4635 h 2171576"/>
                <a:gd name="connsiteX2" fmla="*/ 3284297 w 3295545"/>
                <a:gd name="connsiteY2" fmla="*/ 1576027 h 2171576"/>
                <a:gd name="connsiteX3" fmla="*/ 1693480 w 3295545"/>
                <a:gd name="connsiteY3" fmla="*/ 2082720 h 2171576"/>
                <a:gd name="connsiteX4" fmla="*/ 27 w 3295545"/>
                <a:gd name="connsiteY4" fmla="*/ 1127057 h 2171576"/>
                <a:gd name="connsiteX0" fmla="*/ 3034 w 3298552"/>
                <a:gd name="connsiteY0" fmla="*/ 1133768 h 2178287"/>
                <a:gd name="connsiteX1" fmla="*/ 1657999 w 3298552"/>
                <a:gd name="connsiteY1" fmla="*/ 11346 h 2178287"/>
                <a:gd name="connsiteX2" fmla="*/ 3287304 w 3298552"/>
                <a:gd name="connsiteY2" fmla="*/ 1582738 h 2178287"/>
                <a:gd name="connsiteX3" fmla="*/ 1696487 w 3298552"/>
                <a:gd name="connsiteY3" fmla="*/ 2089431 h 2178287"/>
                <a:gd name="connsiteX4" fmla="*/ 3034 w 3298552"/>
                <a:gd name="connsiteY4" fmla="*/ 1133768 h 2178287"/>
                <a:gd name="connsiteX0" fmla="*/ 4 w 3295522"/>
                <a:gd name="connsiteY0" fmla="*/ 1126995 h 2126066"/>
                <a:gd name="connsiteX1" fmla="*/ 1654969 w 3295522"/>
                <a:gd name="connsiteY1" fmla="*/ 4573 h 2126066"/>
                <a:gd name="connsiteX2" fmla="*/ 3284274 w 3295522"/>
                <a:gd name="connsiteY2" fmla="*/ 1575965 h 2126066"/>
                <a:gd name="connsiteX3" fmla="*/ 1642140 w 3295522"/>
                <a:gd name="connsiteY3" fmla="*/ 2005692 h 2126066"/>
                <a:gd name="connsiteX4" fmla="*/ 4 w 3295522"/>
                <a:gd name="connsiteY4" fmla="*/ 1126995 h 2126066"/>
                <a:gd name="connsiteX0" fmla="*/ 4 w 3295522"/>
                <a:gd name="connsiteY0" fmla="*/ 1126995 h 2057630"/>
                <a:gd name="connsiteX1" fmla="*/ 1654969 w 3295522"/>
                <a:gd name="connsiteY1" fmla="*/ 4573 h 2057630"/>
                <a:gd name="connsiteX2" fmla="*/ 3284274 w 3295522"/>
                <a:gd name="connsiteY2" fmla="*/ 1575965 h 2057630"/>
                <a:gd name="connsiteX3" fmla="*/ 1642140 w 3295522"/>
                <a:gd name="connsiteY3" fmla="*/ 2005692 h 2057630"/>
                <a:gd name="connsiteX4" fmla="*/ 4 w 3295522"/>
                <a:gd name="connsiteY4" fmla="*/ 1126995 h 2057630"/>
                <a:gd name="connsiteX0" fmla="*/ 167 w 3295685"/>
                <a:gd name="connsiteY0" fmla="*/ 1128700 h 2059335"/>
                <a:gd name="connsiteX1" fmla="*/ 1655132 w 3295685"/>
                <a:gd name="connsiteY1" fmla="*/ 6278 h 2059335"/>
                <a:gd name="connsiteX2" fmla="*/ 3284437 w 3295685"/>
                <a:gd name="connsiteY2" fmla="*/ 1577670 h 2059335"/>
                <a:gd name="connsiteX3" fmla="*/ 1642303 w 3295685"/>
                <a:gd name="connsiteY3" fmla="*/ 2007397 h 2059335"/>
                <a:gd name="connsiteX4" fmla="*/ 167 w 3295685"/>
                <a:gd name="connsiteY4" fmla="*/ 1128700 h 2059335"/>
                <a:gd name="connsiteX0" fmla="*/ 846 w 3296364"/>
                <a:gd name="connsiteY0" fmla="*/ 1129198 h 2059833"/>
                <a:gd name="connsiteX1" fmla="*/ 1655811 w 3296364"/>
                <a:gd name="connsiteY1" fmla="*/ 6776 h 2059833"/>
                <a:gd name="connsiteX2" fmla="*/ 3285116 w 3296364"/>
                <a:gd name="connsiteY2" fmla="*/ 1578168 h 2059833"/>
                <a:gd name="connsiteX3" fmla="*/ 1642982 w 3296364"/>
                <a:gd name="connsiteY3" fmla="*/ 2007895 h 2059833"/>
                <a:gd name="connsiteX4" fmla="*/ 846 w 3296364"/>
                <a:gd name="connsiteY4" fmla="*/ 1129198 h 2059833"/>
                <a:gd name="connsiteX0" fmla="*/ 932 w 3167985"/>
                <a:gd name="connsiteY0" fmla="*/ 1178767 h 2123118"/>
                <a:gd name="connsiteX1" fmla="*/ 1527605 w 3167985"/>
                <a:gd name="connsiteY1" fmla="*/ 5035 h 2123118"/>
                <a:gd name="connsiteX2" fmla="*/ 3156910 w 3167985"/>
                <a:gd name="connsiteY2" fmla="*/ 1576427 h 2123118"/>
                <a:gd name="connsiteX3" fmla="*/ 1514776 w 3167985"/>
                <a:gd name="connsiteY3" fmla="*/ 2006154 h 2123118"/>
                <a:gd name="connsiteX4" fmla="*/ 932 w 3167985"/>
                <a:gd name="connsiteY4" fmla="*/ 1178767 h 2123118"/>
                <a:gd name="connsiteX0" fmla="*/ 4995 w 3172048"/>
                <a:gd name="connsiteY0" fmla="*/ 1179928 h 2124279"/>
                <a:gd name="connsiteX1" fmla="*/ 1531668 w 3172048"/>
                <a:gd name="connsiteY1" fmla="*/ 6196 h 2124279"/>
                <a:gd name="connsiteX2" fmla="*/ 3160973 w 3172048"/>
                <a:gd name="connsiteY2" fmla="*/ 1577588 h 2124279"/>
                <a:gd name="connsiteX3" fmla="*/ 1518839 w 3172048"/>
                <a:gd name="connsiteY3" fmla="*/ 2007315 h 2124279"/>
                <a:gd name="connsiteX4" fmla="*/ 4995 w 3172048"/>
                <a:gd name="connsiteY4" fmla="*/ 1179928 h 2124279"/>
                <a:gd name="connsiteX0" fmla="*/ 3713 w 3170766"/>
                <a:gd name="connsiteY0" fmla="*/ 1183019 h 2127370"/>
                <a:gd name="connsiteX1" fmla="*/ 1530386 w 3170766"/>
                <a:gd name="connsiteY1" fmla="*/ 9287 h 2127370"/>
                <a:gd name="connsiteX2" fmla="*/ 3159691 w 3170766"/>
                <a:gd name="connsiteY2" fmla="*/ 1580679 h 2127370"/>
                <a:gd name="connsiteX3" fmla="*/ 1517557 w 3170766"/>
                <a:gd name="connsiteY3" fmla="*/ 2010406 h 2127370"/>
                <a:gd name="connsiteX4" fmla="*/ 3713 w 3170766"/>
                <a:gd name="connsiteY4" fmla="*/ 1183019 h 2127370"/>
                <a:gd name="connsiteX0" fmla="*/ 3677 w 3183576"/>
                <a:gd name="connsiteY0" fmla="*/ 1317951 h 2111885"/>
                <a:gd name="connsiteX1" fmla="*/ 1543179 w 3183576"/>
                <a:gd name="connsiteY1" fmla="*/ 3115 h 2111885"/>
                <a:gd name="connsiteX2" fmla="*/ 3172484 w 3183576"/>
                <a:gd name="connsiteY2" fmla="*/ 1574507 h 2111885"/>
                <a:gd name="connsiteX3" fmla="*/ 1530350 w 3183576"/>
                <a:gd name="connsiteY3" fmla="*/ 2004234 h 2111885"/>
                <a:gd name="connsiteX4" fmla="*/ 3677 w 3183576"/>
                <a:gd name="connsiteY4" fmla="*/ 1317951 h 2111885"/>
                <a:gd name="connsiteX0" fmla="*/ 331 w 3181261"/>
                <a:gd name="connsiteY0" fmla="*/ 1316136 h 2110070"/>
                <a:gd name="connsiteX1" fmla="*/ 1655296 w 3181261"/>
                <a:gd name="connsiteY1" fmla="*/ 1300 h 2110070"/>
                <a:gd name="connsiteX2" fmla="*/ 3169138 w 3181261"/>
                <a:gd name="connsiteY2" fmla="*/ 1572692 h 2110070"/>
                <a:gd name="connsiteX3" fmla="*/ 1527004 w 3181261"/>
                <a:gd name="connsiteY3" fmla="*/ 2002419 h 2110070"/>
                <a:gd name="connsiteX4" fmla="*/ 331 w 3181261"/>
                <a:gd name="connsiteY4" fmla="*/ 1316136 h 2110070"/>
                <a:gd name="connsiteX0" fmla="*/ 331 w 3186433"/>
                <a:gd name="connsiteY0" fmla="*/ 1314850 h 2108784"/>
                <a:gd name="connsiteX1" fmla="*/ 1655296 w 3186433"/>
                <a:gd name="connsiteY1" fmla="*/ 14 h 2108784"/>
                <a:gd name="connsiteX2" fmla="*/ 3169138 w 3186433"/>
                <a:gd name="connsiteY2" fmla="*/ 1571406 h 2108784"/>
                <a:gd name="connsiteX3" fmla="*/ 1527004 w 3186433"/>
                <a:gd name="connsiteY3" fmla="*/ 2001133 h 2108784"/>
                <a:gd name="connsiteX4" fmla="*/ 331 w 3186433"/>
                <a:gd name="connsiteY4" fmla="*/ 1314850 h 2108784"/>
                <a:gd name="connsiteX0" fmla="*/ 55 w 3186157"/>
                <a:gd name="connsiteY0" fmla="*/ 1314858 h 2108792"/>
                <a:gd name="connsiteX1" fmla="*/ 1655020 w 3186157"/>
                <a:gd name="connsiteY1" fmla="*/ 22 h 2108792"/>
                <a:gd name="connsiteX2" fmla="*/ 3168862 w 3186157"/>
                <a:gd name="connsiteY2" fmla="*/ 1571414 h 2108792"/>
                <a:gd name="connsiteX3" fmla="*/ 1526728 w 3186157"/>
                <a:gd name="connsiteY3" fmla="*/ 2001141 h 2108792"/>
                <a:gd name="connsiteX4" fmla="*/ 55 w 3186157"/>
                <a:gd name="connsiteY4" fmla="*/ 1314858 h 2108792"/>
                <a:gd name="connsiteX0" fmla="*/ 54 w 3142818"/>
                <a:gd name="connsiteY0" fmla="*/ 1318572 h 2170429"/>
                <a:gd name="connsiteX1" fmla="*/ 1655019 w 3142818"/>
                <a:gd name="connsiteY1" fmla="*/ 3736 h 2170429"/>
                <a:gd name="connsiteX2" fmla="*/ 3130373 w 3142818"/>
                <a:gd name="connsiteY2" fmla="*/ 1677749 h 2170429"/>
                <a:gd name="connsiteX3" fmla="*/ 1526727 w 3142818"/>
                <a:gd name="connsiteY3" fmla="*/ 2004855 h 2170429"/>
                <a:gd name="connsiteX4" fmla="*/ 54 w 3142818"/>
                <a:gd name="connsiteY4" fmla="*/ 1318572 h 2170429"/>
                <a:gd name="connsiteX0" fmla="*/ 54 w 3140853"/>
                <a:gd name="connsiteY0" fmla="*/ 1318572 h 2170429"/>
                <a:gd name="connsiteX1" fmla="*/ 1655019 w 3140853"/>
                <a:gd name="connsiteY1" fmla="*/ 3736 h 2170429"/>
                <a:gd name="connsiteX2" fmla="*/ 3130373 w 3140853"/>
                <a:gd name="connsiteY2" fmla="*/ 1677749 h 2170429"/>
                <a:gd name="connsiteX3" fmla="*/ 1526727 w 3140853"/>
                <a:gd name="connsiteY3" fmla="*/ 2004855 h 2170429"/>
                <a:gd name="connsiteX4" fmla="*/ 54 w 3140853"/>
                <a:gd name="connsiteY4" fmla="*/ 1318572 h 2170429"/>
                <a:gd name="connsiteX0" fmla="*/ 1804 w 3144464"/>
                <a:gd name="connsiteY0" fmla="*/ 1394142 h 2245999"/>
                <a:gd name="connsiteX1" fmla="*/ 1836377 w 3144464"/>
                <a:gd name="connsiteY1" fmla="*/ 2340 h 2245999"/>
                <a:gd name="connsiteX2" fmla="*/ 3132123 w 3144464"/>
                <a:gd name="connsiteY2" fmla="*/ 1753319 h 2245999"/>
                <a:gd name="connsiteX3" fmla="*/ 1528477 w 3144464"/>
                <a:gd name="connsiteY3" fmla="*/ 2080425 h 2245999"/>
                <a:gd name="connsiteX4" fmla="*/ 1804 w 3144464"/>
                <a:gd name="connsiteY4" fmla="*/ 1394142 h 2245999"/>
                <a:gd name="connsiteX0" fmla="*/ 1804 w 3165918"/>
                <a:gd name="connsiteY0" fmla="*/ 1391854 h 2243711"/>
                <a:gd name="connsiteX1" fmla="*/ 1836377 w 3165918"/>
                <a:gd name="connsiteY1" fmla="*/ 52 h 2243711"/>
                <a:gd name="connsiteX2" fmla="*/ 3132123 w 3165918"/>
                <a:gd name="connsiteY2" fmla="*/ 1751031 h 2243711"/>
                <a:gd name="connsiteX3" fmla="*/ 1528477 w 3165918"/>
                <a:gd name="connsiteY3" fmla="*/ 2078137 h 2243711"/>
                <a:gd name="connsiteX4" fmla="*/ 1804 w 3165918"/>
                <a:gd name="connsiteY4" fmla="*/ 1391854 h 2243711"/>
                <a:gd name="connsiteX0" fmla="*/ 329 w 3154441"/>
                <a:gd name="connsiteY0" fmla="*/ 1417507 h 2269364"/>
                <a:gd name="connsiteX1" fmla="*/ 1655293 w 3154441"/>
                <a:gd name="connsiteY1" fmla="*/ 50 h 2269364"/>
                <a:gd name="connsiteX2" fmla="*/ 3130648 w 3154441"/>
                <a:gd name="connsiteY2" fmla="*/ 1776684 h 2269364"/>
                <a:gd name="connsiteX3" fmla="*/ 1527002 w 3154441"/>
                <a:gd name="connsiteY3" fmla="*/ 2103790 h 2269364"/>
                <a:gd name="connsiteX4" fmla="*/ 329 w 3154441"/>
                <a:gd name="connsiteY4" fmla="*/ 1417507 h 2269364"/>
                <a:gd name="connsiteX0" fmla="*/ 1370 w 3155482"/>
                <a:gd name="connsiteY0" fmla="*/ 1417524 h 2269381"/>
                <a:gd name="connsiteX1" fmla="*/ 1656334 w 3155482"/>
                <a:gd name="connsiteY1" fmla="*/ 67 h 2269381"/>
                <a:gd name="connsiteX2" fmla="*/ 3131689 w 3155482"/>
                <a:gd name="connsiteY2" fmla="*/ 1776701 h 2269381"/>
                <a:gd name="connsiteX3" fmla="*/ 1528043 w 3155482"/>
                <a:gd name="connsiteY3" fmla="*/ 2103807 h 2269381"/>
                <a:gd name="connsiteX4" fmla="*/ 1370 w 3155482"/>
                <a:gd name="connsiteY4" fmla="*/ 1417524 h 2269381"/>
                <a:gd name="connsiteX0" fmla="*/ 8348 w 3162460"/>
                <a:gd name="connsiteY0" fmla="*/ 1417555 h 2269412"/>
                <a:gd name="connsiteX1" fmla="*/ 1663312 w 3162460"/>
                <a:gd name="connsiteY1" fmla="*/ 98 h 2269412"/>
                <a:gd name="connsiteX2" fmla="*/ 3138667 w 3162460"/>
                <a:gd name="connsiteY2" fmla="*/ 1776732 h 2269412"/>
                <a:gd name="connsiteX3" fmla="*/ 1535021 w 3162460"/>
                <a:gd name="connsiteY3" fmla="*/ 2103838 h 2269412"/>
                <a:gd name="connsiteX4" fmla="*/ 8348 w 3162460"/>
                <a:gd name="connsiteY4" fmla="*/ 1417555 h 2269412"/>
                <a:gd name="connsiteX0" fmla="*/ 3918 w 3131868"/>
                <a:gd name="connsiteY0" fmla="*/ 1585222 h 2260591"/>
                <a:gd name="connsiteX1" fmla="*/ 1646052 w 3131868"/>
                <a:gd name="connsiteY1" fmla="*/ 1005 h 2260591"/>
                <a:gd name="connsiteX2" fmla="*/ 3121407 w 3131868"/>
                <a:gd name="connsiteY2" fmla="*/ 1777639 h 2260591"/>
                <a:gd name="connsiteX3" fmla="*/ 1517761 w 3131868"/>
                <a:gd name="connsiteY3" fmla="*/ 2104745 h 2260591"/>
                <a:gd name="connsiteX4" fmla="*/ 3918 w 3131868"/>
                <a:gd name="connsiteY4" fmla="*/ 1585222 h 2260591"/>
                <a:gd name="connsiteX0" fmla="*/ 22164 w 3150114"/>
                <a:gd name="connsiteY0" fmla="*/ 1585396 h 2260765"/>
                <a:gd name="connsiteX1" fmla="*/ 1664298 w 3150114"/>
                <a:gd name="connsiteY1" fmla="*/ 1179 h 2260765"/>
                <a:gd name="connsiteX2" fmla="*/ 3139653 w 3150114"/>
                <a:gd name="connsiteY2" fmla="*/ 1777813 h 2260765"/>
                <a:gd name="connsiteX3" fmla="*/ 1536007 w 3150114"/>
                <a:gd name="connsiteY3" fmla="*/ 2104919 h 2260765"/>
                <a:gd name="connsiteX4" fmla="*/ 22164 w 3150114"/>
                <a:gd name="connsiteY4" fmla="*/ 1585396 h 2260765"/>
                <a:gd name="connsiteX0" fmla="*/ 22164 w 3187348"/>
                <a:gd name="connsiteY0" fmla="*/ 1585396 h 2260765"/>
                <a:gd name="connsiteX1" fmla="*/ 1664298 w 3187348"/>
                <a:gd name="connsiteY1" fmla="*/ 1179 h 2260765"/>
                <a:gd name="connsiteX2" fmla="*/ 3139653 w 3187348"/>
                <a:gd name="connsiteY2" fmla="*/ 1777813 h 2260765"/>
                <a:gd name="connsiteX3" fmla="*/ 1536007 w 3187348"/>
                <a:gd name="connsiteY3" fmla="*/ 2104919 h 2260765"/>
                <a:gd name="connsiteX4" fmla="*/ 22164 w 3187348"/>
                <a:gd name="connsiteY4" fmla="*/ 1585396 h 2260765"/>
                <a:gd name="connsiteX0" fmla="*/ 22164 w 3200939"/>
                <a:gd name="connsiteY0" fmla="*/ 1585396 h 2260765"/>
                <a:gd name="connsiteX1" fmla="*/ 1664298 w 3200939"/>
                <a:gd name="connsiteY1" fmla="*/ 1179 h 2260765"/>
                <a:gd name="connsiteX2" fmla="*/ 3139653 w 3200939"/>
                <a:gd name="connsiteY2" fmla="*/ 1777813 h 2260765"/>
                <a:gd name="connsiteX3" fmla="*/ 1536007 w 3200939"/>
                <a:gd name="connsiteY3" fmla="*/ 2104919 h 2260765"/>
                <a:gd name="connsiteX4" fmla="*/ 22164 w 3200939"/>
                <a:gd name="connsiteY4" fmla="*/ 1585396 h 2260765"/>
                <a:gd name="connsiteX0" fmla="*/ 24448 w 3208952"/>
                <a:gd name="connsiteY0" fmla="*/ 1586342 h 2261711"/>
                <a:gd name="connsiteX1" fmla="*/ 1666582 w 3208952"/>
                <a:gd name="connsiteY1" fmla="*/ 2125 h 2261711"/>
                <a:gd name="connsiteX2" fmla="*/ 3141937 w 3208952"/>
                <a:gd name="connsiteY2" fmla="*/ 1778759 h 2261711"/>
                <a:gd name="connsiteX3" fmla="*/ 1538291 w 3208952"/>
                <a:gd name="connsiteY3" fmla="*/ 2105865 h 2261711"/>
                <a:gd name="connsiteX4" fmla="*/ 24448 w 3208952"/>
                <a:gd name="connsiteY4" fmla="*/ 1586342 h 2261711"/>
                <a:gd name="connsiteX0" fmla="*/ 2244 w 3186748"/>
                <a:gd name="connsiteY0" fmla="*/ 1585343 h 2359940"/>
                <a:gd name="connsiteX1" fmla="*/ 1644378 w 3186748"/>
                <a:gd name="connsiteY1" fmla="*/ 1126 h 2359940"/>
                <a:gd name="connsiteX2" fmla="*/ 3119733 w 3186748"/>
                <a:gd name="connsiteY2" fmla="*/ 1777760 h 2359940"/>
                <a:gd name="connsiteX3" fmla="*/ 1985241 w 3186748"/>
                <a:gd name="connsiteY3" fmla="*/ 2292198 h 2359940"/>
                <a:gd name="connsiteX4" fmla="*/ 2244 w 3186748"/>
                <a:gd name="connsiteY4" fmla="*/ 1585343 h 2359940"/>
                <a:gd name="connsiteX0" fmla="*/ 38431 w 3222935"/>
                <a:gd name="connsiteY0" fmla="*/ 1586666 h 2361263"/>
                <a:gd name="connsiteX1" fmla="*/ 1680565 w 3222935"/>
                <a:gd name="connsiteY1" fmla="*/ 2449 h 2361263"/>
                <a:gd name="connsiteX2" fmla="*/ 3155920 w 3222935"/>
                <a:gd name="connsiteY2" fmla="*/ 1779083 h 2361263"/>
                <a:gd name="connsiteX3" fmla="*/ 2021428 w 3222935"/>
                <a:gd name="connsiteY3" fmla="*/ 2293521 h 2361263"/>
                <a:gd name="connsiteX4" fmla="*/ 38431 w 3222935"/>
                <a:gd name="connsiteY4" fmla="*/ 1586666 h 2361263"/>
                <a:gd name="connsiteX0" fmla="*/ 37708 w 3083362"/>
                <a:gd name="connsiteY0" fmla="*/ 1794974 h 2451466"/>
                <a:gd name="connsiteX1" fmla="*/ 1547517 w 3083362"/>
                <a:gd name="connsiteY1" fmla="*/ 10 h 2451466"/>
                <a:gd name="connsiteX2" fmla="*/ 3022872 w 3083362"/>
                <a:gd name="connsiteY2" fmla="*/ 1776644 h 2451466"/>
                <a:gd name="connsiteX3" fmla="*/ 1888380 w 3083362"/>
                <a:gd name="connsiteY3" fmla="*/ 2291082 h 2451466"/>
                <a:gd name="connsiteX4" fmla="*/ 37708 w 3083362"/>
                <a:gd name="connsiteY4" fmla="*/ 1794974 h 2451466"/>
                <a:gd name="connsiteX0" fmla="*/ 37708 w 3083362"/>
                <a:gd name="connsiteY0" fmla="*/ 1794974 h 2422747"/>
                <a:gd name="connsiteX1" fmla="*/ 1547517 w 3083362"/>
                <a:gd name="connsiteY1" fmla="*/ 10 h 2422747"/>
                <a:gd name="connsiteX2" fmla="*/ 3022872 w 3083362"/>
                <a:gd name="connsiteY2" fmla="*/ 1776644 h 2422747"/>
                <a:gd name="connsiteX3" fmla="*/ 1888380 w 3083362"/>
                <a:gd name="connsiteY3" fmla="*/ 2291082 h 2422747"/>
                <a:gd name="connsiteX4" fmla="*/ 37708 w 3083362"/>
                <a:gd name="connsiteY4" fmla="*/ 1794974 h 2422747"/>
                <a:gd name="connsiteX0" fmla="*/ 37708 w 3083362"/>
                <a:gd name="connsiteY0" fmla="*/ 1794974 h 2427080"/>
                <a:gd name="connsiteX1" fmla="*/ 1547517 w 3083362"/>
                <a:gd name="connsiteY1" fmla="*/ 10 h 2427080"/>
                <a:gd name="connsiteX2" fmla="*/ 3022872 w 3083362"/>
                <a:gd name="connsiteY2" fmla="*/ 1776644 h 2427080"/>
                <a:gd name="connsiteX3" fmla="*/ 1888380 w 3083362"/>
                <a:gd name="connsiteY3" fmla="*/ 2291082 h 2427080"/>
                <a:gd name="connsiteX4" fmla="*/ 37708 w 3083362"/>
                <a:gd name="connsiteY4" fmla="*/ 1794974 h 2427080"/>
                <a:gd name="connsiteX0" fmla="*/ 37708 w 3083362"/>
                <a:gd name="connsiteY0" fmla="*/ 1794974 h 2451466"/>
                <a:gd name="connsiteX1" fmla="*/ 1547517 w 3083362"/>
                <a:gd name="connsiteY1" fmla="*/ 10 h 2451466"/>
                <a:gd name="connsiteX2" fmla="*/ 3022872 w 3083362"/>
                <a:gd name="connsiteY2" fmla="*/ 1776644 h 2451466"/>
                <a:gd name="connsiteX3" fmla="*/ 1888380 w 3083362"/>
                <a:gd name="connsiteY3" fmla="*/ 2291082 h 2451466"/>
                <a:gd name="connsiteX4" fmla="*/ 37708 w 3083362"/>
                <a:gd name="connsiteY4" fmla="*/ 1794974 h 2451466"/>
                <a:gd name="connsiteX0" fmla="*/ 37708 w 3083362"/>
                <a:gd name="connsiteY0" fmla="*/ 1794974 h 2455996"/>
                <a:gd name="connsiteX1" fmla="*/ 1547517 w 3083362"/>
                <a:gd name="connsiteY1" fmla="*/ 10 h 2455996"/>
                <a:gd name="connsiteX2" fmla="*/ 3022872 w 3083362"/>
                <a:gd name="connsiteY2" fmla="*/ 1776644 h 2455996"/>
                <a:gd name="connsiteX3" fmla="*/ 1888380 w 3083362"/>
                <a:gd name="connsiteY3" fmla="*/ 2291082 h 2455996"/>
                <a:gd name="connsiteX4" fmla="*/ 37708 w 3083362"/>
                <a:gd name="connsiteY4" fmla="*/ 1794974 h 2455996"/>
                <a:gd name="connsiteX0" fmla="*/ 37769 w 3098387"/>
                <a:gd name="connsiteY0" fmla="*/ 1795020 h 2447759"/>
                <a:gd name="connsiteX1" fmla="*/ 1547578 w 3098387"/>
                <a:gd name="connsiteY1" fmla="*/ 56 h 2447759"/>
                <a:gd name="connsiteX2" fmla="*/ 3038376 w 3098387"/>
                <a:gd name="connsiteY2" fmla="*/ 1839465 h 2447759"/>
                <a:gd name="connsiteX3" fmla="*/ 1888441 w 3098387"/>
                <a:gd name="connsiteY3" fmla="*/ 2291128 h 2447759"/>
                <a:gd name="connsiteX4" fmla="*/ 37769 w 3098387"/>
                <a:gd name="connsiteY4" fmla="*/ 1795020 h 2447759"/>
                <a:gd name="connsiteX0" fmla="*/ 37769 w 3111269"/>
                <a:gd name="connsiteY0" fmla="*/ 1795020 h 2447759"/>
                <a:gd name="connsiteX1" fmla="*/ 1547578 w 3111269"/>
                <a:gd name="connsiteY1" fmla="*/ 56 h 2447759"/>
                <a:gd name="connsiteX2" fmla="*/ 3038376 w 3111269"/>
                <a:gd name="connsiteY2" fmla="*/ 1839465 h 2447759"/>
                <a:gd name="connsiteX3" fmla="*/ 1888441 w 3111269"/>
                <a:gd name="connsiteY3" fmla="*/ 2291128 h 2447759"/>
                <a:gd name="connsiteX4" fmla="*/ 37769 w 3111269"/>
                <a:gd name="connsiteY4" fmla="*/ 1795020 h 2447759"/>
                <a:gd name="connsiteX0" fmla="*/ 37769 w 3111269"/>
                <a:gd name="connsiteY0" fmla="*/ 1795020 h 2447759"/>
                <a:gd name="connsiteX1" fmla="*/ 1547578 w 3111269"/>
                <a:gd name="connsiteY1" fmla="*/ 56 h 2447759"/>
                <a:gd name="connsiteX2" fmla="*/ 3038376 w 3111269"/>
                <a:gd name="connsiteY2" fmla="*/ 1839465 h 2447759"/>
                <a:gd name="connsiteX3" fmla="*/ 1888441 w 3111269"/>
                <a:gd name="connsiteY3" fmla="*/ 2291128 h 2447759"/>
                <a:gd name="connsiteX4" fmla="*/ 37769 w 3111269"/>
                <a:gd name="connsiteY4" fmla="*/ 1795020 h 2447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1269" h="2447759">
                  <a:moveTo>
                    <a:pt x="37769" y="1795020"/>
                  </a:moveTo>
                  <a:cubicBezTo>
                    <a:pt x="-235574" y="710681"/>
                    <a:pt x="1047477" y="-7351"/>
                    <a:pt x="1547578" y="56"/>
                  </a:cubicBezTo>
                  <a:cubicBezTo>
                    <a:pt x="2047679" y="7463"/>
                    <a:pt x="3443921" y="568126"/>
                    <a:pt x="3038376" y="1839465"/>
                  </a:cubicBezTo>
                  <a:cubicBezTo>
                    <a:pt x="2768963" y="2654460"/>
                    <a:pt x="2388542" y="2298535"/>
                    <a:pt x="1888441" y="2291128"/>
                  </a:cubicBezTo>
                  <a:cubicBezTo>
                    <a:pt x="1388340" y="2283721"/>
                    <a:pt x="311112" y="2879359"/>
                    <a:pt x="37769" y="1795020"/>
                  </a:cubicBezTo>
                  <a:close/>
                </a:path>
              </a:pathLst>
            </a:custGeom>
            <a:solidFill>
              <a:schemeClr val="accent1">
                <a:lumMod val="10000"/>
                <a:lumOff val="90000"/>
              </a:schemeClr>
            </a:solidFill>
            <a:ln w="9525" cap="flat" cmpd="sng" algn="ctr">
              <a:solidFill>
                <a:srgbClr val="345B0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463040" tIns="0" rIns="0" bIns="320040" numCol="1" rtlCol="0" anchor="b" anchorCtr="0" compatLnSpc="1">
              <a:prstTxWarp prst="textNoShape">
                <a:avLst/>
              </a:prstTxWarp>
            </a:bodyPr>
            <a:lstStyle/>
            <a:p>
              <a:r>
                <a:rPr lang="en-US" b="1" u="none" dirty="0">
                  <a:solidFill>
                    <a:srgbClr val="345B0E"/>
                  </a:solidFill>
                  <a:latin typeface="Calibri" pitchFamily="34" charset="0"/>
                </a:rPr>
                <a:t>Lymph </a:t>
              </a:r>
              <a:r>
                <a:rPr lang="en-US" b="1" u="none" dirty="0" smtClean="0">
                  <a:solidFill>
                    <a:srgbClr val="345B0E"/>
                  </a:solidFill>
                  <a:latin typeface="Calibri" pitchFamily="34" charset="0"/>
                </a:rPr>
                <a:t>node</a:t>
              </a:r>
              <a:endParaRPr lang="en-US" b="1" u="none" dirty="0">
                <a:solidFill>
                  <a:srgbClr val="345B0E"/>
                </a:solidFill>
                <a:latin typeface="Calibri" pitchFamily="34" charset="0"/>
              </a:endParaRPr>
            </a:p>
          </p:txBody>
        </p:sp>
        <p:sp>
          <p:nvSpPr>
            <p:cNvPr id="76" name="Flowchart: Connector 75"/>
            <p:cNvSpPr/>
            <p:nvPr/>
          </p:nvSpPr>
          <p:spPr bwMode="auto">
            <a:xfrm>
              <a:off x="3246508" y="1461192"/>
              <a:ext cx="2650984" cy="1814539"/>
            </a:xfrm>
            <a:prstGeom prst="flowChartConnector">
              <a:avLst/>
            </a:prstGeom>
            <a:solidFill>
              <a:srgbClr val="56951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77" name="Flowchart: Connector 76"/>
            <p:cNvSpPr/>
            <p:nvPr/>
          </p:nvSpPr>
          <p:spPr bwMode="auto">
            <a:xfrm>
              <a:off x="3971775" y="2262244"/>
              <a:ext cx="1200450" cy="713779"/>
            </a:xfrm>
            <a:prstGeom prst="flowChartConnector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926213" y="1489941"/>
              <a:ext cx="12915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u="none" dirty="0" smtClean="0">
                  <a:solidFill>
                    <a:schemeClr val="bg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Activated </a:t>
              </a:r>
              <a:r>
                <a:rPr lang="en-US" sz="2000" b="1" u="none" dirty="0" smtClean="0">
                  <a:solidFill>
                    <a:schemeClr val="bg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 cell</a:t>
              </a:r>
              <a:endParaRPr lang="en-US" sz="2000" b="1" u="none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461765" y="3752469"/>
              <a:ext cx="1381559" cy="49449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b="1" u="none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MHC with antigen</a:t>
              </a:r>
              <a:endParaRPr lang="en-US" sz="1600" b="1" u="none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461765" y="3023489"/>
              <a:ext cx="1143315" cy="494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b="1" u="none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T-cell receptor</a:t>
              </a:r>
              <a:endParaRPr lang="en-US" sz="1600" b="1" u="none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3771362" y="3485441"/>
              <a:ext cx="219219" cy="719620"/>
              <a:chOff x="3771362" y="3485441"/>
              <a:chExt cx="219219" cy="719620"/>
            </a:xfrm>
          </p:grpSpPr>
          <p:sp>
            <p:nvSpPr>
              <p:cNvPr id="110" name="Rectangle 109"/>
              <p:cNvSpPr/>
              <p:nvPr/>
            </p:nvSpPr>
            <p:spPr bwMode="auto">
              <a:xfrm>
                <a:off x="3819059" y="3638550"/>
                <a:ext cx="123825" cy="566511"/>
              </a:xfrm>
              <a:prstGeom prst="rect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 bwMode="auto">
              <a:xfrm>
                <a:off x="3771362" y="3485441"/>
                <a:ext cx="219219" cy="289634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82" name="7-Point Star 81"/>
            <p:cNvSpPr/>
            <p:nvPr/>
          </p:nvSpPr>
          <p:spPr bwMode="auto">
            <a:xfrm>
              <a:off x="3088209" y="3831425"/>
              <a:ext cx="2967583" cy="1863911"/>
            </a:xfrm>
            <a:prstGeom prst="star7">
              <a:avLst/>
            </a:prstGeom>
            <a:solidFill>
              <a:schemeClr val="bg2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83" name="Flowchart: Connector 82"/>
            <p:cNvSpPr/>
            <p:nvPr/>
          </p:nvSpPr>
          <p:spPr bwMode="auto">
            <a:xfrm>
              <a:off x="3939262" y="4395662"/>
              <a:ext cx="1265477" cy="590955"/>
            </a:xfrm>
            <a:prstGeom prst="flowChartConnector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669679" y="3151532"/>
              <a:ext cx="785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none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CD28</a:t>
              </a:r>
              <a:endParaRPr lang="en-US" b="1" u="none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915894" y="3482783"/>
              <a:ext cx="147439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b="1" u="none" dirty="0" smtClean="0">
                  <a:solidFill>
                    <a:schemeClr val="accent4"/>
                  </a:solidFill>
                </a:rPr>
                <a:t>Signal 2</a:t>
              </a:r>
              <a:endParaRPr lang="en-US" sz="2400" b="1" u="none" dirty="0">
                <a:solidFill>
                  <a:schemeClr val="accent4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041223" y="3482783"/>
              <a:ext cx="120388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b="1" u="none" dirty="0" smtClean="0">
                  <a:solidFill>
                    <a:schemeClr val="accent4"/>
                  </a:solidFill>
                </a:rPr>
                <a:t>Signal 1</a:t>
              </a:r>
              <a:endParaRPr lang="en-US" sz="2400" b="1" u="none" dirty="0">
                <a:solidFill>
                  <a:schemeClr val="accent4"/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5080935" y="3652268"/>
              <a:ext cx="235813" cy="544988"/>
              <a:chOff x="5080935" y="3652268"/>
              <a:chExt cx="235813" cy="544988"/>
            </a:xfrm>
          </p:grpSpPr>
          <p:sp>
            <p:nvSpPr>
              <p:cNvPr id="108" name="Rectangle 107"/>
              <p:cNvSpPr/>
              <p:nvPr/>
            </p:nvSpPr>
            <p:spPr bwMode="auto">
              <a:xfrm>
                <a:off x="5080935" y="3652268"/>
                <a:ext cx="235813" cy="179957"/>
              </a:xfrm>
              <a:prstGeom prst="rect">
                <a:avLst/>
              </a:prstGeom>
              <a:solidFill>
                <a:schemeClr val="tx2">
                  <a:lumMod val="65000"/>
                  <a:lumOff val="35000"/>
                </a:schemeClr>
              </a:solidFill>
              <a:ln w="952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5117506" y="3832226"/>
                <a:ext cx="162670" cy="365030"/>
              </a:xfrm>
              <a:prstGeom prst="rect">
                <a:avLst/>
              </a:prstGeom>
              <a:solidFill>
                <a:schemeClr val="tx2">
                  <a:lumMod val="65000"/>
                  <a:lumOff val="3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5669679" y="3711279"/>
              <a:ext cx="614968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b="1" u="none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B7</a:t>
              </a:r>
              <a:endParaRPr lang="en-US" b="1" u="none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686087" y="4995556"/>
              <a:ext cx="1771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none" dirty="0" smtClean="0"/>
                <a:t>Dendritic cell</a:t>
              </a:r>
              <a:endParaRPr lang="en-US" b="1" u="none" dirty="0"/>
            </a:p>
          </p:txBody>
        </p:sp>
        <p:sp>
          <p:nvSpPr>
            <p:cNvPr id="90" name="Left Bracket 89"/>
            <p:cNvSpPr/>
            <p:nvPr/>
          </p:nvSpPr>
          <p:spPr bwMode="auto">
            <a:xfrm>
              <a:off x="2206619" y="2668159"/>
              <a:ext cx="975017" cy="2090912"/>
            </a:xfrm>
            <a:prstGeom prst="leftBracket">
              <a:avLst>
                <a:gd name="adj" fmla="val 0"/>
              </a:avLst>
            </a:prstGeom>
            <a:noFill/>
            <a:ln w="285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 w="28575" cmpd="sng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91" name="Left Bracket 90"/>
            <p:cNvSpPr/>
            <p:nvPr/>
          </p:nvSpPr>
          <p:spPr bwMode="auto">
            <a:xfrm flipH="1">
              <a:off x="5952740" y="2668159"/>
              <a:ext cx="975017" cy="2090912"/>
            </a:xfrm>
            <a:prstGeom prst="leftBracket">
              <a:avLst>
                <a:gd name="adj" fmla="val 0"/>
              </a:avLst>
            </a:prstGeom>
            <a:noFill/>
            <a:ln w="285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 w="28575" cmpd="sng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3732518" y="3073400"/>
              <a:ext cx="296907" cy="574121"/>
              <a:chOff x="3732518" y="3073400"/>
              <a:chExt cx="296907" cy="574121"/>
            </a:xfrm>
          </p:grpSpPr>
          <p:sp>
            <p:nvSpPr>
              <p:cNvPr id="106" name="Freeform 105"/>
              <p:cNvSpPr/>
              <p:nvPr/>
            </p:nvSpPr>
            <p:spPr bwMode="auto">
              <a:xfrm>
                <a:off x="3732518" y="3073400"/>
                <a:ext cx="134983" cy="574121"/>
              </a:xfrm>
              <a:custGeom>
                <a:avLst/>
                <a:gdLst>
                  <a:gd name="connsiteX0" fmla="*/ 154131 w 154643"/>
                  <a:gd name="connsiteY0" fmla="*/ 0 h 419100"/>
                  <a:gd name="connsiteX1" fmla="*/ 135081 w 154643"/>
                  <a:gd name="connsiteY1" fmla="*/ 266700 h 419100"/>
                  <a:gd name="connsiteX2" fmla="*/ 39831 w 154643"/>
                  <a:gd name="connsiteY2" fmla="*/ 285750 h 419100"/>
                  <a:gd name="connsiteX3" fmla="*/ 1731 w 154643"/>
                  <a:gd name="connsiteY3" fmla="*/ 41910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43" h="419100">
                    <a:moveTo>
                      <a:pt x="154131" y="0"/>
                    </a:moveTo>
                    <a:cubicBezTo>
                      <a:pt x="147781" y="88900"/>
                      <a:pt x="168182" y="183948"/>
                      <a:pt x="135081" y="266700"/>
                    </a:cubicBezTo>
                    <a:cubicBezTo>
                      <a:pt x="123056" y="296763"/>
                      <a:pt x="67944" y="269686"/>
                      <a:pt x="39831" y="285750"/>
                    </a:cubicBezTo>
                    <a:cubicBezTo>
                      <a:pt x="-12358" y="315573"/>
                      <a:pt x="1731" y="373768"/>
                      <a:pt x="1731" y="419100"/>
                    </a:cubicBezTo>
                  </a:path>
                </a:pathLst>
              </a:custGeom>
              <a:noFill/>
              <a:ln w="57150" cap="flat" cmpd="sng" algn="ctr">
                <a:solidFill>
                  <a:srgbClr val="BC1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 flipH="1">
                <a:off x="3894442" y="3073400"/>
                <a:ext cx="134983" cy="574121"/>
              </a:xfrm>
              <a:custGeom>
                <a:avLst/>
                <a:gdLst>
                  <a:gd name="connsiteX0" fmla="*/ 154131 w 154643"/>
                  <a:gd name="connsiteY0" fmla="*/ 0 h 419100"/>
                  <a:gd name="connsiteX1" fmla="*/ 135081 w 154643"/>
                  <a:gd name="connsiteY1" fmla="*/ 266700 h 419100"/>
                  <a:gd name="connsiteX2" fmla="*/ 39831 w 154643"/>
                  <a:gd name="connsiteY2" fmla="*/ 285750 h 419100"/>
                  <a:gd name="connsiteX3" fmla="*/ 1731 w 154643"/>
                  <a:gd name="connsiteY3" fmla="*/ 41910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43" h="419100">
                    <a:moveTo>
                      <a:pt x="154131" y="0"/>
                    </a:moveTo>
                    <a:cubicBezTo>
                      <a:pt x="147781" y="88900"/>
                      <a:pt x="168182" y="183948"/>
                      <a:pt x="135081" y="266700"/>
                    </a:cubicBezTo>
                    <a:cubicBezTo>
                      <a:pt x="123056" y="296763"/>
                      <a:pt x="67944" y="269686"/>
                      <a:pt x="39831" y="285750"/>
                    </a:cubicBezTo>
                    <a:cubicBezTo>
                      <a:pt x="-12358" y="315573"/>
                      <a:pt x="1731" y="373768"/>
                      <a:pt x="1731" y="419100"/>
                    </a:cubicBezTo>
                  </a:path>
                </a:pathLst>
              </a:custGeom>
              <a:noFill/>
              <a:ln w="57150" cap="flat" cmpd="sng" algn="ctr">
                <a:solidFill>
                  <a:srgbClr val="BC1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endParaRP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5006976" y="3079750"/>
              <a:ext cx="384174" cy="682625"/>
              <a:chOff x="5006976" y="3079750"/>
              <a:chExt cx="384174" cy="682625"/>
            </a:xfrm>
          </p:grpSpPr>
          <p:grpSp>
            <p:nvGrpSpPr>
              <p:cNvPr id="98" name="Group 97"/>
              <p:cNvGrpSpPr/>
              <p:nvPr/>
            </p:nvGrpSpPr>
            <p:grpSpPr>
              <a:xfrm>
                <a:off x="5006976" y="3079750"/>
                <a:ext cx="177799" cy="682625"/>
                <a:chOff x="5006976" y="3079750"/>
                <a:chExt cx="177799" cy="682625"/>
              </a:xfrm>
            </p:grpSpPr>
            <p:cxnSp>
              <p:nvCxnSpPr>
                <p:cNvPr id="103" name="Straight Connector 102"/>
                <p:cNvCxnSpPr/>
                <p:nvPr/>
              </p:nvCxnSpPr>
              <p:spPr bwMode="auto">
                <a:xfrm>
                  <a:off x="5157753" y="3079750"/>
                  <a:ext cx="0" cy="540256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Straight Connector 103"/>
                <p:cNvCxnSpPr/>
                <p:nvPr/>
              </p:nvCxnSpPr>
              <p:spPr bwMode="auto">
                <a:xfrm>
                  <a:off x="5034279" y="3587599"/>
                  <a:ext cx="0" cy="174776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5" name="Straight Connector 104"/>
                <p:cNvCxnSpPr/>
                <p:nvPr/>
              </p:nvCxnSpPr>
              <p:spPr bwMode="auto">
                <a:xfrm flipH="1">
                  <a:off x="5006976" y="3604998"/>
                  <a:ext cx="177799" cy="0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99" name="Group 98"/>
              <p:cNvGrpSpPr/>
              <p:nvPr/>
            </p:nvGrpSpPr>
            <p:grpSpPr>
              <a:xfrm flipH="1">
                <a:off x="5213351" y="3079750"/>
                <a:ext cx="177799" cy="682625"/>
                <a:chOff x="5006976" y="3079750"/>
                <a:chExt cx="177799" cy="682625"/>
              </a:xfrm>
            </p:grpSpPr>
            <p:cxnSp>
              <p:nvCxnSpPr>
                <p:cNvPr id="100" name="Straight Connector 99"/>
                <p:cNvCxnSpPr/>
                <p:nvPr/>
              </p:nvCxnSpPr>
              <p:spPr bwMode="auto">
                <a:xfrm>
                  <a:off x="5157753" y="3079750"/>
                  <a:ext cx="0" cy="540256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1" name="Straight Connector 100"/>
                <p:cNvCxnSpPr/>
                <p:nvPr/>
              </p:nvCxnSpPr>
              <p:spPr bwMode="auto">
                <a:xfrm>
                  <a:off x="5034279" y="3587599"/>
                  <a:ext cx="0" cy="174776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2" name="Straight Connector 101"/>
                <p:cNvCxnSpPr/>
                <p:nvPr/>
              </p:nvCxnSpPr>
              <p:spPr bwMode="auto">
                <a:xfrm flipH="1">
                  <a:off x="5006976" y="3604998"/>
                  <a:ext cx="177799" cy="0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cxnSp>
          <p:nvCxnSpPr>
            <p:cNvPr id="94" name="Straight Connector 93"/>
            <p:cNvCxnSpPr/>
            <p:nvPr/>
          </p:nvCxnSpPr>
          <p:spPr bwMode="auto">
            <a:xfrm>
              <a:off x="3329460" y="3370648"/>
              <a:ext cx="53545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>
              <a:off x="3418703" y="3919838"/>
              <a:ext cx="44621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 bwMode="auto">
            <a:xfrm>
              <a:off x="5217297" y="3919838"/>
              <a:ext cx="44621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5244757" y="3370648"/>
              <a:ext cx="41875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5516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149" y="174903"/>
            <a:ext cx="8525330" cy="707886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/>
              <a:t>CTLA4 in Immune Cell Deactivation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14952" y="6220239"/>
            <a:ext cx="8378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*Antibody to CTLA4 blocks its interaction with B7, restoring the ability of B7 to interact with CD28.</a:t>
            </a:r>
            <a:endParaRPr lang="en-US" sz="1600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52" y="6491059"/>
            <a:ext cx="822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Postow </a:t>
            </a:r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MA, et al. </a:t>
            </a:r>
            <a:r>
              <a:rPr lang="en-US" i="1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 Clin Oncol. </a:t>
            </a:r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2015 Jan 20. [Epub ahead of print]</a:t>
            </a:r>
            <a:r>
              <a:rPr lang="en-US" u="none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[4]</a:t>
            </a:r>
            <a:endParaRPr lang="en-US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694883" y="1055876"/>
            <a:ext cx="7754234" cy="5092686"/>
            <a:chOff x="694883" y="987636"/>
            <a:chExt cx="7754234" cy="5092686"/>
          </a:xfrm>
        </p:grpSpPr>
        <p:sp>
          <p:nvSpPr>
            <p:cNvPr id="98" name="Oval 303"/>
            <p:cNvSpPr/>
            <p:nvPr/>
          </p:nvSpPr>
          <p:spPr bwMode="auto">
            <a:xfrm>
              <a:off x="694883" y="987636"/>
              <a:ext cx="7754234" cy="5092686"/>
            </a:xfrm>
            <a:custGeom>
              <a:avLst/>
              <a:gdLst>
                <a:gd name="connsiteX0" fmla="*/ 0 w 3053346"/>
                <a:gd name="connsiteY0" fmla="*/ 1173733 h 2347466"/>
                <a:gd name="connsiteX1" fmla="*/ 1526673 w 3053346"/>
                <a:gd name="connsiteY1" fmla="*/ 0 h 2347466"/>
                <a:gd name="connsiteX2" fmla="*/ 3053346 w 3053346"/>
                <a:gd name="connsiteY2" fmla="*/ 1173733 h 2347466"/>
                <a:gd name="connsiteX3" fmla="*/ 1526673 w 3053346"/>
                <a:gd name="connsiteY3" fmla="*/ 2347466 h 2347466"/>
                <a:gd name="connsiteX4" fmla="*/ 0 w 3053346"/>
                <a:gd name="connsiteY4" fmla="*/ 1173733 h 2347466"/>
                <a:gd name="connsiteX0" fmla="*/ 195 w 3053541"/>
                <a:gd name="connsiteY0" fmla="*/ 1314838 h 2488571"/>
                <a:gd name="connsiteX1" fmla="*/ 1449893 w 3053541"/>
                <a:gd name="connsiteY1" fmla="*/ 0 h 2488571"/>
                <a:gd name="connsiteX2" fmla="*/ 3053541 w 3053541"/>
                <a:gd name="connsiteY2" fmla="*/ 1314838 h 2488571"/>
                <a:gd name="connsiteX3" fmla="*/ 1526868 w 3053541"/>
                <a:gd name="connsiteY3" fmla="*/ 2488571 h 2488571"/>
                <a:gd name="connsiteX4" fmla="*/ 195 w 3053541"/>
                <a:gd name="connsiteY4" fmla="*/ 1314838 h 2488571"/>
                <a:gd name="connsiteX0" fmla="*/ 1074 w 3054420"/>
                <a:gd name="connsiteY0" fmla="*/ 1315530 h 2489263"/>
                <a:gd name="connsiteX1" fmla="*/ 1450772 w 3054420"/>
                <a:gd name="connsiteY1" fmla="*/ 692 h 2489263"/>
                <a:gd name="connsiteX2" fmla="*/ 3054420 w 3054420"/>
                <a:gd name="connsiteY2" fmla="*/ 1315530 h 2489263"/>
                <a:gd name="connsiteX3" fmla="*/ 1527747 w 3054420"/>
                <a:gd name="connsiteY3" fmla="*/ 2489263 h 2489263"/>
                <a:gd name="connsiteX4" fmla="*/ 1074 w 3054420"/>
                <a:gd name="connsiteY4" fmla="*/ 1315530 h 2489263"/>
                <a:gd name="connsiteX0" fmla="*/ 111 w 3220236"/>
                <a:gd name="connsiteY0" fmla="*/ 1353367 h 2488659"/>
                <a:gd name="connsiteX1" fmla="*/ 1616588 w 3220236"/>
                <a:gd name="connsiteY1" fmla="*/ 46 h 2488659"/>
                <a:gd name="connsiteX2" fmla="*/ 3220236 w 3220236"/>
                <a:gd name="connsiteY2" fmla="*/ 1314884 h 2488659"/>
                <a:gd name="connsiteX3" fmla="*/ 1693563 w 3220236"/>
                <a:gd name="connsiteY3" fmla="*/ 2488617 h 2488659"/>
                <a:gd name="connsiteX4" fmla="*/ 111 w 3220236"/>
                <a:gd name="connsiteY4" fmla="*/ 1353367 h 2488659"/>
                <a:gd name="connsiteX0" fmla="*/ 3660 w 3223785"/>
                <a:gd name="connsiteY0" fmla="*/ 1353367 h 2488685"/>
                <a:gd name="connsiteX1" fmla="*/ 1620137 w 3223785"/>
                <a:gd name="connsiteY1" fmla="*/ 46 h 2488685"/>
                <a:gd name="connsiteX2" fmla="*/ 3223785 w 3223785"/>
                <a:gd name="connsiteY2" fmla="*/ 1314884 h 2488685"/>
                <a:gd name="connsiteX3" fmla="*/ 1697112 w 3223785"/>
                <a:gd name="connsiteY3" fmla="*/ 2488617 h 2488685"/>
                <a:gd name="connsiteX4" fmla="*/ 3660 w 3223785"/>
                <a:gd name="connsiteY4" fmla="*/ 1353367 h 2488685"/>
                <a:gd name="connsiteX0" fmla="*/ 35184 w 3255309"/>
                <a:gd name="connsiteY0" fmla="*/ 1353367 h 2488691"/>
                <a:gd name="connsiteX1" fmla="*/ 1651661 w 3255309"/>
                <a:gd name="connsiteY1" fmla="*/ 46 h 2488691"/>
                <a:gd name="connsiteX2" fmla="*/ 3255309 w 3255309"/>
                <a:gd name="connsiteY2" fmla="*/ 1314884 h 2488691"/>
                <a:gd name="connsiteX3" fmla="*/ 1728636 w 3255309"/>
                <a:gd name="connsiteY3" fmla="*/ 2488617 h 2488691"/>
                <a:gd name="connsiteX4" fmla="*/ 35184 w 3255309"/>
                <a:gd name="connsiteY4" fmla="*/ 1353367 h 2488691"/>
                <a:gd name="connsiteX0" fmla="*/ 51 w 3220176"/>
                <a:gd name="connsiteY0" fmla="*/ 1353367 h 2039734"/>
                <a:gd name="connsiteX1" fmla="*/ 1616528 w 3220176"/>
                <a:gd name="connsiteY1" fmla="*/ 46 h 2039734"/>
                <a:gd name="connsiteX2" fmla="*/ 3220176 w 3220176"/>
                <a:gd name="connsiteY2" fmla="*/ 1314884 h 2039734"/>
                <a:gd name="connsiteX3" fmla="*/ 1667845 w 3220176"/>
                <a:gd name="connsiteY3" fmla="*/ 2039648 h 2039734"/>
                <a:gd name="connsiteX4" fmla="*/ 51 w 3220176"/>
                <a:gd name="connsiteY4" fmla="*/ 1353367 h 2039734"/>
                <a:gd name="connsiteX0" fmla="*/ 51 w 3220176"/>
                <a:gd name="connsiteY0" fmla="*/ 1353367 h 2227751"/>
                <a:gd name="connsiteX1" fmla="*/ 1616528 w 3220176"/>
                <a:gd name="connsiteY1" fmla="*/ 46 h 2227751"/>
                <a:gd name="connsiteX2" fmla="*/ 3220176 w 3220176"/>
                <a:gd name="connsiteY2" fmla="*/ 1314884 h 2227751"/>
                <a:gd name="connsiteX3" fmla="*/ 1667845 w 3220176"/>
                <a:gd name="connsiteY3" fmla="*/ 2039648 h 2227751"/>
                <a:gd name="connsiteX4" fmla="*/ 51 w 3220176"/>
                <a:gd name="connsiteY4" fmla="*/ 1353367 h 2227751"/>
                <a:gd name="connsiteX0" fmla="*/ 4 w 3220129"/>
                <a:gd name="connsiteY0" fmla="*/ 1353367 h 2447322"/>
                <a:gd name="connsiteX1" fmla="*/ 1616481 w 3220129"/>
                <a:gd name="connsiteY1" fmla="*/ 46 h 2447322"/>
                <a:gd name="connsiteX2" fmla="*/ 3220129 w 3220129"/>
                <a:gd name="connsiteY2" fmla="*/ 1314884 h 2447322"/>
                <a:gd name="connsiteX3" fmla="*/ 1629311 w 3220129"/>
                <a:gd name="connsiteY3" fmla="*/ 2283374 h 2447322"/>
                <a:gd name="connsiteX4" fmla="*/ 4 w 3220129"/>
                <a:gd name="connsiteY4" fmla="*/ 1353367 h 2447322"/>
                <a:gd name="connsiteX0" fmla="*/ 4 w 3220129"/>
                <a:gd name="connsiteY0" fmla="*/ 1225236 h 2284000"/>
                <a:gd name="connsiteX1" fmla="*/ 1616481 w 3220129"/>
                <a:gd name="connsiteY1" fmla="*/ 192 h 2284000"/>
                <a:gd name="connsiteX2" fmla="*/ 3220129 w 3220129"/>
                <a:gd name="connsiteY2" fmla="*/ 1315030 h 2284000"/>
                <a:gd name="connsiteX3" fmla="*/ 1629311 w 3220129"/>
                <a:gd name="connsiteY3" fmla="*/ 2283520 h 2284000"/>
                <a:gd name="connsiteX4" fmla="*/ 4 w 3220129"/>
                <a:gd name="connsiteY4" fmla="*/ 1225236 h 2284000"/>
                <a:gd name="connsiteX0" fmla="*/ 1075 w 3221200"/>
                <a:gd name="connsiteY0" fmla="*/ 1225980 h 2284744"/>
                <a:gd name="connsiteX1" fmla="*/ 1617552 w 3221200"/>
                <a:gd name="connsiteY1" fmla="*/ 936 h 2284744"/>
                <a:gd name="connsiteX2" fmla="*/ 3221200 w 3221200"/>
                <a:gd name="connsiteY2" fmla="*/ 1315774 h 2284744"/>
                <a:gd name="connsiteX3" fmla="*/ 1630382 w 3221200"/>
                <a:gd name="connsiteY3" fmla="*/ 2284264 h 2284744"/>
                <a:gd name="connsiteX4" fmla="*/ 1075 w 3221200"/>
                <a:gd name="connsiteY4" fmla="*/ 1225980 h 2284744"/>
                <a:gd name="connsiteX0" fmla="*/ 1037 w 3272479"/>
                <a:gd name="connsiteY0" fmla="*/ 1482406 h 2330064"/>
                <a:gd name="connsiteX1" fmla="*/ 1668831 w 3272479"/>
                <a:gd name="connsiteY1" fmla="*/ 808 h 2330064"/>
                <a:gd name="connsiteX2" fmla="*/ 3272479 w 3272479"/>
                <a:gd name="connsiteY2" fmla="*/ 1315646 h 2330064"/>
                <a:gd name="connsiteX3" fmla="*/ 1681661 w 3272479"/>
                <a:gd name="connsiteY3" fmla="*/ 2284136 h 2330064"/>
                <a:gd name="connsiteX4" fmla="*/ 1037 w 3272479"/>
                <a:gd name="connsiteY4" fmla="*/ 1482406 h 2330064"/>
                <a:gd name="connsiteX0" fmla="*/ 1037 w 3277456"/>
                <a:gd name="connsiteY0" fmla="*/ 1482695 h 2330353"/>
                <a:gd name="connsiteX1" fmla="*/ 1668831 w 3277456"/>
                <a:gd name="connsiteY1" fmla="*/ 1097 h 2330353"/>
                <a:gd name="connsiteX2" fmla="*/ 3272479 w 3277456"/>
                <a:gd name="connsiteY2" fmla="*/ 1315935 h 2330353"/>
                <a:gd name="connsiteX3" fmla="*/ 1681661 w 3277456"/>
                <a:gd name="connsiteY3" fmla="*/ 2284425 h 2330353"/>
                <a:gd name="connsiteX4" fmla="*/ 1037 w 3277456"/>
                <a:gd name="connsiteY4" fmla="*/ 1482695 h 2330353"/>
                <a:gd name="connsiteX0" fmla="*/ 1037 w 3277456"/>
                <a:gd name="connsiteY0" fmla="*/ 1482695 h 2330353"/>
                <a:gd name="connsiteX1" fmla="*/ 1668831 w 3277456"/>
                <a:gd name="connsiteY1" fmla="*/ 1097 h 2330353"/>
                <a:gd name="connsiteX2" fmla="*/ 3272479 w 3277456"/>
                <a:gd name="connsiteY2" fmla="*/ 1315935 h 2330353"/>
                <a:gd name="connsiteX3" fmla="*/ 1681661 w 3277456"/>
                <a:gd name="connsiteY3" fmla="*/ 2284425 h 2330353"/>
                <a:gd name="connsiteX4" fmla="*/ 1037 w 3277456"/>
                <a:gd name="connsiteY4" fmla="*/ 1482695 h 2330353"/>
                <a:gd name="connsiteX0" fmla="*/ 1034 w 3251883"/>
                <a:gd name="connsiteY0" fmla="*/ 1483703 h 2331845"/>
                <a:gd name="connsiteX1" fmla="*/ 1668828 w 3251883"/>
                <a:gd name="connsiteY1" fmla="*/ 2105 h 2331845"/>
                <a:gd name="connsiteX2" fmla="*/ 3246817 w 3251883"/>
                <a:gd name="connsiteY2" fmla="*/ 1701774 h 2331845"/>
                <a:gd name="connsiteX3" fmla="*/ 1681658 w 3251883"/>
                <a:gd name="connsiteY3" fmla="*/ 2285433 h 2331845"/>
                <a:gd name="connsiteX4" fmla="*/ 1034 w 3251883"/>
                <a:gd name="connsiteY4" fmla="*/ 1483703 h 2331845"/>
                <a:gd name="connsiteX0" fmla="*/ 1034 w 3267058"/>
                <a:gd name="connsiteY0" fmla="*/ 1483703 h 2331845"/>
                <a:gd name="connsiteX1" fmla="*/ 1668828 w 3267058"/>
                <a:gd name="connsiteY1" fmla="*/ 2105 h 2331845"/>
                <a:gd name="connsiteX2" fmla="*/ 3246817 w 3267058"/>
                <a:gd name="connsiteY2" fmla="*/ 1701774 h 2331845"/>
                <a:gd name="connsiteX3" fmla="*/ 1681658 w 3267058"/>
                <a:gd name="connsiteY3" fmla="*/ 2285433 h 2331845"/>
                <a:gd name="connsiteX4" fmla="*/ 1034 w 3267058"/>
                <a:gd name="connsiteY4" fmla="*/ 1483703 h 2331845"/>
                <a:gd name="connsiteX0" fmla="*/ 1037 w 3292411"/>
                <a:gd name="connsiteY0" fmla="*/ 1485252 h 2364915"/>
                <a:gd name="connsiteX1" fmla="*/ 1668831 w 3292411"/>
                <a:gd name="connsiteY1" fmla="*/ 3654 h 2364915"/>
                <a:gd name="connsiteX2" fmla="*/ 3272478 w 3292411"/>
                <a:gd name="connsiteY2" fmla="*/ 1780289 h 2364915"/>
                <a:gd name="connsiteX3" fmla="*/ 1681661 w 3292411"/>
                <a:gd name="connsiteY3" fmla="*/ 2286982 h 2364915"/>
                <a:gd name="connsiteX4" fmla="*/ 1037 w 3292411"/>
                <a:gd name="connsiteY4" fmla="*/ 1485252 h 2364915"/>
                <a:gd name="connsiteX0" fmla="*/ 1037 w 3283928"/>
                <a:gd name="connsiteY0" fmla="*/ 1485252 h 2364915"/>
                <a:gd name="connsiteX1" fmla="*/ 1668831 w 3283928"/>
                <a:gd name="connsiteY1" fmla="*/ 3654 h 2364915"/>
                <a:gd name="connsiteX2" fmla="*/ 3272478 w 3283928"/>
                <a:gd name="connsiteY2" fmla="*/ 1780289 h 2364915"/>
                <a:gd name="connsiteX3" fmla="*/ 1681661 w 3283928"/>
                <a:gd name="connsiteY3" fmla="*/ 2286982 h 2364915"/>
                <a:gd name="connsiteX4" fmla="*/ 1037 w 3283928"/>
                <a:gd name="connsiteY4" fmla="*/ 1485252 h 2364915"/>
                <a:gd name="connsiteX0" fmla="*/ 28 w 3282700"/>
                <a:gd name="connsiteY0" fmla="*/ 1278142 h 2157805"/>
                <a:gd name="connsiteX1" fmla="*/ 1642164 w 3282700"/>
                <a:gd name="connsiteY1" fmla="*/ 1787 h 2157805"/>
                <a:gd name="connsiteX2" fmla="*/ 3271469 w 3282700"/>
                <a:gd name="connsiteY2" fmla="*/ 1573179 h 2157805"/>
                <a:gd name="connsiteX3" fmla="*/ 1680652 w 3282700"/>
                <a:gd name="connsiteY3" fmla="*/ 2079872 h 2157805"/>
                <a:gd name="connsiteX4" fmla="*/ 28 w 3282700"/>
                <a:gd name="connsiteY4" fmla="*/ 1278142 h 2157805"/>
                <a:gd name="connsiteX0" fmla="*/ 27 w 3295545"/>
                <a:gd name="connsiteY0" fmla="*/ 1127057 h 2171576"/>
                <a:gd name="connsiteX1" fmla="*/ 1654992 w 3295545"/>
                <a:gd name="connsiteY1" fmla="*/ 4635 h 2171576"/>
                <a:gd name="connsiteX2" fmla="*/ 3284297 w 3295545"/>
                <a:gd name="connsiteY2" fmla="*/ 1576027 h 2171576"/>
                <a:gd name="connsiteX3" fmla="*/ 1693480 w 3295545"/>
                <a:gd name="connsiteY3" fmla="*/ 2082720 h 2171576"/>
                <a:gd name="connsiteX4" fmla="*/ 27 w 3295545"/>
                <a:gd name="connsiteY4" fmla="*/ 1127057 h 2171576"/>
                <a:gd name="connsiteX0" fmla="*/ 3034 w 3298552"/>
                <a:gd name="connsiteY0" fmla="*/ 1133768 h 2178287"/>
                <a:gd name="connsiteX1" fmla="*/ 1657999 w 3298552"/>
                <a:gd name="connsiteY1" fmla="*/ 11346 h 2178287"/>
                <a:gd name="connsiteX2" fmla="*/ 3287304 w 3298552"/>
                <a:gd name="connsiteY2" fmla="*/ 1582738 h 2178287"/>
                <a:gd name="connsiteX3" fmla="*/ 1696487 w 3298552"/>
                <a:gd name="connsiteY3" fmla="*/ 2089431 h 2178287"/>
                <a:gd name="connsiteX4" fmla="*/ 3034 w 3298552"/>
                <a:gd name="connsiteY4" fmla="*/ 1133768 h 2178287"/>
                <a:gd name="connsiteX0" fmla="*/ 4 w 3295522"/>
                <a:gd name="connsiteY0" fmla="*/ 1126995 h 2126066"/>
                <a:gd name="connsiteX1" fmla="*/ 1654969 w 3295522"/>
                <a:gd name="connsiteY1" fmla="*/ 4573 h 2126066"/>
                <a:gd name="connsiteX2" fmla="*/ 3284274 w 3295522"/>
                <a:gd name="connsiteY2" fmla="*/ 1575965 h 2126066"/>
                <a:gd name="connsiteX3" fmla="*/ 1642140 w 3295522"/>
                <a:gd name="connsiteY3" fmla="*/ 2005692 h 2126066"/>
                <a:gd name="connsiteX4" fmla="*/ 4 w 3295522"/>
                <a:gd name="connsiteY4" fmla="*/ 1126995 h 2126066"/>
                <a:gd name="connsiteX0" fmla="*/ 4 w 3295522"/>
                <a:gd name="connsiteY0" fmla="*/ 1126995 h 2057630"/>
                <a:gd name="connsiteX1" fmla="*/ 1654969 w 3295522"/>
                <a:gd name="connsiteY1" fmla="*/ 4573 h 2057630"/>
                <a:gd name="connsiteX2" fmla="*/ 3284274 w 3295522"/>
                <a:gd name="connsiteY2" fmla="*/ 1575965 h 2057630"/>
                <a:gd name="connsiteX3" fmla="*/ 1642140 w 3295522"/>
                <a:gd name="connsiteY3" fmla="*/ 2005692 h 2057630"/>
                <a:gd name="connsiteX4" fmla="*/ 4 w 3295522"/>
                <a:gd name="connsiteY4" fmla="*/ 1126995 h 2057630"/>
                <a:gd name="connsiteX0" fmla="*/ 167 w 3295685"/>
                <a:gd name="connsiteY0" fmla="*/ 1128700 h 2059335"/>
                <a:gd name="connsiteX1" fmla="*/ 1655132 w 3295685"/>
                <a:gd name="connsiteY1" fmla="*/ 6278 h 2059335"/>
                <a:gd name="connsiteX2" fmla="*/ 3284437 w 3295685"/>
                <a:gd name="connsiteY2" fmla="*/ 1577670 h 2059335"/>
                <a:gd name="connsiteX3" fmla="*/ 1642303 w 3295685"/>
                <a:gd name="connsiteY3" fmla="*/ 2007397 h 2059335"/>
                <a:gd name="connsiteX4" fmla="*/ 167 w 3295685"/>
                <a:gd name="connsiteY4" fmla="*/ 1128700 h 2059335"/>
                <a:gd name="connsiteX0" fmla="*/ 846 w 3296364"/>
                <a:gd name="connsiteY0" fmla="*/ 1129198 h 2059833"/>
                <a:gd name="connsiteX1" fmla="*/ 1655811 w 3296364"/>
                <a:gd name="connsiteY1" fmla="*/ 6776 h 2059833"/>
                <a:gd name="connsiteX2" fmla="*/ 3285116 w 3296364"/>
                <a:gd name="connsiteY2" fmla="*/ 1578168 h 2059833"/>
                <a:gd name="connsiteX3" fmla="*/ 1642982 w 3296364"/>
                <a:gd name="connsiteY3" fmla="*/ 2007895 h 2059833"/>
                <a:gd name="connsiteX4" fmla="*/ 846 w 3296364"/>
                <a:gd name="connsiteY4" fmla="*/ 1129198 h 2059833"/>
                <a:gd name="connsiteX0" fmla="*/ 932 w 3167985"/>
                <a:gd name="connsiteY0" fmla="*/ 1178767 h 2123118"/>
                <a:gd name="connsiteX1" fmla="*/ 1527605 w 3167985"/>
                <a:gd name="connsiteY1" fmla="*/ 5035 h 2123118"/>
                <a:gd name="connsiteX2" fmla="*/ 3156910 w 3167985"/>
                <a:gd name="connsiteY2" fmla="*/ 1576427 h 2123118"/>
                <a:gd name="connsiteX3" fmla="*/ 1514776 w 3167985"/>
                <a:gd name="connsiteY3" fmla="*/ 2006154 h 2123118"/>
                <a:gd name="connsiteX4" fmla="*/ 932 w 3167985"/>
                <a:gd name="connsiteY4" fmla="*/ 1178767 h 2123118"/>
                <a:gd name="connsiteX0" fmla="*/ 4995 w 3172048"/>
                <a:gd name="connsiteY0" fmla="*/ 1179928 h 2124279"/>
                <a:gd name="connsiteX1" fmla="*/ 1531668 w 3172048"/>
                <a:gd name="connsiteY1" fmla="*/ 6196 h 2124279"/>
                <a:gd name="connsiteX2" fmla="*/ 3160973 w 3172048"/>
                <a:gd name="connsiteY2" fmla="*/ 1577588 h 2124279"/>
                <a:gd name="connsiteX3" fmla="*/ 1518839 w 3172048"/>
                <a:gd name="connsiteY3" fmla="*/ 2007315 h 2124279"/>
                <a:gd name="connsiteX4" fmla="*/ 4995 w 3172048"/>
                <a:gd name="connsiteY4" fmla="*/ 1179928 h 2124279"/>
                <a:gd name="connsiteX0" fmla="*/ 3713 w 3170766"/>
                <a:gd name="connsiteY0" fmla="*/ 1183019 h 2127370"/>
                <a:gd name="connsiteX1" fmla="*/ 1530386 w 3170766"/>
                <a:gd name="connsiteY1" fmla="*/ 9287 h 2127370"/>
                <a:gd name="connsiteX2" fmla="*/ 3159691 w 3170766"/>
                <a:gd name="connsiteY2" fmla="*/ 1580679 h 2127370"/>
                <a:gd name="connsiteX3" fmla="*/ 1517557 w 3170766"/>
                <a:gd name="connsiteY3" fmla="*/ 2010406 h 2127370"/>
                <a:gd name="connsiteX4" fmla="*/ 3713 w 3170766"/>
                <a:gd name="connsiteY4" fmla="*/ 1183019 h 2127370"/>
                <a:gd name="connsiteX0" fmla="*/ 3677 w 3183576"/>
                <a:gd name="connsiteY0" fmla="*/ 1317951 h 2111885"/>
                <a:gd name="connsiteX1" fmla="*/ 1543179 w 3183576"/>
                <a:gd name="connsiteY1" fmla="*/ 3115 h 2111885"/>
                <a:gd name="connsiteX2" fmla="*/ 3172484 w 3183576"/>
                <a:gd name="connsiteY2" fmla="*/ 1574507 h 2111885"/>
                <a:gd name="connsiteX3" fmla="*/ 1530350 w 3183576"/>
                <a:gd name="connsiteY3" fmla="*/ 2004234 h 2111885"/>
                <a:gd name="connsiteX4" fmla="*/ 3677 w 3183576"/>
                <a:gd name="connsiteY4" fmla="*/ 1317951 h 2111885"/>
                <a:gd name="connsiteX0" fmla="*/ 331 w 3181261"/>
                <a:gd name="connsiteY0" fmla="*/ 1316136 h 2110070"/>
                <a:gd name="connsiteX1" fmla="*/ 1655296 w 3181261"/>
                <a:gd name="connsiteY1" fmla="*/ 1300 h 2110070"/>
                <a:gd name="connsiteX2" fmla="*/ 3169138 w 3181261"/>
                <a:gd name="connsiteY2" fmla="*/ 1572692 h 2110070"/>
                <a:gd name="connsiteX3" fmla="*/ 1527004 w 3181261"/>
                <a:gd name="connsiteY3" fmla="*/ 2002419 h 2110070"/>
                <a:gd name="connsiteX4" fmla="*/ 331 w 3181261"/>
                <a:gd name="connsiteY4" fmla="*/ 1316136 h 2110070"/>
                <a:gd name="connsiteX0" fmla="*/ 331 w 3186433"/>
                <a:gd name="connsiteY0" fmla="*/ 1314850 h 2108784"/>
                <a:gd name="connsiteX1" fmla="*/ 1655296 w 3186433"/>
                <a:gd name="connsiteY1" fmla="*/ 14 h 2108784"/>
                <a:gd name="connsiteX2" fmla="*/ 3169138 w 3186433"/>
                <a:gd name="connsiteY2" fmla="*/ 1571406 h 2108784"/>
                <a:gd name="connsiteX3" fmla="*/ 1527004 w 3186433"/>
                <a:gd name="connsiteY3" fmla="*/ 2001133 h 2108784"/>
                <a:gd name="connsiteX4" fmla="*/ 331 w 3186433"/>
                <a:gd name="connsiteY4" fmla="*/ 1314850 h 2108784"/>
                <a:gd name="connsiteX0" fmla="*/ 55 w 3186157"/>
                <a:gd name="connsiteY0" fmla="*/ 1314858 h 2108792"/>
                <a:gd name="connsiteX1" fmla="*/ 1655020 w 3186157"/>
                <a:gd name="connsiteY1" fmla="*/ 22 h 2108792"/>
                <a:gd name="connsiteX2" fmla="*/ 3168862 w 3186157"/>
                <a:gd name="connsiteY2" fmla="*/ 1571414 h 2108792"/>
                <a:gd name="connsiteX3" fmla="*/ 1526728 w 3186157"/>
                <a:gd name="connsiteY3" fmla="*/ 2001141 h 2108792"/>
                <a:gd name="connsiteX4" fmla="*/ 55 w 3186157"/>
                <a:gd name="connsiteY4" fmla="*/ 1314858 h 2108792"/>
                <a:gd name="connsiteX0" fmla="*/ 54 w 3142818"/>
                <a:gd name="connsiteY0" fmla="*/ 1318572 h 2170429"/>
                <a:gd name="connsiteX1" fmla="*/ 1655019 w 3142818"/>
                <a:gd name="connsiteY1" fmla="*/ 3736 h 2170429"/>
                <a:gd name="connsiteX2" fmla="*/ 3130373 w 3142818"/>
                <a:gd name="connsiteY2" fmla="*/ 1677749 h 2170429"/>
                <a:gd name="connsiteX3" fmla="*/ 1526727 w 3142818"/>
                <a:gd name="connsiteY3" fmla="*/ 2004855 h 2170429"/>
                <a:gd name="connsiteX4" fmla="*/ 54 w 3142818"/>
                <a:gd name="connsiteY4" fmla="*/ 1318572 h 2170429"/>
                <a:gd name="connsiteX0" fmla="*/ 54 w 3140853"/>
                <a:gd name="connsiteY0" fmla="*/ 1318572 h 2170429"/>
                <a:gd name="connsiteX1" fmla="*/ 1655019 w 3140853"/>
                <a:gd name="connsiteY1" fmla="*/ 3736 h 2170429"/>
                <a:gd name="connsiteX2" fmla="*/ 3130373 w 3140853"/>
                <a:gd name="connsiteY2" fmla="*/ 1677749 h 2170429"/>
                <a:gd name="connsiteX3" fmla="*/ 1526727 w 3140853"/>
                <a:gd name="connsiteY3" fmla="*/ 2004855 h 2170429"/>
                <a:gd name="connsiteX4" fmla="*/ 54 w 3140853"/>
                <a:gd name="connsiteY4" fmla="*/ 1318572 h 2170429"/>
                <a:gd name="connsiteX0" fmla="*/ 1804 w 3144464"/>
                <a:gd name="connsiteY0" fmla="*/ 1394142 h 2245999"/>
                <a:gd name="connsiteX1" fmla="*/ 1836377 w 3144464"/>
                <a:gd name="connsiteY1" fmla="*/ 2340 h 2245999"/>
                <a:gd name="connsiteX2" fmla="*/ 3132123 w 3144464"/>
                <a:gd name="connsiteY2" fmla="*/ 1753319 h 2245999"/>
                <a:gd name="connsiteX3" fmla="*/ 1528477 w 3144464"/>
                <a:gd name="connsiteY3" fmla="*/ 2080425 h 2245999"/>
                <a:gd name="connsiteX4" fmla="*/ 1804 w 3144464"/>
                <a:gd name="connsiteY4" fmla="*/ 1394142 h 2245999"/>
                <a:gd name="connsiteX0" fmla="*/ 1804 w 3165918"/>
                <a:gd name="connsiteY0" fmla="*/ 1391854 h 2243711"/>
                <a:gd name="connsiteX1" fmla="*/ 1836377 w 3165918"/>
                <a:gd name="connsiteY1" fmla="*/ 52 h 2243711"/>
                <a:gd name="connsiteX2" fmla="*/ 3132123 w 3165918"/>
                <a:gd name="connsiteY2" fmla="*/ 1751031 h 2243711"/>
                <a:gd name="connsiteX3" fmla="*/ 1528477 w 3165918"/>
                <a:gd name="connsiteY3" fmla="*/ 2078137 h 2243711"/>
                <a:gd name="connsiteX4" fmla="*/ 1804 w 3165918"/>
                <a:gd name="connsiteY4" fmla="*/ 1391854 h 2243711"/>
                <a:gd name="connsiteX0" fmla="*/ 329 w 3154441"/>
                <a:gd name="connsiteY0" fmla="*/ 1417507 h 2269364"/>
                <a:gd name="connsiteX1" fmla="*/ 1655293 w 3154441"/>
                <a:gd name="connsiteY1" fmla="*/ 50 h 2269364"/>
                <a:gd name="connsiteX2" fmla="*/ 3130648 w 3154441"/>
                <a:gd name="connsiteY2" fmla="*/ 1776684 h 2269364"/>
                <a:gd name="connsiteX3" fmla="*/ 1527002 w 3154441"/>
                <a:gd name="connsiteY3" fmla="*/ 2103790 h 2269364"/>
                <a:gd name="connsiteX4" fmla="*/ 329 w 3154441"/>
                <a:gd name="connsiteY4" fmla="*/ 1417507 h 2269364"/>
                <a:gd name="connsiteX0" fmla="*/ 1370 w 3155482"/>
                <a:gd name="connsiteY0" fmla="*/ 1417524 h 2269381"/>
                <a:gd name="connsiteX1" fmla="*/ 1656334 w 3155482"/>
                <a:gd name="connsiteY1" fmla="*/ 67 h 2269381"/>
                <a:gd name="connsiteX2" fmla="*/ 3131689 w 3155482"/>
                <a:gd name="connsiteY2" fmla="*/ 1776701 h 2269381"/>
                <a:gd name="connsiteX3" fmla="*/ 1528043 w 3155482"/>
                <a:gd name="connsiteY3" fmla="*/ 2103807 h 2269381"/>
                <a:gd name="connsiteX4" fmla="*/ 1370 w 3155482"/>
                <a:gd name="connsiteY4" fmla="*/ 1417524 h 2269381"/>
                <a:gd name="connsiteX0" fmla="*/ 8348 w 3162460"/>
                <a:gd name="connsiteY0" fmla="*/ 1417555 h 2269412"/>
                <a:gd name="connsiteX1" fmla="*/ 1663312 w 3162460"/>
                <a:gd name="connsiteY1" fmla="*/ 98 h 2269412"/>
                <a:gd name="connsiteX2" fmla="*/ 3138667 w 3162460"/>
                <a:gd name="connsiteY2" fmla="*/ 1776732 h 2269412"/>
                <a:gd name="connsiteX3" fmla="*/ 1535021 w 3162460"/>
                <a:gd name="connsiteY3" fmla="*/ 2103838 h 2269412"/>
                <a:gd name="connsiteX4" fmla="*/ 8348 w 3162460"/>
                <a:gd name="connsiteY4" fmla="*/ 1417555 h 2269412"/>
                <a:gd name="connsiteX0" fmla="*/ 3918 w 3131868"/>
                <a:gd name="connsiteY0" fmla="*/ 1585222 h 2260591"/>
                <a:gd name="connsiteX1" fmla="*/ 1646052 w 3131868"/>
                <a:gd name="connsiteY1" fmla="*/ 1005 h 2260591"/>
                <a:gd name="connsiteX2" fmla="*/ 3121407 w 3131868"/>
                <a:gd name="connsiteY2" fmla="*/ 1777639 h 2260591"/>
                <a:gd name="connsiteX3" fmla="*/ 1517761 w 3131868"/>
                <a:gd name="connsiteY3" fmla="*/ 2104745 h 2260591"/>
                <a:gd name="connsiteX4" fmla="*/ 3918 w 3131868"/>
                <a:gd name="connsiteY4" fmla="*/ 1585222 h 2260591"/>
                <a:gd name="connsiteX0" fmla="*/ 22164 w 3150114"/>
                <a:gd name="connsiteY0" fmla="*/ 1585396 h 2260765"/>
                <a:gd name="connsiteX1" fmla="*/ 1664298 w 3150114"/>
                <a:gd name="connsiteY1" fmla="*/ 1179 h 2260765"/>
                <a:gd name="connsiteX2" fmla="*/ 3139653 w 3150114"/>
                <a:gd name="connsiteY2" fmla="*/ 1777813 h 2260765"/>
                <a:gd name="connsiteX3" fmla="*/ 1536007 w 3150114"/>
                <a:gd name="connsiteY3" fmla="*/ 2104919 h 2260765"/>
                <a:gd name="connsiteX4" fmla="*/ 22164 w 3150114"/>
                <a:gd name="connsiteY4" fmla="*/ 1585396 h 2260765"/>
                <a:gd name="connsiteX0" fmla="*/ 22164 w 3187348"/>
                <a:gd name="connsiteY0" fmla="*/ 1585396 h 2260765"/>
                <a:gd name="connsiteX1" fmla="*/ 1664298 w 3187348"/>
                <a:gd name="connsiteY1" fmla="*/ 1179 h 2260765"/>
                <a:gd name="connsiteX2" fmla="*/ 3139653 w 3187348"/>
                <a:gd name="connsiteY2" fmla="*/ 1777813 h 2260765"/>
                <a:gd name="connsiteX3" fmla="*/ 1536007 w 3187348"/>
                <a:gd name="connsiteY3" fmla="*/ 2104919 h 2260765"/>
                <a:gd name="connsiteX4" fmla="*/ 22164 w 3187348"/>
                <a:gd name="connsiteY4" fmla="*/ 1585396 h 2260765"/>
                <a:gd name="connsiteX0" fmla="*/ 22164 w 3200939"/>
                <a:gd name="connsiteY0" fmla="*/ 1585396 h 2260765"/>
                <a:gd name="connsiteX1" fmla="*/ 1664298 w 3200939"/>
                <a:gd name="connsiteY1" fmla="*/ 1179 h 2260765"/>
                <a:gd name="connsiteX2" fmla="*/ 3139653 w 3200939"/>
                <a:gd name="connsiteY2" fmla="*/ 1777813 h 2260765"/>
                <a:gd name="connsiteX3" fmla="*/ 1536007 w 3200939"/>
                <a:gd name="connsiteY3" fmla="*/ 2104919 h 2260765"/>
                <a:gd name="connsiteX4" fmla="*/ 22164 w 3200939"/>
                <a:gd name="connsiteY4" fmla="*/ 1585396 h 2260765"/>
                <a:gd name="connsiteX0" fmla="*/ 24448 w 3208952"/>
                <a:gd name="connsiteY0" fmla="*/ 1586342 h 2261711"/>
                <a:gd name="connsiteX1" fmla="*/ 1666582 w 3208952"/>
                <a:gd name="connsiteY1" fmla="*/ 2125 h 2261711"/>
                <a:gd name="connsiteX2" fmla="*/ 3141937 w 3208952"/>
                <a:gd name="connsiteY2" fmla="*/ 1778759 h 2261711"/>
                <a:gd name="connsiteX3" fmla="*/ 1538291 w 3208952"/>
                <a:gd name="connsiteY3" fmla="*/ 2105865 h 2261711"/>
                <a:gd name="connsiteX4" fmla="*/ 24448 w 3208952"/>
                <a:gd name="connsiteY4" fmla="*/ 1586342 h 2261711"/>
                <a:gd name="connsiteX0" fmla="*/ 2244 w 3186748"/>
                <a:gd name="connsiteY0" fmla="*/ 1585343 h 2359940"/>
                <a:gd name="connsiteX1" fmla="*/ 1644378 w 3186748"/>
                <a:gd name="connsiteY1" fmla="*/ 1126 h 2359940"/>
                <a:gd name="connsiteX2" fmla="*/ 3119733 w 3186748"/>
                <a:gd name="connsiteY2" fmla="*/ 1777760 h 2359940"/>
                <a:gd name="connsiteX3" fmla="*/ 1985241 w 3186748"/>
                <a:gd name="connsiteY3" fmla="*/ 2292198 h 2359940"/>
                <a:gd name="connsiteX4" fmla="*/ 2244 w 3186748"/>
                <a:gd name="connsiteY4" fmla="*/ 1585343 h 2359940"/>
                <a:gd name="connsiteX0" fmla="*/ 38431 w 3222935"/>
                <a:gd name="connsiteY0" fmla="*/ 1586666 h 2361263"/>
                <a:gd name="connsiteX1" fmla="*/ 1680565 w 3222935"/>
                <a:gd name="connsiteY1" fmla="*/ 2449 h 2361263"/>
                <a:gd name="connsiteX2" fmla="*/ 3155920 w 3222935"/>
                <a:gd name="connsiteY2" fmla="*/ 1779083 h 2361263"/>
                <a:gd name="connsiteX3" fmla="*/ 2021428 w 3222935"/>
                <a:gd name="connsiteY3" fmla="*/ 2293521 h 2361263"/>
                <a:gd name="connsiteX4" fmla="*/ 38431 w 3222935"/>
                <a:gd name="connsiteY4" fmla="*/ 1586666 h 2361263"/>
                <a:gd name="connsiteX0" fmla="*/ 37708 w 3083362"/>
                <a:gd name="connsiteY0" fmla="*/ 1794974 h 2451466"/>
                <a:gd name="connsiteX1" fmla="*/ 1547517 w 3083362"/>
                <a:gd name="connsiteY1" fmla="*/ 10 h 2451466"/>
                <a:gd name="connsiteX2" fmla="*/ 3022872 w 3083362"/>
                <a:gd name="connsiteY2" fmla="*/ 1776644 h 2451466"/>
                <a:gd name="connsiteX3" fmla="*/ 1888380 w 3083362"/>
                <a:gd name="connsiteY3" fmla="*/ 2291082 h 2451466"/>
                <a:gd name="connsiteX4" fmla="*/ 37708 w 3083362"/>
                <a:gd name="connsiteY4" fmla="*/ 1794974 h 2451466"/>
                <a:gd name="connsiteX0" fmla="*/ 37708 w 3083362"/>
                <a:gd name="connsiteY0" fmla="*/ 1794974 h 2422747"/>
                <a:gd name="connsiteX1" fmla="*/ 1547517 w 3083362"/>
                <a:gd name="connsiteY1" fmla="*/ 10 h 2422747"/>
                <a:gd name="connsiteX2" fmla="*/ 3022872 w 3083362"/>
                <a:gd name="connsiteY2" fmla="*/ 1776644 h 2422747"/>
                <a:gd name="connsiteX3" fmla="*/ 1888380 w 3083362"/>
                <a:gd name="connsiteY3" fmla="*/ 2291082 h 2422747"/>
                <a:gd name="connsiteX4" fmla="*/ 37708 w 3083362"/>
                <a:gd name="connsiteY4" fmla="*/ 1794974 h 2422747"/>
                <a:gd name="connsiteX0" fmla="*/ 37708 w 3083362"/>
                <a:gd name="connsiteY0" fmla="*/ 1794974 h 2427080"/>
                <a:gd name="connsiteX1" fmla="*/ 1547517 w 3083362"/>
                <a:gd name="connsiteY1" fmla="*/ 10 h 2427080"/>
                <a:gd name="connsiteX2" fmla="*/ 3022872 w 3083362"/>
                <a:gd name="connsiteY2" fmla="*/ 1776644 h 2427080"/>
                <a:gd name="connsiteX3" fmla="*/ 1888380 w 3083362"/>
                <a:gd name="connsiteY3" fmla="*/ 2291082 h 2427080"/>
                <a:gd name="connsiteX4" fmla="*/ 37708 w 3083362"/>
                <a:gd name="connsiteY4" fmla="*/ 1794974 h 2427080"/>
                <a:gd name="connsiteX0" fmla="*/ 37708 w 3083362"/>
                <a:gd name="connsiteY0" fmla="*/ 1794974 h 2451466"/>
                <a:gd name="connsiteX1" fmla="*/ 1547517 w 3083362"/>
                <a:gd name="connsiteY1" fmla="*/ 10 h 2451466"/>
                <a:gd name="connsiteX2" fmla="*/ 3022872 w 3083362"/>
                <a:gd name="connsiteY2" fmla="*/ 1776644 h 2451466"/>
                <a:gd name="connsiteX3" fmla="*/ 1888380 w 3083362"/>
                <a:gd name="connsiteY3" fmla="*/ 2291082 h 2451466"/>
                <a:gd name="connsiteX4" fmla="*/ 37708 w 3083362"/>
                <a:gd name="connsiteY4" fmla="*/ 1794974 h 2451466"/>
                <a:gd name="connsiteX0" fmla="*/ 37708 w 3083362"/>
                <a:gd name="connsiteY0" fmla="*/ 1794974 h 2455996"/>
                <a:gd name="connsiteX1" fmla="*/ 1547517 w 3083362"/>
                <a:gd name="connsiteY1" fmla="*/ 10 h 2455996"/>
                <a:gd name="connsiteX2" fmla="*/ 3022872 w 3083362"/>
                <a:gd name="connsiteY2" fmla="*/ 1776644 h 2455996"/>
                <a:gd name="connsiteX3" fmla="*/ 1888380 w 3083362"/>
                <a:gd name="connsiteY3" fmla="*/ 2291082 h 2455996"/>
                <a:gd name="connsiteX4" fmla="*/ 37708 w 3083362"/>
                <a:gd name="connsiteY4" fmla="*/ 1794974 h 2455996"/>
                <a:gd name="connsiteX0" fmla="*/ 37769 w 3098387"/>
                <a:gd name="connsiteY0" fmla="*/ 1795020 h 2447759"/>
                <a:gd name="connsiteX1" fmla="*/ 1547578 w 3098387"/>
                <a:gd name="connsiteY1" fmla="*/ 56 h 2447759"/>
                <a:gd name="connsiteX2" fmla="*/ 3038376 w 3098387"/>
                <a:gd name="connsiteY2" fmla="*/ 1839465 h 2447759"/>
                <a:gd name="connsiteX3" fmla="*/ 1888441 w 3098387"/>
                <a:gd name="connsiteY3" fmla="*/ 2291128 h 2447759"/>
                <a:gd name="connsiteX4" fmla="*/ 37769 w 3098387"/>
                <a:gd name="connsiteY4" fmla="*/ 1795020 h 2447759"/>
                <a:gd name="connsiteX0" fmla="*/ 37769 w 3111269"/>
                <a:gd name="connsiteY0" fmla="*/ 1795020 h 2447759"/>
                <a:gd name="connsiteX1" fmla="*/ 1547578 w 3111269"/>
                <a:gd name="connsiteY1" fmla="*/ 56 h 2447759"/>
                <a:gd name="connsiteX2" fmla="*/ 3038376 w 3111269"/>
                <a:gd name="connsiteY2" fmla="*/ 1839465 h 2447759"/>
                <a:gd name="connsiteX3" fmla="*/ 1888441 w 3111269"/>
                <a:gd name="connsiteY3" fmla="*/ 2291128 h 2447759"/>
                <a:gd name="connsiteX4" fmla="*/ 37769 w 3111269"/>
                <a:gd name="connsiteY4" fmla="*/ 1795020 h 2447759"/>
                <a:gd name="connsiteX0" fmla="*/ 37769 w 3111269"/>
                <a:gd name="connsiteY0" fmla="*/ 1795020 h 2447759"/>
                <a:gd name="connsiteX1" fmla="*/ 1547578 w 3111269"/>
                <a:gd name="connsiteY1" fmla="*/ 56 h 2447759"/>
                <a:gd name="connsiteX2" fmla="*/ 3038376 w 3111269"/>
                <a:gd name="connsiteY2" fmla="*/ 1839465 h 2447759"/>
                <a:gd name="connsiteX3" fmla="*/ 1888441 w 3111269"/>
                <a:gd name="connsiteY3" fmla="*/ 2291128 h 2447759"/>
                <a:gd name="connsiteX4" fmla="*/ 37769 w 3111269"/>
                <a:gd name="connsiteY4" fmla="*/ 1795020 h 2447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1269" h="2447759">
                  <a:moveTo>
                    <a:pt x="37769" y="1795020"/>
                  </a:moveTo>
                  <a:cubicBezTo>
                    <a:pt x="-235574" y="710681"/>
                    <a:pt x="1047477" y="-7351"/>
                    <a:pt x="1547578" y="56"/>
                  </a:cubicBezTo>
                  <a:cubicBezTo>
                    <a:pt x="2047679" y="7463"/>
                    <a:pt x="3443921" y="568126"/>
                    <a:pt x="3038376" y="1839465"/>
                  </a:cubicBezTo>
                  <a:cubicBezTo>
                    <a:pt x="2768963" y="2654460"/>
                    <a:pt x="2388542" y="2298535"/>
                    <a:pt x="1888441" y="2291128"/>
                  </a:cubicBezTo>
                  <a:cubicBezTo>
                    <a:pt x="1388340" y="2283721"/>
                    <a:pt x="311112" y="2879359"/>
                    <a:pt x="37769" y="1795020"/>
                  </a:cubicBezTo>
                  <a:close/>
                </a:path>
              </a:pathLst>
            </a:custGeom>
            <a:solidFill>
              <a:schemeClr val="accent1">
                <a:lumMod val="10000"/>
                <a:lumOff val="90000"/>
              </a:schemeClr>
            </a:solidFill>
            <a:ln w="9525" cap="flat" cmpd="sng" algn="ctr">
              <a:solidFill>
                <a:srgbClr val="345B0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463040" tIns="0" rIns="0" bIns="320040" numCol="1" rtlCol="0" anchor="b" anchorCtr="0" compatLnSpc="1">
              <a:prstTxWarp prst="textNoShape">
                <a:avLst/>
              </a:prstTxWarp>
            </a:bodyPr>
            <a:lstStyle/>
            <a:p>
              <a:r>
                <a:rPr lang="en-US" b="1" u="none" dirty="0">
                  <a:solidFill>
                    <a:srgbClr val="345B0E"/>
                  </a:solidFill>
                  <a:latin typeface="Calibri" pitchFamily="34" charset="0"/>
                </a:rPr>
                <a:t>Lymph node</a:t>
              </a:r>
            </a:p>
          </p:txBody>
        </p:sp>
        <p:sp>
          <p:nvSpPr>
            <p:cNvPr id="99" name="Flowchart: Connector 3"/>
            <p:cNvSpPr/>
            <p:nvPr/>
          </p:nvSpPr>
          <p:spPr bwMode="auto">
            <a:xfrm>
              <a:off x="3246508" y="1461192"/>
              <a:ext cx="2650984" cy="1814539"/>
            </a:xfrm>
            <a:prstGeom prst="flowChartConnector">
              <a:avLst/>
            </a:prstGeom>
            <a:solidFill>
              <a:srgbClr val="8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00" name="7-Point Star 99"/>
            <p:cNvSpPr/>
            <p:nvPr/>
          </p:nvSpPr>
          <p:spPr bwMode="auto">
            <a:xfrm>
              <a:off x="3088209" y="3831425"/>
              <a:ext cx="2967583" cy="1863911"/>
            </a:xfrm>
            <a:prstGeom prst="star7">
              <a:avLst/>
            </a:prstGeom>
            <a:solidFill>
              <a:schemeClr val="bg2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01" name="Flowchart: Connector 20"/>
            <p:cNvSpPr/>
            <p:nvPr/>
          </p:nvSpPr>
          <p:spPr bwMode="auto">
            <a:xfrm>
              <a:off x="3939262" y="4395662"/>
              <a:ext cx="1265477" cy="590955"/>
            </a:xfrm>
            <a:prstGeom prst="flowChartConnector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686087" y="4995556"/>
              <a:ext cx="1771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none" dirty="0" smtClean="0"/>
                <a:t>Dendritic cell</a:t>
              </a:r>
              <a:endParaRPr lang="en-US" b="1" u="none" dirty="0"/>
            </a:p>
          </p:txBody>
        </p:sp>
        <p:sp>
          <p:nvSpPr>
            <p:cNvPr id="103" name="Flowchart: Connector 4"/>
            <p:cNvSpPr/>
            <p:nvPr/>
          </p:nvSpPr>
          <p:spPr bwMode="auto">
            <a:xfrm>
              <a:off x="3971775" y="2262244"/>
              <a:ext cx="1200450" cy="713779"/>
            </a:xfrm>
            <a:prstGeom prst="flowChartConnector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926213" y="1489941"/>
              <a:ext cx="12915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u="none" dirty="0" smtClean="0">
                  <a:solidFill>
                    <a:schemeClr val="bg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Inhibited </a:t>
              </a:r>
              <a:r>
                <a:rPr lang="en-US" sz="2000" b="1" u="none" dirty="0" smtClean="0">
                  <a:solidFill>
                    <a:schemeClr val="bg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 cell</a:t>
              </a:r>
              <a:endParaRPr lang="en-US" sz="2000" b="1" u="none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915894" y="3298117"/>
              <a:ext cx="147439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b="1" u="none" dirty="0">
                  <a:solidFill>
                    <a:schemeClr val="accent5"/>
                  </a:solidFill>
                </a:rPr>
                <a:t>Signal 2 is blocked</a:t>
              </a:r>
              <a:r>
                <a:rPr lang="en-US" sz="2400" u="none" dirty="0">
                  <a:solidFill>
                    <a:schemeClr val="accent5"/>
                  </a:solidFill>
                </a:rPr>
                <a:t>*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041223" y="3482783"/>
              <a:ext cx="120388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b="1" u="none" dirty="0" smtClean="0">
                  <a:solidFill>
                    <a:schemeClr val="accent4"/>
                  </a:solidFill>
                </a:rPr>
                <a:t>Signal 1</a:t>
              </a:r>
              <a:endParaRPr lang="en-US" sz="2400" b="1" u="none" dirty="0">
                <a:solidFill>
                  <a:schemeClr val="accent4"/>
                </a:solidFill>
              </a:endParaRPr>
            </a:p>
          </p:txBody>
        </p:sp>
        <p:sp>
          <p:nvSpPr>
            <p:cNvPr id="107" name="Left Bracket 106"/>
            <p:cNvSpPr/>
            <p:nvPr/>
          </p:nvSpPr>
          <p:spPr bwMode="auto">
            <a:xfrm>
              <a:off x="2206619" y="2668159"/>
              <a:ext cx="975017" cy="2090912"/>
            </a:xfrm>
            <a:prstGeom prst="leftBracket">
              <a:avLst>
                <a:gd name="adj" fmla="val 0"/>
              </a:avLst>
            </a:prstGeom>
            <a:noFill/>
            <a:ln w="285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 w="28575" cmpd="sng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08" name="Left Bracket 107"/>
            <p:cNvSpPr/>
            <p:nvPr/>
          </p:nvSpPr>
          <p:spPr bwMode="auto">
            <a:xfrm flipH="1">
              <a:off x="5952740" y="2668159"/>
              <a:ext cx="975017" cy="2090912"/>
            </a:xfrm>
            <a:prstGeom prst="leftBracket">
              <a:avLst>
                <a:gd name="adj" fmla="val 0"/>
              </a:avLst>
            </a:prstGeom>
            <a:noFill/>
            <a:ln w="285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 w="28575" cmpd="sng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461765" y="3752469"/>
              <a:ext cx="1381559" cy="49449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b="1" u="none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MHC with antigen</a:t>
              </a:r>
              <a:endParaRPr lang="en-US" sz="1600" b="1" u="none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461765" y="3023489"/>
              <a:ext cx="1143315" cy="494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b="1" u="none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T-cell receptor</a:t>
              </a:r>
              <a:endParaRPr lang="en-US" sz="1600" b="1" u="none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3771362" y="3485441"/>
              <a:ext cx="219219" cy="719620"/>
              <a:chOff x="3771362" y="3485441"/>
              <a:chExt cx="219219" cy="719620"/>
            </a:xfrm>
          </p:grpSpPr>
          <p:sp>
            <p:nvSpPr>
              <p:cNvPr id="181" name="Rectangle 180"/>
              <p:cNvSpPr/>
              <p:nvPr/>
            </p:nvSpPr>
            <p:spPr bwMode="auto">
              <a:xfrm>
                <a:off x="3819059" y="3638550"/>
                <a:ext cx="123825" cy="566511"/>
              </a:xfrm>
              <a:prstGeom prst="rect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82" name="Oval 181"/>
              <p:cNvSpPr/>
              <p:nvPr/>
            </p:nvSpPr>
            <p:spPr bwMode="auto">
              <a:xfrm>
                <a:off x="3771362" y="3485441"/>
                <a:ext cx="219219" cy="289634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150" name="TextBox 149"/>
            <p:cNvSpPr txBox="1"/>
            <p:nvPr/>
          </p:nvSpPr>
          <p:spPr>
            <a:xfrm>
              <a:off x="5669679" y="3254507"/>
              <a:ext cx="893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none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CTLA4</a:t>
              </a:r>
              <a:endParaRPr lang="en-US" b="1" u="none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5080935" y="3652268"/>
              <a:ext cx="235813" cy="544988"/>
              <a:chOff x="5080935" y="3652268"/>
              <a:chExt cx="235813" cy="544988"/>
            </a:xfrm>
          </p:grpSpPr>
          <p:sp>
            <p:nvSpPr>
              <p:cNvPr id="179" name="Rectangle 178"/>
              <p:cNvSpPr/>
              <p:nvPr/>
            </p:nvSpPr>
            <p:spPr bwMode="auto">
              <a:xfrm>
                <a:off x="5080935" y="3652268"/>
                <a:ext cx="235813" cy="179957"/>
              </a:xfrm>
              <a:prstGeom prst="rect">
                <a:avLst/>
              </a:prstGeom>
              <a:solidFill>
                <a:schemeClr val="tx2">
                  <a:lumMod val="65000"/>
                  <a:lumOff val="35000"/>
                </a:schemeClr>
              </a:solidFill>
              <a:ln w="952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5117506" y="3832226"/>
                <a:ext cx="162670" cy="365030"/>
              </a:xfrm>
              <a:prstGeom prst="rect">
                <a:avLst/>
              </a:prstGeom>
              <a:solidFill>
                <a:schemeClr val="tx2">
                  <a:lumMod val="65000"/>
                  <a:lumOff val="3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152" name="TextBox 151"/>
            <p:cNvSpPr txBox="1"/>
            <p:nvPr/>
          </p:nvSpPr>
          <p:spPr>
            <a:xfrm>
              <a:off x="5669679" y="3711279"/>
              <a:ext cx="614968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b="1" u="none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B7</a:t>
              </a:r>
              <a:endParaRPr lang="en-US" b="1" u="none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3" name="Group 152"/>
            <p:cNvGrpSpPr/>
            <p:nvPr/>
          </p:nvGrpSpPr>
          <p:grpSpPr>
            <a:xfrm>
              <a:off x="3732518" y="3073400"/>
              <a:ext cx="296907" cy="574121"/>
              <a:chOff x="3732518" y="3073400"/>
              <a:chExt cx="296907" cy="574121"/>
            </a:xfrm>
          </p:grpSpPr>
          <p:sp>
            <p:nvSpPr>
              <p:cNvPr id="177" name="Freeform 176"/>
              <p:cNvSpPr/>
              <p:nvPr/>
            </p:nvSpPr>
            <p:spPr bwMode="auto">
              <a:xfrm>
                <a:off x="3732518" y="3073400"/>
                <a:ext cx="134983" cy="574121"/>
              </a:xfrm>
              <a:custGeom>
                <a:avLst/>
                <a:gdLst>
                  <a:gd name="connsiteX0" fmla="*/ 154131 w 154643"/>
                  <a:gd name="connsiteY0" fmla="*/ 0 h 419100"/>
                  <a:gd name="connsiteX1" fmla="*/ 135081 w 154643"/>
                  <a:gd name="connsiteY1" fmla="*/ 266700 h 419100"/>
                  <a:gd name="connsiteX2" fmla="*/ 39831 w 154643"/>
                  <a:gd name="connsiteY2" fmla="*/ 285750 h 419100"/>
                  <a:gd name="connsiteX3" fmla="*/ 1731 w 154643"/>
                  <a:gd name="connsiteY3" fmla="*/ 41910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43" h="419100">
                    <a:moveTo>
                      <a:pt x="154131" y="0"/>
                    </a:moveTo>
                    <a:cubicBezTo>
                      <a:pt x="147781" y="88900"/>
                      <a:pt x="168182" y="183948"/>
                      <a:pt x="135081" y="266700"/>
                    </a:cubicBezTo>
                    <a:cubicBezTo>
                      <a:pt x="123056" y="296763"/>
                      <a:pt x="67944" y="269686"/>
                      <a:pt x="39831" y="285750"/>
                    </a:cubicBezTo>
                    <a:cubicBezTo>
                      <a:pt x="-12358" y="315573"/>
                      <a:pt x="1731" y="373768"/>
                      <a:pt x="1731" y="419100"/>
                    </a:cubicBezTo>
                  </a:path>
                </a:pathLst>
              </a:custGeom>
              <a:noFill/>
              <a:ln w="57150" cap="flat" cmpd="sng" algn="ctr">
                <a:solidFill>
                  <a:srgbClr val="BC1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78" name="Freeform 177"/>
              <p:cNvSpPr/>
              <p:nvPr/>
            </p:nvSpPr>
            <p:spPr bwMode="auto">
              <a:xfrm flipH="1">
                <a:off x="3894442" y="3073400"/>
                <a:ext cx="134983" cy="574121"/>
              </a:xfrm>
              <a:custGeom>
                <a:avLst/>
                <a:gdLst>
                  <a:gd name="connsiteX0" fmla="*/ 154131 w 154643"/>
                  <a:gd name="connsiteY0" fmla="*/ 0 h 419100"/>
                  <a:gd name="connsiteX1" fmla="*/ 135081 w 154643"/>
                  <a:gd name="connsiteY1" fmla="*/ 266700 h 419100"/>
                  <a:gd name="connsiteX2" fmla="*/ 39831 w 154643"/>
                  <a:gd name="connsiteY2" fmla="*/ 285750 h 419100"/>
                  <a:gd name="connsiteX3" fmla="*/ 1731 w 154643"/>
                  <a:gd name="connsiteY3" fmla="*/ 41910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43" h="419100">
                    <a:moveTo>
                      <a:pt x="154131" y="0"/>
                    </a:moveTo>
                    <a:cubicBezTo>
                      <a:pt x="147781" y="88900"/>
                      <a:pt x="168182" y="183948"/>
                      <a:pt x="135081" y="266700"/>
                    </a:cubicBezTo>
                    <a:cubicBezTo>
                      <a:pt x="123056" y="296763"/>
                      <a:pt x="67944" y="269686"/>
                      <a:pt x="39831" y="285750"/>
                    </a:cubicBezTo>
                    <a:cubicBezTo>
                      <a:pt x="-12358" y="315573"/>
                      <a:pt x="1731" y="373768"/>
                      <a:pt x="1731" y="419100"/>
                    </a:cubicBezTo>
                  </a:path>
                </a:pathLst>
              </a:custGeom>
              <a:noFill/>
              <a:ln w="57150" cap="flat" cmpd="sng" algn="ctr">
                <a:solidFill>
                  <a:srgbClr val="BC1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endParaRPr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>
              <a:off x="5006976" y="3079750"/>
              <a:ext cx="384174" cy="682625"/>
              <a:chOff x="5006976" y="3079750"/>
              <a:chExt cx="384174" cy="682625"/>
            </a:xfrm>
          </p:grpSpPr>
          <p:grpSp>
            <p:nvGrpSpPr>
              <p:cNvPr id="169" name="Group 168"/>
              <p:cNvGrpSpPr/>
              <p:nvPr/>
            </p:nvGrpSpPr>
            <p:grpSpPr>
              <a:xfrm>
                <a:off x="5006976" y="3079750"/>
                <a:ext cx="177799" cy="682625"/>
                <a:chOff x="5006976" y="3079750"/>
                <a:chExt cx="177799" cy="682625"/>
              </a:xfrm>
            </p:grpSpPr>
            <p:cxnSp>
              <p:nvCxnSpPr>
                <p:cNvPr id="174" name="Straight Connector 173"/>
                <p:cNvCxnSpPr/>
                <p:nvPr/>
              </p:nvCxnSpPr>
              <p:spPr bwMode="auto">
                <a:xfrm>
                  <a:off x="5157753" y="3079750"/>
                  <a:ext cx="0" cy="540256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" name="Straight Connector 174"/>
                <p:cNvCxnSpPr/>
                <p:nvPr/>
              </p:nvCxnSpPr>
              <p:spPr bwMode="auto">
                <a:xfrm>
                  <a:off x="5034279" y="3587599"/>
                  <a:ext cx="0" cy="174776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6" name="Straight Connector 175"/>
                <p:cNvCxnSpPr/>
                <p:nvPr/>
              </p:nvCxnSpPr>
              <p:spPr bwMode="auto">
                <a:xfrm flipH="1">
                  <a:off x="5006976" y="3604998"/>
                  <a:ext cx="177799" cy="0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70" name="Group 169"/>
              <p:cNvGrpSpPr/>
              <p:nvPr/>
            </p:nvGrpSpPr>
            <p:grpSpPr>
              <a:xfrm flipH="1">
                <a:off x="5213351" y="3079750"/>
                <a:ext cx="177799" cy="682625"/>
                <a:chOff x="5006976" y="3079750"/>
                <a:chExt cx="177799" cy="682625"/>
              </a:xfrm>
            </p:grpSpPr>
            <p:cxnSp>
              <p:nvCxnSpPr>
                <p:cNvPr id="171" name="Straight Connector 170"/>
                <p:cNvCxnSpPr/>
                <p:nvPr/>
              </p:nvCxnSpPr>
              <p:spPr bwMode="auto">
                <a:xfrm>
                  <a:off x="5157753" y="3079750"/>
                  <a:ext cx="0" cy="540256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2" name="Straight Connector 171"/>
                <p:cNvCxnSpPr/>
                <p:nvPr/>
              </p:nvCxnSpPr>
              <p:spPr bwMode="auto">
                <a:xfrm>
                  <a:off x="5034279" y="3587599"/>
                  <a:ext cx="0" cy="174776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3" name="Straight Connector 172"/>
                <p:cNvCxnSpPr/>
                <p:nvPr/>
              </p:nvCxnSpPr>
              <p:spPr bwMode="auto">
                <a:xfrm flipH="1">
                  <a:off x="5006976" y="3604998"/>
                  <a:ext cx="177799" cy="0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cxnSp>
          <p:nvCxnSpPr>
            <p:cNvPr id="155" name="Straight Connector 154"/>
            <p:cNvCxnSpPr/>
            <p:nvPr/>
          </p:nvCxnSpPr>
          <p:spPr bwMode="auto">
            <a:xfrm>
              <a:off x="3329460" y="3370648"/>
              <a:ext cx="53545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/>
            <p:nvPr/>
          </p:nvCxnSpPr>
          <p:spPr bwMode="auto">
            <a:xfrm>
              <a:off x="3418703" y="3919838"/>
              <a:ext cx="44621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Straight Connector 156"/>
            <p:cNvCxnSpPr/>
            <p:nvPr/>
          </p:nvCxnSpPr>
          <p:spPr bwMode="auto">
            <a:xfrm>
              <a:off x="5217297" y="3919838"/>
              <a:ext cx="44621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/>
            <p:cNvCxnSpPr/>
            <p:nvPr/>
          </p:nvCxnSpPr>
          <p:spPr bwMode="auto">
            <a:xfrm>
              <a:off x="5244757" y="3473623"/>
              <a:ext cx="41875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9" name="TextBox 158"/>
            <p:cNvSpPr txBox="1"/>
            <p:nvPr/>
          </p:nvSpPr>
          <p:spPr>
            <a:xfrm>
              <a:off x="6151592" y="2946959"/>
              <a:ext cx="785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none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CD28</a:t>
              </a:r>
              <a:endParaRPr lang="en-US" b="1" u="none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0" name="Group 159"/>
            <p:cNvGrpSpPr/>
            <p:nvPr/>
          </p:nvGrpSpPr>
          <p:grpSpPr>
            <a:xfrm rot="18291842">
              <a:off x="5763485" y="2586853"/>
              <a:ext cx="384174" cy="682625"/>
              <a:chOff x="5006976" y="3079750"/>
              <a:chExt cx="384174" cy="682625"/>
            </a:xfrm>
          </p:grpSpPr>
          <p:grpSp>
            <p:nvGrpSpPr>
              <p:cNvPr id="161" name="Group 160"/>
              <p:cNvGrpSpPr/>
              <p:nvPr/>
            </p:nvGrpSpPr>
            <p:grpSpPr>
              <a:xfrm>
                <a:off x="5006976" y="3079750"/>
                <a:ext cx="177799" cy="682625"/>
                <a:chOff x="5006976" y="3079750"/>
                <a:chExt cx="177799" cy="682625"/>
              </a:xfrm>
            </p:grpSpPr>
            <p:cxnSp>
              <p:nvCxnSpPr>
                <p:cNvPr id="166" name="Straight Connector 165"/>
                <p:cNvCxnSpPr/>
                <p:nvPr/>
              </p:nvCxnSpPr>
              <p:spPr bwMode="auto">
                <a:xfrm>
                  <a:off x="5157753" y="3079750"/>
                  <a:ext cx="0" cy="540256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7" name="Straight Connector 166"/>
                <p:cNvCxnSpPr/>
                <p:nvPr/>
              </p:nvCxnSpPr>
              <p:spPr bwMode="auto">
                <a:xfrm>
                  <a:off x="5034279" y="3587599"/>
                  <a:ext cx="0" cy="174776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/>
                <p:cNvCxnSpPr/>
                <p:nvPr/>
              </p:nvCxnSpPr>
              <p:spPr bwMode="auto">
                <a:xfrm flipH="1">
                  <a:off x="5006976" y="3604998"/>
                  <a:ext cx="177799" cy="0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62" name="Group 161"/>
              <p:cNvGrpSpPr/>
              <p:nvPr/>
            </p:nvGrpSpPr>
            <p:grpSpPr>
              <a:xfrm flipH="1">
                <a:off x="5213351" y="3079750"/>
                <a:ext cx="177799" cy="682625"/>
                <a:chOff x="5006976" y="3079750"/>
                <a:chExt cx="177799" cy="682625"/>
              </a:xfrm>
            </p:grpSpPr>
            <p:cxnSp>
              <p:nvCxnSpPr>
                <p:cNvPr id="163" name="Straight Connector 162"/>
                <p:cNvCxnSpPr/>
                <p:nvPr/>
              </p:nvCxnSpPr>
              <p:spPr bwMode="auto">
                <a:xfrm>
                  <a:off x="5157753" y="3079750"/>
                  <a:ext cx="0" cy="540256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4" name="Straight Connector 163"/>
                <p:cNvCxnSpPr/>
                <p:nvPr/>
              </p:nvCxnSpPr>
              <p:spPr bwMode="auto">
                <a:xfrm>
                  <a:off x="5034279" y="3587599"/>
                  <a:ext cx="0" cy="174776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/>
                <p:cNvCxnSpPr/>
                <p:nvPr/>
              </p:nvCxnSpPr>
              <p:spPr bwMode="auto">
                <a:xfrm flipH="1">
                  <a:off x="5006976" y="3604998"/>
                  <a:ext cx="177799" cy="0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</p:spTree>
    <p:extLst>
      <p:ext uri="{BB962C8B-B14F-4D97-AF65-F5344CB8AC3E}">
        <p14:creationId xmlns:p14="http://schemas.microsoft.com/office/powerpoint/2010/main" val="314021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62" y="161352"/>
            <a:ext cx="8525330" cy="1323439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/>
              <a:t>Immune System Interaction With Cancer</a:t>
            </a:r>
            <a:endParaRPr lang="en-US" sz="4000" dirty="0"/>
          </a:p>
        </p:txBody>
      </p:sp>
      <p:sp>
        <p:nvSpPr>
          <p:cNvPr id="425" name="TextBox 1"/>
          <p:cNvSpPr txBox="1">
            <a:spLocks noChangeArrowheads="1"/>
          </p:cNvSpPr>
          <p:nvPr/>
        </p:nvSpPr>
        <p:spPr bwMode="auto">
          <a:xfrm>
            <a:off x="14309" y="6275448"/>
            <a:ext cx="90840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Dunn GP, et al. </a:t>
            </a:r>
            <a:r>
              <a:rPr lang="en-US" sz="1600" i="1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Nat </a:t>
            </a:r>
            <a:r>
              <a:rPr lang="en-US" sz="1600" i="1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Immunol</a:t>
            </a:r>
            <a:r>
              <a:rPr lang="en-US" sz="1600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. </a:t>
            </a:r>
            <a:r>
              <a:rPr lang="en-US" sz="160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2002;3:991-</a:t>
            </a:r>
            <a:r>
              <a:rPr lang="en-US" sz="1600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998</a:t>
            </a:r>
            <a:r>
              <a:rPr lang="en-US" sz="1600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[5]</a:t>
            </a:r>
            <a:r>
              <a:rPr lang="en-US" sz="1600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; </a:t>
            </a:r>
            <a:r>
              <a:rPr lang="en-US" sz="160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Schreiber R, et al. </a:t>
            </a:r>
            <a:r>
              <a:rPr lang="en-US" sz="1600" i="1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Science</a:t>
            </a:r>
            <a:r>
              <a:rPr lang="en-US" sz="160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. 2011;331:1565-</a:t>
            </a:r>
            <a:r>
              <a:rPr lang="en-US" sz="1600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1570</a:t>
            </a:r>
            <a:r>
              <a:rPr lang="en-US" sz="1600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[6]</a:t>
            </a:r>
            <a:r>
              <a:rPr lang="en-US" sz="1600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;</a:t>
            </a:r>
            <a:endParaRPr lang="en-US" sz="1600" u="none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MS PGothic" pitchFamily="34" charset="-128"/>
            </a:endParaRPr>
          </a:p>
          <a:p>
            <a:pPr eaLnBrk="0" hangingPunct="0"/>
            <a:r>
              <a:rPr lang="en-US" sz="160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Mittal D, et al. </a:t>
            </a:r>
            <a:r>
              <a:rPr lang="en-US" sz="1600" i="1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Curr Opin Immunol</a:t>
            </a:r>
            <a:r>
              <a:rPr lang="en-US" sz="160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. 2014;27:16-25</a:t>
            </a:r>
            <a:r>
              <a:rPr lang="en-US" sz="1600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.</a:t>
            </a:r>
            <a:r>
              <a:rPr lang="en-US" sz="1600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[7]</a:t>
            </a:r>
            <a:r>
              <a:rPr lang="en-US" sz="1600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endParaRPr lang="en-US" sz="1600" u="none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MS PGothic" pitchFamily="34" charset="-128"/>
            </a:endParaRPr>
          </a:p>
        </p:txBody>
      </p:sp>
      <p:grpSp>
        <p:nvGrpSpPr>
          <p:cNvPr id="430" name="Group 429"/>
          <p:cNvGrpSpPr/>
          <p:nvPr/>
        </p:nvGrpSpPr>
        <p:grpSpPr>
          <a:xfrm>
            <a:off x="441131" y="1565592"/>
            <a:ext cx="8379992" cy="4629054"/>
            <a:chOff x="382004" y="1496457"/>
            <a:chExt cx="8379992" cy="4629054"/>
          </a:xfrm>
        </p:grpSpPr>
        <p:cxnSp>
          <p:nvCxnSpPr>
            <p:cNvPr id="431" name="Straight Arrow Connector 430"/>
            <p:cNvCxnSpPr/>
            <p:nvPr/>
          </p:nvCxnSpPr>
          <p:spPr bwMode="auto">
            <a:xfrm>
              <a:off x="382004" y="4762893"/>
              <a:ext cx="8379992" cy="18650"/>
            </a:xfrm>
            <a:prstGeom prst="straightConnector1">
              <a:avLst/>
            </a:prstGeom>
            <a:solidFill>
              <a:schemeClr val="accent1"/>
            </a:solidFill>
            <a:ln w="88900" cap="flat" cmpd="sng" algn="ctr">
              <a:solidFill>
                <a:srgbClr val="003854"/>
              </a:solidFill>
              <a:prstDash val="solid"/>
              <a:round/>
              <a:headEnd type="none" w="med" len="med"/>
              <a:tailEnd type="triangle" w="med" len="sm"/>
            </a:ln>
            <a:effectLst/>
          </p:spPr>
        </p:cxnSp>
        <p:sp>
          <p:nvSpPr>
            <p:cNvPr id="434" name="TextBox 433"/>
            <p:cNvSpPr txBox="1"/>
            <p:nvPr/>
          </p:nvSpPr>
          <p:spPr>
            <a:xfrm>
              <a:off x="1120686" y="4774840"/>
              <a:ext cx="6902628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u="none" dirty="0" smtClean="0">
                  <a:solidFill>
                    <a:srgbClr val="003854"/>
                  </a:solidFill>
                </a:rPr>
                <a:t>Tumor heterogeneity and time under immune selective pressure</a:t>
              </a:r>
              <a:endParaRPr lang="en-US" b="1" u="none" dirty="0">
                <a:solidFill>
                  <a:srgbClr val="003854"/>
                </a:solidFill>
              </a:endParaRPr>
            </a:p>
          </p:txBody>
        </p:sp>
        <p:grpSp>
          <p:nvGrpSpPr>
            <p:cNvPr id="436" name="Group 435"/>
            <p:cNvGrpSpPr/>
            <p:nvPr/>
          </p:nvGrpSpPr>
          <p:grpSpPr>
            <a:xfrm>
              <a:off x="1172187" y="5192397"/>
              <a:ext cx="6799627" cy="933114"/>
              <a:chOff x="992458" y="4946046"/>
              <a:chExt cx="8331929" cy="1143393"/>
            </a:xfrm>
          </p:grpSpPr>
          <p:grpSp>
            <p:nvGrpSpPr>
              <p:cNvPr id="814" name="Group 813"/>
              <p:cNvGrpSpPr/>
              <p:nvPr/>
            </p:nvGrpSpPr>
            <p:grpSpPr>
              <a:xfrm>
                <a:off x="5231462" y="4960115"/>
                <a:ext cx="4092925" cy="1129323"/>
                <a:chOff x="13804376" y="5118884"/>
                <a:chExt cx="4092925" cy="1129323"/>
              </a:xfrm>
            </p:grpSpPr>
            <p:sp>
              <p:nvSpPr>
                <p:cNvPr id="825" name="Oval 824"/>
                <p:cNvSpPr/>
                <p:nvPr/>
              </p:nvSpPr>
              <p:spPr bwMode="auto">
                <a:xfrm>
                  <a:off x="13948662" y="5205338"/>
                  <a:ext cx="304800" cy="203200"/>
                </a:xfrm>
                <a:prstGeom prst="ellipse">
                  <a:avLst/>
                </a:prstGeom>
                <a:solidFill>
                  <a:srgbClr val="444E54"/>
                </a:solidFill>
                <a:ln w="9525" cap="flat" cmpd="sng" algn="ctr">
                  <a:solidFill>
                    <a:srgbClr val="444E5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300" b="0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826" name="Oval 825"/>
                <p:cNvSpPr/>
                <p:nvPr/>
              </p:nvSpPr>
              <p:spPr bwMode="auto">
                <a:xfrm>
                  <a:off x="13948662" y="5614535"/>
                  <a:ext cx="304800" cy="203200"/>
                </a:xfrm>
                <a:prstGeom prst="ellipse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300" b="0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827" name="TextBox 826"/>
                <p:cNvSpPr txBox="1"/>
                <p:nvPr/>
              </p:nvSpPr>
              <p:spPr>
                <a:xfrm>
                  <a:off x="14282178" y="5118884"/>
                  <a:ext cx="1806754" cy="3582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u="none" dirty="0" smtClean="0"/>
                    <a:t>Dead tumor cell</a:t>
                  </a:r>
                  <a:endParaRPr lang="en-US" sz="1300" u="none" dirty="0"/>
                </a:p>
              </p:txBody>
            </p:sp>
            <p:sp>
              <p:nvSpPr>
                <p:cNvPr id="828" name="TextBox 827"/>
                <p:cNvSpPr txBox="1"/>
                <p:nvPr/>
              </p:nvSpPr>
              <p:spPr>
                <a:xfrm>
                  <a:off x="14282178" y="5375899"/>
                  <a:ext cx="3615123" cy="362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300" u="none" dirty="0"/>
                </a:p>
              </p:txBody>
            </p:sp>
            <p:sp>
              <p:nvSpPr>
                <p:cNvPr id="829" name="TextBox 828"/>
                <p:cNvSpPr txBox="1"/>
                <p:nvPr/>
              </p:nvSpPr>
              <p:spPr>
                <a:xfrm>
                  <a:off x="14282178" y="5546687"/>
                  <a:ext cx="2326463" cy="3582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u="none" dirty="0"/>
                    <a:t>R</a:t>
                  </a:r>
                  <a:r>
                    <a:rPr lang="en-US" sz="1300" u="none" dirty="0" smtClean="0"/>
                    <a:t>esistant tumor cell</a:t>
                  </a:r>
                  <a:endParaRPr lang="en-US" sz="1300" u="none" dirty="0"/>
                </a:p>
              </p:txBody>
            </p:sp>
            <p:sp>
              <p:nvSpPr>
                <p:cNvPr id="830" name="TextBox 829"/>
                <p:cNvSpPr txBox="1"/>
                <p:nvPr/>
              </p:nvSpPr>
              <p:spPr>
                <a:xfrm>
                  <a:off x="14282178" y="5889929"/>
                  <a:ext cx="2326463" cy="3582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u="none" dirty="0" smtClean="0"/>
                    <a:t>Stromal cell</a:t>
                  </a:r>
                  <a:endParaRPr lang="en-US" sz="1300" u="none" dirty="0"/>
                </a:p>
              </p:txBody>
            </p:sp>
            <p:grpSp>
              <p:nvGrpSpPr>
                <p:cNvPr id="831" name="Group 830"/>
                <p:cNvGrpSpPr/>
                <p:nvPr/>
              </p:nvGrpSpPr>
              <p:grpSpPr>
                <a:xfrm>
                  <a:off x="13804376" y="5966383"/>
                  <a:ext cx="531897" cy="214489"/>
                  <a:chOff x="9357639" y="6242867"/>
                  <a:chExt cx="531897" cy="214489"/>
                </a:xfrm>
              </p:grpSpPr>
              <p:sp>
                <p:nvSpPr>
                  <p:cNvPr id="832" name="Freeform 831"/>
                  <p:cNvSpPr/>
                  <p:nvPr/>
                </p:nvSpPr>
                <p:spPr bwMode="auto">
                  <a:xfrm>
                    <a:off x="9357639" y="6242867"/>
                    <a:ext cx="531897" cy="214489"/>
                  </a:xfrm>
                  <a:custGeom>
                    <a:avLst/>
                    <a:gdLst>
                      <a:gd name="connsiteX0" fmla="*/ 362518 w 531897"/>
                      <a:gd name="connsiteY0" fmla="*/ 0 h 214489"/>
                      <a:gd name="connsiteX1" fmla="*/ 362518 w 531897"/>
                      <a:gd name="connsiteY1" fmla="*/ 0 h 214489"/>
                      <a:gd name="connsiteX2" fmla="*/ 238340 w 531897"/>
                      <a:gd name="connsiteY2" fmla="*/ 22578 h 214489"/>
                      <a:gd name="connsiteX3" fmla="*/ 204473 w 531897"/>
                      <a:gd name="connsiteY3" fmla="*/ 33867 h 214489"/>
                      <a:gd name="connsiteX4" fmla="*/ 159318 w 531897"/>
                      <a:gd name="connsiteY4" fmla="*/ 45155 h 214489"/>
                      <a:gd name="connsiteX5" fmla="*/ 91584 w 531897"/>
                      <a:gd name="connsiteY5" fmla="*/ 90311 h 214489"/>
                      <a:gd name="connsiteX6" fmla="*/ 57718 w 531897"/>
                      <a:gd name="connsiteY6" fmla="*/ 112889 h 214489"/>
                      <a:gd name="connsiteX7" fmla="*/ 12562 w 531897"/>
                      <a:gd name="connsiteY7" fmla="*/ 146755 h 214489"/>
                      <a:gd name="connsiteX8" fmla="*/ 1273 w 531897"/>
                      <a:gd name="connsiteY8" fmla="*/ 180622 h 214489"/>
                      <a:gd name="connsiteX9" fmla="*/ 35140 w 531897"/>
                      <a:gd name="connsiteY9" fmla="*/ 191911 h 214489"/>
                      <a:gd name="connsiteX10" fmla="*/ 136740 w 531897"/>
                      <a:gd name="connsiteY10" fmla="*/ 214489 h 214489"/>
                      <a:gd name="connsiteX11" fmla="*/ 260918 w 531897"/>
                      <a:gd name="connsiteY11" fmla="*/ 203200 h 214489"/>
                      <a:gd name="connsiteX12" fmla="*/ 328651 w 531897"/>
                      <a:gd name="connsiteY12" fmla="*/ 169333 h 214489"/>
                      <a:gd name="connsiteX13" fmla="*/ 475407 w 531897"/>
                      <a:gd name="connsiteY13" fmla="*/ 146755 h 214489"/>
                      <a:gd name="connsiteX14" fmla="*/ 509273 w 531897"/>
                      <a:gd name="connsiteY14" fmla="*/ 135467 h 214489"/>
                      <a:gd name="connsiteX15" fmla="*/ 509273 w 531897"/>
                      <a:gd name="connsiteY15" fmla="*/ 67733 h 214489"/>
                      <a:gd name="connsiteX16" fmla="*/ 464118 w 531897"/>
                      <a:gd name="connsiteY16" fmla="*/ 56444 h 214489"/>
                      <a:gd name="connsiteX17" fmla="*/ 430251 w 531897"/>
                      <a:gd name="connsiteY17" fmla="*/ 45155 h 214489"/>
                      <a:gd name="connsiteX18" fmla="*/ 385095 w 531897"/>
                      <a:gd name="connsiteY18" fmla="*/ 33867 h 214489"/>
                      <a:gd name="connsiteX19" fmla="*/ 362518 w 531897"/>
                      <a:gd name="connsiteY19" fmla="*/ 0 h 214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31897" h="214489">
                        <a:moveTo>
                          <a:pt x="362518" y="0"/>
                        </a:moveTo>
                        <a:lnTo>
                          <a:pt x="362518" y="0"/>
                        </a:lnTo>
                        <a:cubicBezTo>
                          <a:pt x="321125" y="7526"/>
                          <a:pt x="279477" y="13763"/>
                          <a:pt x="238340" y="22578"/>
                        </a:cubicBezTo>
                        <a:cubicBezTo>
                          <a:pt x="226704" y="25071"/>
                          <a:pt x="215915" y="30598"/>
                          <a:pt x="204473" y="33867"/>
                        </a:cubicBezTo>
                        <a:cubicBezTo>
                          <a:pt x="189555" y="38129"/>
                          <a:pt x="174370" y="41392"/>
                          <a:pt x="159318" y="45155"/>
                        </a:cubicBezTo>
                        <a:lnTo>
                          <a:pt x="91584" y="90311"/>
                        </a:lnTo>
                        <a:cubicBezTo>
                          <a:pt x="80295" y="97837"/>
                          <a:pt x="68572" y="104749"/>
                          <a:pt x="57718" y="112889"/>
                        </a:cubicBezTo>
                        <a:lnTo>
                          <a:pt x="12562" y="146755"/>
                        </a:lnTo>
                        <a:cubicBezTo>
                          <a:pt x="8799" y="158044"/>
                          <a:pt x="-4049" y="169979"/>
                          <a:pt x="1273" y="180622"/>
                        </a:cubicBezTo>
                        <a:cubicBezTo>
                          <a:pt x="6595" y="191265"/>
                          <a:pt x="23698" y="188642"/>
                          <a:pt x="35140" y="191911"/>
                        </a:cubicBezTo>
                        <a:cubicBezTo>
                          <a:pt x="72342" y="202540"/>
                          <a:pt x="97939" y="206729"/>
                          <a:pt x="136740" y="214489"/>
                        </a:cubicBezTo>
                        <a:cubicBezTo>
                          <a:pt x="178133" y="210726"/>
                          <a:pt x="219772" y="209078"/>
                          <a:pt x="260918" y="203200"/>
                        </a:cubicBezTo>
                        <a:cubicBezTo>
                          <a:pt x="328091" y="193604"/>
                          <a:pt x="261583" y="191689"/>
                          <a:pt x="328651" y="169333"/>
                        </a:cubicBezTo>
                        <a:cubicBezTo>
                          <a:pt x="340399" y="165417"/>
                          <a:pt x="469318" y="147625"/>
                          <a:pt x="475407" y="146755"/>
                        </a:cubicBezTo>
                        <a:cubicBezTo>
                          <a:pt x="486696" y="142992"/>
                          <a:pt x="499981" y="142900"/>
                          <a:pt x="509273" y="135467"/>
                        </a:cubicBezTo>
                        <a:cubicBezTo>
                          <a:pt x="536641" y="113573"/>
                          <a:pt x="542113" y="89627"/>
                          <a:pt x="509273" y="67733"/>
                        </a:cubicBezTo>
                        <a:cubicBezTo>
                          <a:pt x="496364" y="59127"/>
                          <a:pt x="479036" y="60706"/>
                          <a:pt x="464118" y="56444"/>
                        </a:cubicBezTo>
                        <a:cubicBezTo>
                          <a:pt x="452676" y="53175"/>
                          <a:pt x="441693" y="48424"/>
                          <a:pt x="430251" y="45155"/>
                        </a:cubicBezTo>
                        <a:cubicBezTo>
                          <a:pt x="415333" y="40893"/>
                          <a:pt x="400013" y="38129"/>
                          <a:pt x="385095" y="33867"/>
                        </a:cubicBezTo>
                        <a:cubicBezTo>
                          <a:pt x="373653" y="30598"/>
                          <a:pt x="366281" y="5644"/>
                          <a:pt x="362518" y="0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300" b="0" i="0" u="sng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endParaRPr>
                  </a:p>
                </p:txBody>
              </p:sp>
              <p:sp>
                <p:nvSpPr>
                  <p:cNvPr id="833" name="Oval 832"/>
                  <p:cNvSpPr/>
                  <p:nvPr/>
                </p:nvSpPr>
                <p:spPr bwMode="auto">
                  <a:xfrm>
                    <a:off x="9543597" y="6346119"/>
                    <a:ext cx="77704" cy="4571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300" b="0" i="0" u="sng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815" name="Group 814"/>
              <p:cNvGrpSpPr/>
              <p:nvPr/>
            </p:nvGrpSpPr>
            <p:grpSpPr>
              <a:xfrm>
                <a:off x="992458" y="4946046"/>
                <a:ext cx="3989921" cy="1143393"/>
                <a:chOff x="9565372" y="5104815"/>
                <a:chExt cx="3989921" cy="1143393"/>
              </a:xfrm>
            </p:grpSpPr>
            <p:sp>
              <p:nvSpPr>
                <p:cNvPr id="816" name="Oval 815"/>
                <p:cNvSpPr/>
                <p:nvPr/>
              </p:nvSpPr>
              <p:spPr bwMode="auto">
                <a:xfrm>
                  <a:off x="9565372" y="5104815"/>
                  <a:ext cx="352239" cy="366094"/>
                </a:xfrm>
                <a:prstGeom prst="ellipse">
                  <a:avLst/>
                </a:prstGeom>
                <a:solidFill>
                  <a:schemeClr val="accent1">
                    <a:lumMod val="10000"/>
                    <a:lumOff val="9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300" b="0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817" name="Oval 816"/>
                <p:cNvSpPr/>
                <p:nvPr/>
              </p:nvSpPr>
              <p:spPr bwMode="auto">
                <a:xfrm>
                  <a:off x="9589091" y="5978210"/>
                  <a:ext cx="304800" cy="203200"/>
                </a:xfrm>
                <a:prstGeom prst="ellipse">
                  <a:avLst/>
                </a:prstGeom>
                <a:solidFill>
                  <a:srgbClr val="D32DC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300" b="0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818" name="Oval 817"/>
                <p:cNvSpPr/>
                <p:nvPr/>
              </p:nvSpPr>
              <p:spPr bwMode="auto">
                <a:xfrm>
                  <a:off x="9679109" y="5538571"/>
                  <a:ext cx="124765" cy="5589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300" b="0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819" name="TextBox 818"/>
                <p:cNvSpPr txBox="1"/>
                <p:nvPr/>
              </p:nvSpPr>
              <p:spPr>
                <a:xfrm>
                  <a:off x="9890896" y="5118884"/>
                  <a:ext cx="1806755" cy="3582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u="none" dirty="0" smtClean="0"/>
                    <a:t>Immune cell</a:t>
                  </a:r>
                  <a:endParaRPr lang="en-US" sz="1300" u="none" dirty="0"/>
                </a:p>
              </p:txBody>
            </p:sp>
            <p:sp>
              <p:nvSpPr>
                <p:cNvPr id="820" name="TextBox 819"/>
                <p:cNvSpPr txBox="1"/>
                <p:nvPr/>
              </p:nvSpPr>
              <p:spPr>
                <a:xfrm>
                  <a:off x="9890896" y="5375900"/>
                  <a:ext cx="2588373" cy="3582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u="none" dirty="0" smtClean="0"/>
                    <a:t>Cytokine</a:t>
                  </a:r>
                  <a:endParaRPr lang="en-US" sz="1300" u="none" dirty="0"/>
                </a:p>
              </p:txBody>
            </p:sp>
            <p:sp>
              <p:nvSpPr>
                <p:cNvPr id="821" name="TextBox 820"/>
                <p:cNvSpPr txBox="1"/>
                <p:nvPr/>
              </p:nvSpPr>
              <p:spPr>
                <a:xfrm>
                  <a:off x="9890896" y="5889930"/>
                  <a:ext cx="1903264" cy="3582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u="none" dirty="0" smtClean="0"/>
                    <a:t>Tumor cell</a:t>
                  </a:r>
                  <a:endParaRPr lang="en-US" sz="1300" u="none" dirty="0"/>
                </a:p>
              </p:txBody>
            </p:sp>
            <p:sp>
              <p:nvSpPr>
                <p:cNvPr id="822" name="TextBox 821"/>
                <p:cNvSpPr txBox="1"/>
                <p:nvPr/>
              </p:nvSpPr>
              <p:spPr>
                <a:xfrm>
                  <a:off x="9890896" y="5632913"/>
                  <a:ext cx="3664397" cy="3582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u="none" dirty="0" smtClean="0"/>
                    <a:t>Immune-mediated tumor cell death </a:t>
                  </a:r>
                  <a:endParaRPr lang="en-US" sz="1300" u="none" dirty="0"/>
                </a:p>
              </p:txBody>
            </p:sp>
            <p:sp>
              <p:nvSpPr>
                <p:cNvPr id="823" name="Explosion 1 822"/>
                <p:cNvSpPr/>
                <p:nvPr/>
              </p:nvSpPr>
              <p:spPr bwMode="auto">
                <a:xfrm>
                  <a:off x="9566750" y="5632417"/>
                  <a:ext cx="349483" cy="335268"/>
                </a:xfrm>
                <a:prstGeom prst="irregularSeal1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300" b="0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438" name="Group 437"/>
            <p:cNvGrpSpPr/>
            <p:nvPr/>
          </p:nvGrpSpPr>
          <p:grpSpPr>
            <a:xfrm>
              <a:off x="386858" y="1496457"/>
              <a:ext cx="8370285" cy="3093430"/>
              <a:chOff x="386858" y="1723257"/>
              <a:chExt cx="8370285" cy="3093430"/>
            </a:xfrm>
          </p:grpSpPr>
          <p:grpSp>
            <p:nvGrpSpPr>
              <p:cNvPr id="439" name="Group 438"/>
              <p:cNvGrpSpPr/>
              <p:nvPr/>
            </p:nvGrpSpPr>
            <p:grpSpPr>
              <a:xfrm>
                <a:off x="6142815" y="1723257"/>
                <a:ext cx="2614328" cy="3093430"/>
                <a:chOff x="6142815" y="1723257"/>
                <a:chExt cx="2614328" cy="3093430"/>
              </a:xfrm>
            </p:grpSpPr>
            <p:grpSp>
              <p:nvGrpSpPr>
                <p:cNvPr id="691" name="Group 690"/>
                <p:cNvGrpSpPr/>
                <p:nvPr/>
              </p:nvGrpSpPr>
              <p:grpSpPr>
                <a:xfrm>
                  <a:off x="6142815" y="2129931"/>
                  <a:ext cx="2614328" cy="2686756"/>
                  <a:chOff x="6142815" y="2129931"/>
                  <a:chExt cx="2614328" cy="2686756"/>
                </a:xfrm>
              </p:grpSpPr>
              <p:sp>
                <p:nvSpPr>
                  <p:cNvPr id="693" name="TextBox 692"/>
                  <p:cNvSpPr txBox="1"/>
                  <p:nvPr/>
                </p:nvSpPr>
                <p:spPr>
                  <a:xfrm>
                    <a:off x="6142815" y="2129931"/>
                    <a:ext cx="2614328" cy="2686756"/>
                  </a:xfrm>
                  <a:prstGeom prst="rect">
                    <a:avLst/>
                  </a:prstGeom>
                  <a:solidFill>
                    <a:srgbClr val="D7DCDF"/>
                  </a:solidFill>
                  <a:ln w="19050">
                    <a:solidFill>
                      <a:srgbClr val="262626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694" name="Group 693"/>
                  <p:cNvGrpSpPr/>
                  <p:nvPr/>
                </p:nvGrpSpPr>
                <p:grpSpPr>
                  <a:xfrm>
                    <a:off x="6188706" y="3263347"/>
                    <a:ext cx="2450801" cy="1404041"/>
                    <a:chOff x="5837403" y="1994755"/>
                    <a:chExt cx="2450801" cy="1404041"/>
                  </a:xfrm>
                </p:grpSpPr>
                <p:grpSp>
                  <p:nvGrpSpPr>
                    <p:cNvPr id="695" name="Group 694"/>
                    <p:cNvGrpSpPr/>
                    <p:nvPr/>
                  </p:nvGrpSpPr>
                  <p:grpSpPr>
                    <a:xfrm>
                      <a:off x="6289618" y="2461812"/>
                      <a:ext cx="1998586" cy="936984"/>
                      <a:chOff x="585749" y="4927594"/>
                      <a:chExt cx="1998586" cy="936984"/>
                    </a:xfrm>
                  </p:grpSpPr>
                  <p:sp>
                    <p:nvSpPr>
                      <p:cNvPr id="778" name="Freeform 777"/>
                      <p:cNvSpPr/>
                      <p:nvPr/>
                    </p:nvSpPr>
                    <p:spPr bwMode="auto">
                      <a:xfrm>
                        <a:off x="585749" y="5192889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79" name="Freeform 778"/>
                      <p:cNvSpPr/>
                      <p:nvPr/>
                    </p:nvSpPr>
                    <p:spPr bwMode="auto">
                      <a:xfrm>
                        <a:off x="738149" y="5345289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80" name="Freeform 779"/>
                      <p:cNvSpPr/>
                      <p:nvPr/>
                    </p:nvSpPr>
                    <p:spPr bwMode="auto">
                      <a:xfrm>
                        <a:off x="890549" y="5497689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81" name="Oval 780"/>
                      <p:cNvSpPr/>
                      <p:nvPr/>
                    </p:nvSpPr>
                    <p:spPr bwMode="auto">
                      <a:xfrm>
                        <a:off x="890549" y="5300133"/>
                        <a:ext cx="69007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82" name="Oval 781"/>
                      <p:cNvSpPr/>
                      <p:nvPr/>
                    </p:nvSpPr>
                    <p:spPr bwMode="auto">
                      <a:xfrm>
                        <a:off x="1042949" y="5452533"/>
                        <a:ext cx="69007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83" name="Oval 782"/>
                      <p:cNvSpPr/>
                      <p:nvPr/>
                    </p:nvSpPr>
                    <p:spPr bwMode="auto">
                      <a:xfrm>
                        <a:off x="1195349" y="5604933"/>
                        <a:ext cx="69007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84" name="Freeform 783"/>
                      <p:cNvSpPr/>
                      <p:nvPr/>
                    </p:nvSpPr>
                    <p:spPr bwMode="auto">
                      <a:xfrm>
                        <a:off x="1042949" y="5650089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85" name="Freeform 784"/>
                      <p:cNvSpPr/>
                      <p:nvPr/>
                    </p:nvSpPr>
                    <p:spPr bwMode="auto">
                      <a:xfrm>
                        <a:off x="1330816" y="5565422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86" name="Freeform 785"/>
                      <p:cNvSpPr/>
                      <p:nvPr/>
                    </p:nvSpPr>
                    <p:spPr bwMode="auto">
                      <a:xfrm>
                        <a:off x="1571594" y="5547925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87" name="Freeform 786"/>
                      <p:cNvSpPr/>
                      <p:nvPr/>
                    </p:nvSpPr>
                    <p:spPr bwMode="auto">
                      <a:xfrm>
                        <a:off x="1239186" y="5398347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88" name="Freeform 787"/>
                      <p:cNvSpPr/>
                      <p:nvPr/>
                    </p:nvSpPr>
                    <p:spPr bwMode="auto">
                      <a:xfrm>
                        <a:off x="1120653" y="5232964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89" name="Freeform 788"/>
                      <p:cNvSpPr/>
                      <p:nvPr/>
                    </p:nvSpPr>
                    <p:spPr bwMode="auto">
                      <a:xfrm>
                        <a:off x="968253" y="5096369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90" name="Freeform 789"/>
                      <p:cNvSpPr/>
                      <p:nvPr/>
                    </p:nvSpPr>
                    <p:spPr bwMode="auto">
                      <a:xfrm>
                        <a:off x="1702482" y="5034838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91" name="Freeform 790"/>
                      <p:cNvSpPr/>
                      <p:nvPr/>
                    </p:nvSpPr>
                    <p:spPr bwMode="auto">
                      <a:xfrm>
                        <a:off x="1481690" y="4927594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92" name="Freeform 791"/>
                      <p:cNvSpPr/>
                      <p:nvPr/>
                    </p:nvSpPr>
                    <p:spPr bwMode="auto">
                      <a:xfrm>
                        <a:off x="1588297" y="5384235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93" name="Freeform 792"/>
                      <p:cNvSpPr/>
                      <p:nvPr/>
                    </p:nvSpPr>
                    <p:spPr bwMode="auto">
                      <a:xfrm>
                        <a:off x="1494457" y="5265984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94" name="Freeform 793"/>
                      <p:cNvSpPr/>
                      <p:nvPr/>
                    </p:nvSpPr>
                    <p:spPr bwMode="auto">
                      <a:xfrm>
                        <a:off x="1386601" y="5101167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95" name="Freeform 794"/>
                      <p:cNvSpPr/>
                      <p:nvPr/>
                    </p:nvSpPr>
                    <p:spPr bwMode="auto">
                      <a:xfrm>
                        <a:off x="1195349" y="4961466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96" name="Freeform 795"/>
                      <p:cNvSpPr/>
                      <p:nvPr/>
                    </p:nvSpPr>
                    <p:spPr bwMode="auto">
                      <a:xfrm>
                        <a:off x="811503" y="5000414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97" name="Freeform 796"/>
                      <p:cNvSpPr/>
                      <p:nvPr/>
                    </p:nvSpPr>
                    <p:spPr bwMode="auto">
                      <a:xfrm>
                        <a:off x="1843165" y="5142082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98" name="Freeform 797"/>
                      <p:cNvSpPr/>
                      <p:nvPr/>
                    </p:nvSpPr>
                    <p:spPr bwMode="auto">
                      <a:xfrm>
                        <a:off x="2052438" y="5339638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99" name="Freeform 798"/>
                      <p:cNvSpPr/>
                      <p:nvPr/>
                    </p:nvSpPr>
                    <p:spPr bwMode="auto">
                      <a:xfrm>
                        <a:off x="1944582" y="5265984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800" name="Freeform 799"/>
                      <p:cNvSpPr/>
                      <p:nvPr/>
                    </p:nvSpPr>
                    <p:spPr bwMode="auto">
                      <a:xfrm>
                        <a:off x="1893373" y="5474546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801" name="Oval 800"/>
                      <p:cNvSpPr/>
                      <p:nvPr/>
                    </p:nvSpPr>
                    <p:spPr bwMode="auto">
                      <a:xfrm>
                        <a:off x="1042949" y="5096369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802" name="Oval 801"/>
                      <p:cNvSpPr/>
                      <p:nvPr/>
                    </p:nvSpPr>
                    <p:spPr bwMode="auto">
                      <a:xfrm>
                        <a:off x="1195349" y="5248769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803" name="Oval 802"/>
                      <p:cNvSpPr/>
                      <p:nvPr/>
                    </p:nvSpPr>
                    <p:spPr bwMode="auto">
                      <a:xfrm>
                        <a:off x="1347749" y="5322146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804" name="Oval 803"/>
                      <p:cNvSpPr/>
                      <p:nvPr/>
                    </p:nvSpPr>
                    <p:spPr bwMode="auto">
                      <a:xfrm>
                        <a:off x="1414254" y="5525065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805" name="Oval 804"/>
                      <p:cNvSpPr/>
                      <p:nvPr/>
                    </p:nvSpPr>
                    <p:spPr bwMode="auto">
                      <a:xfrm>
                        <a:off x="1923487" y="5085077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806" name="Oval 805"/>
                      <p:cNvSpPr/>
                      <p:nvPr/>
                    </p:nvSpPr>
                    <p:spPr bwMode="auto">
                      <a:xfrm>
                        <a:off x="1500149" y="5553569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807" name="Oval 806"/>
                      <p:cNvSpPr/>
                      <p:nvPr/>
                    </p:nvSpPr>
                    <p:spPr bwMode="auto">
                      <a:xfrm>
                        <a:off x="1652549" y="5705969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808" name="Oval 807"/>
                      <p:cNvSpPr/>
                      <p:nvPr/>
                    </p:nvSpPr>
                    <p:spPr bwMode="auto">
                      <a:xfrm>
                        <a:off x="1601747" y="5158457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809" name="Oval 808"/>
                      <p:cNvSpPr/>
                      <p:nvPr/>
                    </p:nvSpPr>
                    <p:spPr bwMode="auto">
                      <a:xfrm>
                        <a:off x="1964267" y="5204177"/>
                        <a:ext cx="70786" cy="5079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810" name="Oval 809"/>
                      <p:cNvSpPr/>
                      <p:nvPr/>
                    </p:nvSpPr>
                    <p:spPr bwMode="auto">
                      <a:xfrm>
                        <a:off x="1659462" y="5305775"/>
                        <a:ext cx="53853" cy="6773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811" name="Oval 810"/>
                      <p:cNvSpPr/>
                      <p:nvPr/>
                    </p:nvSpPr>
                    <p:spPr bwMode="auto">
                      <a:xfrm>
                        <a:off x="2115392" y="5344724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812" name="Oval 811"/>
                      <p:cNvSpPr/>
                      <p:nvPr/>
                    </p:nvSpPr>
                    <p:spPr bwMode="auto">
                      <a:xfrm>
                        <a:off x="1759792" y="5485833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813" name="Oval 812"/>
                      <p:cNvSpPr/>
                      <p:nvPr/>
                    </p:nvSpPr>
                    <p:spPr bwMode="auto">
                      <a:xfrm>
                        <a:off x="2092811" y="5570503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</p:grpSp>
                <p:grpSp>
                  <p:nvGrpSpPr>
                    <p:cNvPr id="696" name="Group 695"/>
                    <p:cNvGrpSpPr/>
                    <p:nvPr/>
                  </p:nvGrpSpPr>
                  <p:grpSpPr>
                    <a:xfrm>
                      <a:off x="5837403" y="2360219"/>
                      <a:ext cx="1998586" cy="936984"/>
                      <a:chOff x="585749" y="4927594"/>
                      <a:chExt cx="1998586" cy="936984"/>
                    </a:xfrm>
                  </p:grpSpPr>
                  <p:sp>
                    <p:nvSpPr>
                      <p:cNvPr id="742" name="Freeform 741"/>
                      <p:cNvSpPr/>
                      <p:nvPr/>
                    </p:nvSpPr>
                    <p:spPr bwMode="auto">
                      <a:xfrm>
                        <a:off x="585749" y="5192889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43" name="Freeform 742"/>
                      <p:cNvSpPr/>
                      <p:nvPr/>
                    </p:nvSpPr>
                    <p:spPr bwMode="auto">
                      <a:xfrm>
                        <a:off x="738149" y="5345289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44" name="Freeform 743"/>
                      <p:cNvSpPr/>
                      <p:nvPr/>
                    </p:nvSpPr>
                    <p:spPr bwMode="auto">
                      <a:xfrm>
                        <a:off x="890549" y="5497689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45" name="Oval 744"/>
                      <p:cNvSpPr/>
                      <p:nvPr/>
                    </p:nvSpPr>
                    <p:spPr bwMode="auto">
                      <a:xfrm>
                        <a:off x="890549" y="5300133"/>
                        <a:ext cx="69007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46" name="Oval 745"/>
                      <p:cNvSpPr/>
                      <p:nvPr/>
                    </p:nvSpPr>
                    <p:spPr bwMode="auto">
                      <a:xfrm>
                        <a:off x="1042949" y="5452533"/>
                        <a:ext cx="69007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47" name="Oval 746"/>
                      <p:cNvSpPr/>
                      <p:nvPr/>
                    </p:nvSpPr>
                    <p:spPr bwMode="auto">
                      <a:xfrm>
                        <a:off x="1195349" y="5604933"/>
                        <a:ext cx="69007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48" name="Freeform 747"/>
                      <p:cNvSpPr/>
                      <p:nvPr/>
                    </p:nvSpPr>
                    <p:spPr bwMode="auto">
                      <a:xfrm>
                        <a:off x="1042949" y="5650089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49" name="Freeform 748"/>
                      <p:cNvSpPr/>
                      <p:nvPr/>
                    </p:nvSpPr>
                    <p:spPr bwMode="auto">
                      <a:xfrm>
                        <a:off x="1330816" y="5565422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50" name="Freeform 749"/>
                      <p:cNvSpPr/>
                      <p:nvPr/>
                    </p:nvSpPr>
                    <p:spPr bwMode="auto">
                      <a:xfrm>
                        <a:off x="1571594" y="5547925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51" name="Freeform 750"/>
                      <p:cNvSpPr/>
                      <p:nvPr/>
                    </p:nvSpPr>
                    <p:spPr bwMode="auto">
                      <a:xfrm>
                        <a:off x="1239186" y="5398347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52" name="Freeform 751"/>
                      <p:cNvSpPr/>
                      <p:nvPr/>
                    </p:nvSpPr>
                    <p:spPr bwMode="auto">
                      <a:xfrm>
                        <a:off x="1120653" y="5232964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53" name="Freeform 752"/>
                      <p:cNvSpPr/>
                      <p:nvPr/>
                    </p:nvSpPr>
                    <p:spPr bwMode="auto">
                      <a:xfrm>
                        <a:off x="968253" y="5096369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54" name="Freeform 753"/>
                      <p:cNvSpPr/>
                      <p:nvPr/>
                    </p:nvSpPr>
                    <p:spPr bwMode="auto">
                      <a:xfrm>
                        <a:off x="1702482" y="5034838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55" name="Freeform 754"/>
                      <p:cNvSpPr/>
                      <p:nvPr/>
                    </p:nvSpPr>
                    <p:spPr bwMode="auto">
                      <a:xfrm>
                        <a:off x="1481690" y="4927594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56" name="Freeform 755"/>
                      <p:cNvSpPr/>
                      <p:nvPr/>
                    </p:nvSpPr>
                    <p:spPr bwMode="auto">
                      <a:xfrm>
                        <a:off x="1588297" y="5384235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57" name="Freeform 756"/>
                      <p:cNvSpPr/>
                      <p:nvPr/>
                    </p:nvSpPr>
                    <p:spPr bwMode="auto">
                      <a:xfrm>
                        <a:off x="1494457" y="5265984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58" name="Freeform 757"/>
                      <p:cNvSpPr/>
                      <p:nvPr/>
                    </p:nvSpPr>
                    <p:spPr bwMode="auto">
                      <a:xfrm>
                        <a:off x="1386601" y="5101167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59" name="Freeform 758"/>
                      <p:cNvSpPr/>
                      <p:nvPr/>
                    </p:nvSpPr>
                    <p:spPr bwMode="auto">
                      <a:xfrm>
                        <a:off x="1195349" y="4961466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60" name="Freeform 759"/>
                      <p:cNvSpPr/>
                      <p:nvPr/>
                    </p:nvSpPr>
                    <p:spPr bwMode="auto">
                      <a:xfrm>
                        <a:off x="811503" y="5000414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61" name="Freeform 760"/>
                      <p:cNvSpPr/>
                      <p:nvPr/>
                    </p:nvSpPr>
                    <p:spPr bwMode="auto">
                      <a:xfrm>
                        <a:off x="1843165" y="5142082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62" name="Freeform 761"/>
                      <p:cNvSpPr/>
                      <p:nvPr/>
                    </p:nvSpPr>
                    <p:spPr bwMode="auto">
                      <a:xfrm>
                        <a:off x="2052438" y="5339638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63" name="Freeform 762"/>
                      <p:cNvSpPr/>
                      <p:nvPr/>
                    </p:nvSpPr>
                    <p:spPr bwMode="auto">
                      <a:xfrm>
                        <a:off x="1944582" y="5265984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64" name="Freeform 763"/>
                      <p:cNvSpPr/>
                      <p:nvPr/>
                    </p:nvSpPr>
                    <p:spPr bwMode="auto">
                      <a:xfrm>
                        <a:off x="1893373" y="5474546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65" name="Oval 764"/>
                      <p:cNvSpPr/>
                      <p:nvPr/>
                    </p:nvSpPr>
                    <p:spPr bwMode="auto">
                      <a:xfrm>
                        <a:off x="1042949" y="5096369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66" name="Oval 765"/>
                      <p:cNvSpPr/>
                      <p:nvPr/>
                    </p:nvSpPr>
                    <p:spPr bwMode="auto">
                      <a:xfrm>
                        <a:off x="1195349" y="5248769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67" name="Oval 766"/>
                      <p:cNvSpPr/>
                      <p:nvPr/>
                    </p:nvSpPr>
                    <p:spPr bwMode="auto">
                      <a:xfrm>
                        <a:off x="1347749" y="5322146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68" name="Oval 767"/>
                      <p:cNvSpPr/>
                      <p:nvPr/>
                    </p:nvSpPr>
                    <p:spPr bwMode="auto">
                      <a:xfrm>
                        <a:off x="1414254" y="5525065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69" name="Oval 768"/>
                      <p:cNvSpPr/>
                      <p:nvPr/>
                    </p:nvSpPr>
                    <p:spPr bwMode="auto">
                      <a:xfrm>
                        <a:off x="1923487" y="5085077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70" name="Oval 769"/>
                      <p:cNvSpPr/>
                      <p:nvPr/>
                    </p:nvSpPr>
                    <p:spPr bwMode="auto">
                      <a:xfrm>
                        <a:off x="1500149" y="5553569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71" name="Oval 770"/>
                      <p:cNvSpPr/>
                      <p:nvPr/>
                    </p:nvSpPr>
                    <p:spPr bwMode="auto">
                      <a:xfrm>
                        <a:off x="1652549" y="5705969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72" name="Oval 771"/>
                      <p:cNvSpPr/>
                      <p:nvPr/>
                    </p:nvSpPr>
                    <p:spPr bwMode="auto">
                      <a:xfrm>
                        <a:off x="1601747" y="5158457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73" name="Oval 772"/>
                      <p:cNvSpPr/>
                      <p:nvPr/>
                    </p:nvSpPr>
                    <p:spPr bwMode="auto">
                      <a:xfrm>
                        <a:off x="1964267" y="5204177"/>
                        <a:ext cx="70786" cy="5079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74" name="Oval 773"/>
                      <p:cNvSpPr/>
                      <p:nvPr/>
                    </p:nvSpPr>
                    <p:spPr bwMode="auto">
                      <a:xfrm>
                        <a:off x="1659462" y="5305775"/>
                        <a:ext cx="53853" cy="6773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75" name="Oval 774"/>
                      <p:cNvSpPr/>
                      <p:nvPr/>
                    </p:nvSpPr>
                    <p:spPr bwMode="auto">
                      <a:xfrm>
                        <a:off x="2115392" y="5344724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76" name="Oval 775"/>
                      <p:cNvSpPr/>
                      <p:nvPr/>
                    </p:nvSpPr>
                    <p:spPr bwMode="auto">
                      <a:xfrm>
                        <a:off x="1759792" y="5485833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777" name="Oval 776"/>
                      <p:cNvSpPr/>
                      <p:nvPr/>
                    </p:nvSpPr>
                    <p:spPr bwMode="auto">
                      <a:xfrm>
                        <a:off x="2092811" y="5570503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697" name="Oval 696"/>
                    <p:cNvSpPr/>
                    <p:nvPr/>
                  </p:nvSpPr>
                  <p:spPr bwMode="auto">
                    <a:xfrm>
                      <a:off x="6735034" y="2755020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98" name="Oval 697"/>
                    <p:cNvSpPr/>
                    <p:nvPr/>
                  </p:nvSpPr>
                  <p:spPr bwMode="auto">
                    <a:xfrm>
                      <a:off x="6504463" y="2839313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99" name="Oval 698"/>
                    <p:cNvSpPr/>
                    <p:nvPr/>
                  </p:nvSpPr>
                  <p:spPr bwMode="auto">
                    <a:xfrm>
                      <a:off x="6407587" y="2708488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00" name="Oval 699"/>
                    <p:cNvSpPr/>
                    <p:nvPr/>
                  </p:nvSpPr>
                  <p:spPr bwMode="auto">
                    <a:xfrm>
                      <a:off x="6616335" y="2624672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01" name="Oval 700"/>
                    <p:cNvSpPr/>
                    <p:nvPr/>
                  </p:nvSpPr>
                  <p:spPr bwMode="auto">
                    <a:xfrm>
                      <a:off x="6329131" y="2787671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02" name="Oval 701"/>
                    <p:cNvSpPr/>
                    <p:nvPr/>
                  </p:nvSpPr>
                  <p:spPr bwMode="auto">
                    <a:xfrm>
                      <a:off x="6920933" y="2681112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03" name="Oval 702"/>
                    <p:cNvSpPr/>
                    <p:nvPr/>
                  </p:nvSpPr>
                  <p:spPr bwMode="auto">
                    <a:xfrm>
                      <a:off x="7210323" y="2687198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04" name="Oval 703"/>
                    <p:cNvSpPr/>
                    <p:nvPr/>
                  </p:nvSpPr>
                  <p:spPr bwMode="auto">
                    <a:xfrm>
                      <a:off x="7518955" y="2783153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05" name="Oval 704"/>
                    <p:cNvSpPr/>
                    <p:nvPr/>
                  </p:nvSpPr>
                  <p:spPr bwMode="auto">
                    <a:xfrm>
                      <a:off x="6237499" y="2788397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06" name="Oval 705"/>
                    <p:cNvSpPr/>
                    <p:nvPr/>
                  </p:nvSpPr>
                  <p:spPr bwMode="auto">
                    <a:xfrm>
                      <a:off x="6106914" y="2747576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07" name="Oval 706"/>
                    <p:cNvSpPr/>
                    <p:nvPr/>
                  </p:nvSpPr>
                  <p:spPr bwMode="auto">
                    <a:xfrm>
                      <a:off x="6080140" y="2561944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08" name="Oval 707"/>
                    <p:cNvSpPr/>
                    <p:nvPr/>
                  </p:nvSpPr>
                  <p:spPr bwMode="auto">
                    <a:xfrm>
                      <a:off x="6345184" y="2534552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09" name="Oval 708"/>
                    <p:cNvSpPr/>
                    <p:nvPr/>
                  </p:nvSpPr>
                  <p:spPr bwMode="auto">
                    <a:xfrm>
                      <a:off x="6554580" y="2505972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10" name="Oval 709"/>
                    <p:cNvSpPr/>
                    <p:nvPr/>
                  </p:nvSpPr>
                  <p:spPr bwMode="auto">
                    <a:xfrm>
                      <a:off x="6751206" y="2509944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11" name="Oval 710"/>
                    <p:cNvSpPr/>
                    <p:nvPr/>
                  </p:nvSpPr>
                  <p:spPr bwMode="auto">
                    <a:xfrm>
                      <a:off x="6961520" y="2494418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12" name="Oval 711"/>
                    <p:cNvSpPr/>
                    <p:nvPr/>
                  </p:nvSpPr>
                  <p:spPr bwMode="auto">
                    <a:xfrm>
                      <a:off x="7079722" y="2603778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13" name="Oval 712"/>
                    <p:cNvSpPr/>
                    <p:nvPr/>
                  </p:nvSpPr>
                  <p:spPr bwMode="auto">
                    <a:xfrm>
                      <a:off x="7243179" y="2528991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14" name="Oval 713"/>
                    <p:cNvSpPr/>
                    <p:nvPr/>
                  </p:nvSpPr>
                  <p:spPr bwMode="auto">
                    <a:xfrm>
                      <a:off x="7428545" y="2647526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15" name="Oval 714"/>
                    <p:cNvSpPr/>
                    <p:nvPr/>
                  </p:nvSpPr>
                  <p:spPr bwMode="auto">
                    <a:xfrm>
                      <a:off x="7479971" y="2528991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16" name="Oval 715"/>
                    <p:cNvSpPr/>
                    <p:nvPr/>
                  </p:nvSpPr>
                  <p:spPr bwMode="auto">
                    <a:xfrm>
                      <a:off x="6971608" y="2346954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17" name="Oval 716"/>
                    <p:cNvSpPr/>
                    <p:nvPr/>
                  </p:nvSpPr>
                  <p:spPr bwMode="auto">
                    <a:xfrm>
                      <a:off x="7293921" y="2263107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18" name="Oval 717"/>
                    <p:cNvSpPr/>
                    <p:nvPr/>
                  </p:nvSpPr>
                  <p:spPr bwMode="auto">
                    <a:xfrm>
                      <a:off x="6729259" y="2375304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19" name="Oval 718"/>
                    <p:cNvSpPr/>
                    <p:nvPr/>
                  </p:nvSpPr>
                  <p:spPr bwMode="auto">
                    <a:xfrm>
                      <a:off x="6520318" y="2393246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20" name="Oval 719"/>
                    <p:cNvSpPr/>
                    <p:nvPr/>
                  </p:nvSpPr>
                  <p:spPr bwMode="auto">
                    <a:xfrm>
                      <a:off x="6322384" y="2365083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21" name="Oval 720"/>
                    <p:cNvSpPr/>
                    <p:nvPr/>
                  </p:nvSpPr>
                  <p:spPr bwMode="auto">
                    <a:xfrm>
                      <a:off x="6509364" y="2224032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22" name="Oval 721"/>
                    <p:cNvSpPr/>
                    <p:nvPr/>
                  </p:nvSpPr>
                  <p:spPr bwMode="auto">
                    <a:xfrm>
                      <a:off x="6706980" y="2275195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23" name="Oval 722"/>
                    <p:cNvSpPr/>
                    <p:nvPr/>
                  </p:nvSpPr>
                  <p:spPr bwMode="auto">
                    <a:xfrm>
                      <a:off x="6814164" y="2235440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24" name="Oval 723"/>
                    <p:cNvSpPr/>
                    <p:nvPr/>
                  </p:nvSpPr>
                  <p:spPr bwMode="auto">
                    <a:xfrm>
                      <a:off x="6395482" y="2969402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25" name="Oval 724"/>
                    <p:cNvSpPr/>
                    <p:nvPr/>
                  </p:nvSpPr>
                  <p:spPr bwMode="auto">
                    <a:xfrm>
                      <a:off x="7069223" y="2213604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26" name="Oval 725"/>
                    <p:cNvSpPr/>
                    <p:nvPr/>
                  </p:nvSpPr>
                  <p:spPr bwMode="auto">
                    <a:xfrm>
                      <a:off x="7044605" y="2783534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27" name="Oval 726"/>
                    <p:cNvSpPr/>
                    <p:nvPr/>
                  </p:nvSpPr>
                  <p:spPr bwMode="auto">
                    <a:xfrm>
                      <a:off x="7265473" y="2845044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28" name="Oval 727"/>
                    <p:cNvSpPr/>
                    <p:nvPr/>
                  </p:nvSpPr>
                  <p:spPr bwMode="auto">
                    <a:xfrm>
                      <a:off x="7417873" y="2997444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29" name="Oval 728"/>
                    <p:cNvSpPr/>
                    <p:nvPr/>
                  </p:nvSpPr>
                  <p:spPr bwMode="auto">
                    <a:xfrm>
                      <a:off x="7230922" y="3059572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30" name="Oval 729"/>
                    <p:cNvSpPr/>
                    <p:nvPr/>
                  </p:nvSpPr>
                  <p:spPr bwMode="auto">
                    <a:xfrm>
                      <a:off x="7034923" y="3074247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31" name="Oval 730"/>
                    <p:cNvSpPr/>
                    <p:nvPr/>
                  </p:nvSpPr>
                  <p:spPr bwMode="auto">
                    <a:xfrm>
                      <a:off x="7039532" y="2957690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32" name="Oval 731"/>
                    <p:cNvSpPr/>
                    <p:nvPr/>
                  </p:nvSpPr>
                  <p:spPr bwMode="auto">
                    <a:xfrm>
                      <a:off x="6853037" y="3030910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33" name="Oval 732"/>
                    <p:cNvSpPr/>
                    <p:nvPr/>
                  </p:nvSpPr>
                  <p:spPr bwMode="auto">
                    <a:xfrm>
                      <a:off x="6904700" y="2866814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34" name="Oval 733"/>
                    <p:cNvSpPr/>
                    <p:nvPr/>
                  </p:nvSpPr>
                  <p:spPr bwMode="auto">
                    <a:xfrm>
                      <a:off x="6638940" y="3076224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35" name="Oval 734"/>
                    <p:cNvSpPr/>
                    <p:nvPr/>
                  </p:nvSpPr>
                  <p:spPr bwMode="auto">
                    <a:xfrm>
                      <a:off x="6587046" y="2924265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36" name="Oval 735"/>
                    <p:cNvSpPr/>
                    <p:nvPr/>
                  </p:nvSpPr>
                  <p:spPr bwMode="auto">
                    <a:xfrm>
                      <a:off x="6188645" y="2100554"/>
                      <a:ext cx="372554" cy="422467"/>
                    </a:xfrm>
                    <a:prstGeom prst="ellipse">
                      <a:avLst/>
                    </a:prstGeom>
                    <a:solidFill>
                      <a:schemeClr val="accent1">
                        <a:lumMod val="10000"/>
                        <a:lumOff val="9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37" name="Oval 736"/>
                    <p:cNvSpPr/>
                    <p:nvPr/>
                  </p:nvSpPr>
                  <p:spPr bwMode="auto">
                    <a:xfrm>
                      <a:off x="7288877" y="1994755"/>
                      <a:ext cx="372554" cy="422467"/>
                    </a:xfrm>
                    <a:prstGeom prst="ellipse">
                      <a:avLst/>
                    </a:prstGeom>
                    <a:solidFill>
                      <a:schemeClr val="accent1">
                        <a:lumMod val="10000"/>
                        <a:lumOff val="9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38" name="Oval 737"/>
                    <p:cNvSpPr/>
                    <p:nvPr/>
                  </p:nvSpPr>
                  <p:spPr bwMode="auto">
                    <a:xfrm>
                      <a:off x="6288595" y="2320528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39" name="Oval 738"/>
                    <p:cNvSpPr/>
                    <p:nvPr/>
                  </p:nvSpPr>
                  <p:spPr bwMode="auto">
                    <a:xfrm>
                      <a:off x="7203972" y="2275195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40" name="Oval 739"/>
                    <p:cNvSpPr/>
                    <p:nvPr/>
                  </p:nvSpPr>
                  <p:spPr bwMode="auto">
                    <a:xfrm>
                      <a:off x="6966564" y="2387840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41" name="Oval 740"/>
                    <p:cNvSpPr/>
                    <p:nvPr/>
                  </p:nvSpPr>
                  <p:spPr bwMode="auto">
                    <a:xfrm>
                      <a:off x="7118964" y="2540240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</p:grpSp>
            </p:grpSp>
            <p:sp>
              <p:nvSpPr>
                <p:cNvPr id="692" name="TextBox 691"/>
                <p:cNvSpPr txBox="1"/>
                <p:nvPr/>
              </p:nvSpPr>
              <p:spPr>
                <a:xfrm>
                  <a:off x="6252955" y="1723257"/>
                  <a:ext cx="2394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u="none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Tumor Escape</a:t>
                  </a:r>
                  <a:endParaRPr lang="en-US" b="1" u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  <p:grpSp>
            <p:nvGrpSpPr>
              <p:cNvPr id="440" name="Group 439"/>
              <p:cNvGrpSpPr/>
              <p:nvPr/>
            </p:nvGrpSpPr>
            <p:grpSpPr>
              <a:xfrm>
                <a:off x="3261078" y="1723257"/>
                <a:ext cx="2614328" cy="3093430"/>
                <a:chOff x="3261078" y="1723257"/>
                <a:chExt cx="2614328" cy="3093430"/>
              </a:xfrm>
            </p:grpSpPr>
            <p:sp>
              <p:nvSpPr>
                <p:cNvPr id="603" name="TextBox 602"/>
                <p:cNvSpPr txBox="1"/>
                <p:nvPr/>
              </p:nvSpPr>
              <p:spPr>
                <a:xfrm>
                  <a:off x="3371218" y="1723257"/>
                  <a:ext cx="2394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u="none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Tumor Equilibrium</a:t>
                  </a:r>
                  <a:endParaRPr lang="en-US" b="1" u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604" name="Group 603"/>
                <p:cNvGrpSpPr/>
                <p:nvPr/>
              </p:nvGrpSpPr>
              <p:grpSpPr>
                <a:xfrm>
                  <a:off x="3261078" y="2129931"/>
                  <a:ext cx="2614328" cy="2686756"/>
                  <a:chOff x="3261078" y="2129931"/>
                  <a:chExt cx="2614328" cy="2686756"/>
                </a:xfrm>
              </p:grpSpPr>
              <p:sp>
                <p:nvSpPr>
                  <p:cNvPr id="605" name="TextBox 604"/>
                  <p:cNvSpPr txBox="1"/>
                  <p:nvPr/>
                </p:nvSpPr>
                <p:spPr>
                  <a:xfrm>
                    <a:off x="3261078" y="2129931"/>
                    <a:ext cx="2614328" cy="2686756"/>
                  </a:xfrm>
                  <a:prstGeom prst="rect">
                    <a:avLst/>
                  </a:prstGeom>
                  <a:solidFill>
                    <a:srgbClr val="D7DCDF"/>
                  </a:solidFill>
                  <a:ln w="19050">
                    <a:solidFill>
                      <a:srgbClr val="262626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606" name="Group 605"/>
                  <p:cNvGrpSpPr/>
                  <p:nvPr/>
                </p:nvGrpSpPr>
                <p:grpSpPr>
                  <a:xfrm>
                    <a:off x="3360012" y="3108686"/>
                    <a:ext cx="2455786" cy="1558702"/>
                    <a:chOff x="3103292" y="2917902"/>
                    <a:chExt cx="2455786" cy="1558702"/>
                  </a:xfrm>
                </p:grpSpPr>
                <p:grpSp>
                  <p:nvGrpSpPr>
                    <p:cNvPr id="607" name="Group 606"/>
                    <p:cNvGrpSpPr/>
                    <p:nvPr/>
                  </p:nvGrpSpPr>
                  <p:grpSpPr>
                    <a:xfrm>
                      <a:off x="3103292" y="3477538"/>
                      <a:ext cx="1998586" cy="936984"/>
                      <a:chOff x="585749" y="4927594"/>
                      <a:chExt cx="1998586" cy="936984"/>
                    </a:xfrm>
                  </p:grpSpPr>
                  <p:sp>
                    <p:nvSpPr>
                      <p:cNvPr id="655" name="Freeform 654"/>
                      <p:cNvSpPr/>
                      <p:nvPr/>
                    </p:nvSpPr>
                    <p:spPr bwMode="auto">
                      <a:xfrm>
                        <a:off x="585749" y="5192889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656" name="Freeform 655"/>
                      <p:cNvSpPr/>
                      <p:nvPr/>
                    </p:nvSpPr>
                    <p:spPr bwMode="auto">
                      <a:xfrm>
                        <a:off x="738149" y="5345289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657" name="Freeform 656"/>
                      <p:cNvSpPr/>
                      <p:nvPr/>
                    </p:nvSpPr>
                    <p:spPr bwMode="auto">
                      <a:xfrm>
                        <a:off x="890549" y="5497689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658" name="Oval 657"/>
                      <p:cNvSpPr/>
                      <p:nvPr/>
                    </p:nvSpPr>
                    <p:spPr bwMode="auto">
                      <a:xfrm>
                        <a:off x="890549" y="5300133"/>
                        <a:ext cx="69007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659" name="Oval 658"/>
                      <p:cNvSpPr/>
                      <p:nvPr/>
                    </p:nvSpPr>
                    <p:spPr bwMode="auto">
                      <a:xfrm>
                        <a:off x="1042949" y="5452533"/>
                        <a:ext cx="69007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660" name="Oval 659"/>
                      <p:cNvSpPr/>
                      <p:nvPr/>
                    </p:nvSpPr>
                    <p:spPr bwMode="auto">
                      <a:xfrm>
                        <a:off x="1195349" y="5604933"/>
                        <a:ext cx="69007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661" name="Freeform 660"/>
                      <p:cNvSpPr/>
                      <p:nvPr/>
                    </p:nvSpPr>
                    <p:spPr bwMode="auto">
                      <a:xfrm>
                        <a:off x="1042949" y="5650089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662" name="Freeform 661"/>
                      <p:cNvSpPr/>
                      <p:nvPr/>
                    </p:nvSpPr>
                    <p:spPr bwMode="auto">
                      <a:xfrm>
                        <a:off x="1330816" y="5565422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663" name="Freeform 662"/>
                      <p:cNvSpPr/>
                      <p:nvPr/>
                    </p:nvSpPr>
                    <p:spPr bwMode="auto">
                      <a:xfrm>
                        <a:off x="1571594" y="5547925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664" name="Freeform 663"/>
                      <p:cNvSpPr/>
                      <p:nvPr/>
                    </p:nvSpPr>
                    <p:spPr bwMode="auto">
                      <a:xfrm>
                        <a:off x="1239186" y="5398347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665" name="Freeform 664"/>
                      <p:cNvSpPr/>
                      <p:nvPr/>
                    </p:nvSpPr>
                    <p:spPr bwMode="auto">
                      <a:xfrm>
                        <a:off x="1120653" y="5232964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666" name="Freeform 665"/>
                      <p:cNvSpPr/>
                      <p:nvPr/>
                    </p:nvSpPr>
                    <p:spPr bwMode="auto">
                      <a:xfrm>
                        <a:off x="968253" y="5096369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667" name="Freeform 666"/>
                      <p:cNvSpPr/>
                      <p:nvPr/>
                    </p:nvSpPr>
                    <p:spPr bwMode="auto">
                      <a:xfrm>
                        <a:off x="1702482" y="5034838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668" name="Freeform 667"/>
                      <p:cNvSpPr/>
                      <p:nvPr/>
                    </p:nvSpPr>
                    <p:spPr bwMode="auto">
                      <a:xfrm>
                        <a:off x="1481690" y="4927594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669" name="Freeform 668"/>
                      <p:cNvSpPr/>
                      <p:nvPr/>
                    </p:nvSpPr>
                    <p:spPr bwMode="auto">
                      <a:xfrm>
                        <a:off x="1588297" y="5384235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670" name="Freeform 669"/>
                      <p:cNvSpPr/>
                      <p:nvPr/>
                    </p:nvSpPr>
                    <p:spPr bwMode="auto">
                      <a:xfrm>
                        <a:off x="1494457" y="5265984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671" name="Freeform 670"/>
                      <p:cNvSpPr/>
                      <p:nvPr/>
                    </p:nvSpPr>
                    <p:spPr bwMode="auto">
                      <a:xfrm>
                        <a:off x="1386601" y="5101167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672" name="Freeform 671"/>
                      <p:cNvSpPr/>
                      <p:nvPr/>
                    </p:nvSpPr>
                    <p:spPr bwMode="auto">
                      <a:xfrm>
                        <a:off x="1195349" y="4961466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673" name="Freeform 672"/>
                      <p:cNvSpPr/>
                      <p:nvPr/>
                    </p:nvSpPr>
                    <p:spPr bwMode="auto">
                      <a:xfrm>
                        <a:off x="811503" y="5000414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674" name="Freeform 673"/>
                      <p:cNvSpPr/>
                      <p:nvPr/>
                    </p:nvSpPr>
                    <p:spPr bwMode="auto">
                      <a:xfrm>
                        <a:off x="1843165" y="5142082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675" name="Freeform 674"/>
                      <p:cNvSpPr/>
                      <p:nvPr/>
                    </p:nvSpPr>
                    <p:spPr bwMode="auto">
                      <a:xfrm>
                        <a:off x="2052438" y="5339638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676" name="Freeform 675"/>
                      <p:cNvSpPr/>
                      <p:nvPr/>
                    </p:nvSpPr>
                    <p:spPr bwMode="auto">
                      <a:xfrm>
                        <a:off x="1944582" y="5265984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677" name="Freeform 676"/>
                      <p:cNvSpPr/>
                      <p:nvPr/>
                    </p:nvSpPr>
                    <p:spPr bwMode="auto">
                      <a:xfrm>
                        <a:off x="1893373" y="5474546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678" name="Oval 677"/>
                      <p:cNvSpPr/>
                      <p:nvPr/>
                    </p:nvSpPr>
                    <p:spPr bwMode="auto">
                      <a:xfrm>
                        <a:off x="1042949" y="5096369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679" name="Oval 678"/>
                      <p:cNvSpPr/>
                      <p:nvPr/>
                    </p:nvSpPr>
                    <p:spPr bwMode="auto">
                      <a:xfrm>
                        <a:off x="1195349" y="5248769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680" name="Oval 679"/>
                      <p:cNvSpPr/>
                      <p:nvPr/>
                    </p:nvSpPr>
                    <p:spPr bwMode="auto">
                      <a:xfrm>
                        <a:off x="1347749" y="5322146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681" name="Oval 680"/>
                      <p:cNvSpPr/>
                      <p:nvPr/>
                    </p:nvSpPr>
                    <p:spPr bwMode="auto">
                      <a:xfrm>
                        <a:off x="1414254" y="5525065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682" name="Oval 681"/>
                      <p:cNvSpPr/>
                      <p:nvPr/>
                    </p:nvSpPr>
                    <p:spPr bwMode="auto">
                      <a:xfrm>
                        <a:off x="1923487" y="5085077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683" name="Oval 682"/>
                      <p:cNvSpPr/>
                      <p:nvPr/>
                    </p:nvSpPr>
                    <p:spPr bwMode="auto">
                      <a:xfrm>
                        <a:off x="1500149" y="5553569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684" name="Oval 683"/>
                      <p:cNvSpPr/>
                      <p:nvPr/>
                    </p:nvSpPr>
                    <p:spPr bwMode="auto">
                      <a:xfrm>
                        <a:off x="1652549" y="5705969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685" name="Oval 684"/>
                      <p:cNvSpPr/>
                      <p:nvPr/>
                    </p:nvSpPr>
                    <p:spPr bwMode="auto">
                      <a:xfrm>
                        <a:off x="1601747" y="5158457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686" name="Oval 685"/>
                      <p:cNvSpPr/>
                      <p:nvPr/>
                    </p:nvSpPr>
                    <p:spPr bwMode="auto">
                      <a:xfrm>
                        <a:off x="1964267" y="5204177"/>
                        <a:ext cx="70786" cy="5079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687" name="Oval 686"/>
                      <p:cNvSpPr/>
                      <p:nvPr/>
                    </p:nvSpPr>
                    <p:spPr bwMode="auto">
                      <a:xfrm>
                        <a:off x="1659462" y="5305775"/>
                        <a:ext cx="53853" cy="6773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688" name="Oval 687"/>
                      <p:cNvSpPr/>
                      <p:nvPr/>
                    </p:nvSpPr>
                    <p:spPr bwMode="auto">
                      <a:xfrm>
                        <a:off x="2115392" y="5344724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689" name="Oval 688"/>
                      <p:cNvSpPr/>
                      <p:nvPr/>
                    </p:nvSpPr>
                    <p:spPr bwMode="auto">
                      <a:xfrm>
                        <a:off x="1759792" y="5485833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690" name="Oval 689"/>
                      <p:cNvSpPr/>
                      <p:nvPr/>
                    </p:nvSpPr>
                    <p:spPr bwMode="auto">
                      <a:xfrm>
                        <a:off x="2092811" y="5570503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608" name="Freeform 607"/>
                    <p:cNvSpPr/>
                    <p:nvPr/>
                  </p:nvSpPr>
                  <p:spPr bwMode="auto">
                    <a:xfrm>
                      <a:off x="3560492" y="3804915"/>
                      <a:ext cx="531897" cy="214489"/>
                    </a:xfrm>
                    <a:custGeom>
                      <a:avLst/>
                      <a:gdLst>
                        <a:gd name="connsiteX0" fmla="*/ 362518 w 531897"/>
                        <a:gd name="connsiteY0" fmla="*/ 0 h 214489"/>
                        <a:gd name="connsiteX1" fmla="*/ 362518 w 531897"/>
                        <a:gd name="connsiteY1" fmla="*/ 0 h 214489"/>
                        <a:gd name="connsiteX2" fmla="*/ 238340 w 531897"/>
                        <a:gd name="connsiteY2" fmla="*/ 22578 h 214489"/>
                        <a:gd name="connsiteX3" fmla="*/ 204473 w 531897"/>
                        <a:gd name="connsiteY3" fmla="*/ 33867 h 214489"/>
                        <a:gd name="connsiteX4" fmla="*/ 159318 w 531897"/>
                        <a:gd name="connsiteY4" fmla="*/ 45155 h 214489"/>
                        <a:gd name="connsiteX5" fmla="*/ 91584 w 531897"/>
                        <a:gd name="connsiteY5" fmla="*/ 90311 h 214489"/>
                        <a:gd name="connsiteX6" fmla="*/ 57718 w 531897"/>
                        <a:gd name="connsiteY6" fmla="*/ 112889 h 214489"/>
                        <a:gd name="connsiteX7" fmla="*/ 12562 w 531897"/>
                        <a:gd name="connsiteY7" fmla="*/ 146755 h 214489"/>
                        <a:gd name="connsiteX8" fmla="*/ 1273 w 531897"/>
                        <a:gd name="connsiteY8" fmla="*/ 180622 h 214489"/>
                        <a:gd name="connsiteX9" fmla="*/ 35140 w 531897"/>
                        <a:gd name="connsiteY9" fmla="*/ 191911 h 214489"/>
                        <a:gd name="connsiteX10" fmla="*/ 136740 w 531897"/>
                        <a:gd name="connsiteY10" fmla="*/ 214489 h 214489"/>
                        <a:gd name="connsiteX11" fmla="*/ 260918 w 531897"/>
                        <a:gd name="connsiteY11" fmla="*/ 203200 h 214489"/>
                        <a:gd name="connsiteX12" fmla="*/ 328651 w 531897"/>
                        <a:gd name="connsiteY12" fmla="*/ 169333 h 214489"/>
                        <a:gd name="connsiteX13" fmla="*/ 475407 w 531897"/>
                        <a:gd name="connsiteY13" fmla="*/ 146755 h 214489"/>
                        <a:gd name="connsiteX14" fmla="*/ 509273 w 531897"/>
                        <a:gd name="connsiteY14" fmla="*/ 135467 h 214489"/>
                        <a:gd name="connsiteX15" fmla="*/ 509273 w 531897"/>
                        <a:gd name="connsiteY15" fmla="*/ 67733 h 214489"/>
                        <a:gd name="connsiteX16" fmla="*/ 464118 w 531897"/>
                        <a:gd name="connsiteY16" fmla="*/ 56444 h 214489"/>
                        <a:gd name="connsiteX17" fmla="*/ 430251 w 531897"/>
                        <a:gd name="connsiteY17" fmla="*/ 45155 h 214489"/>
                        <a:gd name="connsiteX18" fmla="*/ 385095 w 531897"/>
                        <a:gd name="connsiteY18" fmla="*/ 33867 h 214489"/>
                        <a:gd name="connsiteX19" fmla="*/ 362518 w 531897"/>
                        <a:gd name="connsiteY19" fmla="*/ 0 h 2144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531897" h="214489">
                          <a:moveTo>
                            <a:pt x="362518" y="0"/>
                          </a:moveTo>
                          <a:lnTo>
                            <a:pt x="362518" y="0"/>
                          </a:lnTo>
                          <a:cubicBezTo>
                            <a:pt x="321125" y="7526"/>
                            <a:pt x="279477" y="13763"/>
                            <a:pt x="238340" y="22578"/>
                          </a:cubicBezTo>
                          <a:cubicBezTo>
                            <a:pt x="226704" y="25071"/>
                            <a:pt x="215915" y="30598"/>
                            <a:pt x="204473" y="33867"/>
                          </a:cubicBezTo>
                          <a:cubicBezTo>
                            <a:pt x="189555" y="38129"/>
                            <a:pt x="174370" y="41392"/>
                            <a:pt x="159318" y="45155"/>
                          </a:cubicBezTo>
                          <a:lnTo>
                            <a:pt x="91584" y="90311"/>
                          </a:lnTo>
                          <a:cubicBezTo>
                            <a:pt x="80295" y="97837"/>
                            <a:pt x="68572" y="104749"/>
                            <a:pt x="57718" y="112889"/>
                          </a:cubicBezTo>
                          <a:lnTo>
                            <a:pt x="12562" y="146755"/>
                          </a:lnTo>
                          <a:cubicBezTo>
                            <a:pt x="8799" y="158044"/>
                            <a:pt x="-4049" y="169979"/>
                            <a:pt x="1273" y="180622"/>
                          </a:cubicBezTo>
                          <a:cubicBezTo>
                            <a:pt x="6595" y="191265"/>
                            <a:pt x="23698" y="188642"/>
                            <a:pt x="35140" y="191911"/>
                          </a:cubicBezTo>
                          <a:cubicBezTo>
                            <a:pt x="72342" y="202540"/>
                            <a:pt x="97939" y="206729"/>
                            <a:pt x="136740" y="214489"/>
                          </a:cubicBezTo>
                          <a:cubicBezTo>
                            <a:pt x="178133" y="210726"/>
                            <a:pt x="219772" y="209078"/>
                            <a:pt x="260918" y="203200"/>
                          </a:cubicBezTo>
                          <a:cubicBezTo>
                            <a:pt x="328091" y="193604"/>
                            <a:pt x="261583" y="191689"/>
                            <a:pt x="328651" y="169333"/>
                          </a:cubicBezTo>
                          <a:cubicBezTo>
                            <a:pt x="340399" y="165417"/>
                            <a:pt x="469318" y="147625"/>
                            <a:pt x="475407" y="146755"/>
                          </a:cubicBezTo>
                          <a:cubicBezTo>
                            <a:pt x="486696" y="142992"/>
                            <a:pt x="499981" y="142900"/>
                            <a:pt x="509273" y="135467"/>
                          </a:cubicBezTo>
                          <a:cubicBezTo>
                            <a:pt x="536641" y="113573"/>
                            <a:pt x="542113" y="89627"/>
                            <a:pt x="509273" y="67733"/>
                          </a:cubicBezTo>
                          <a:cubicBezTo>
                            <a:pt x="496364" y="59127"/>
                            <a:pt x="479036" y="60706"/>
                            <a:pt x="464118" y="56444"/>
                          </a:cubicBezTo>
                          <a:cubicBezTo>
                            <a:pt x="452676" y="53175"/>
                            <a:pt x="441693" y="48424"/>
                            <a:pt x="430251" y="45155"/>
                          </a:cubicBezTo>
                          <a:cubicBezTo>
                            <a:pt x="415333" y="40893"/>
                            <a:pt x="400013" y="38129"/>
                            <a:pt x="385095" y="33867"/>
                          </a:cubicBezTo>
                          <a:cubicBezTo>
                            <a:pt x="373653" y="30598"/>
                            <a:pt x="366281" y="5644"/>
                            <a:pt x="362518" y="0"/>
                          </a:cubicBez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09" name="Freeform 608"/>
                    <p:cNvSpPr/>
                    <p:nvPr/>
                  </p:nvSpPr>
                  <p:spPr bwMode="auto">
                    <a:xfrm>
                      <a:off x="3712892" y="3957315"/>
                      <a:ext cx="531897" cy="214489"/>
                    </a:xfrm>
                    <a:custGeom>
                      <a:avLst/>
                      <a:gdLst>
                        <a:gd name="connsiteX0" fmla="*/ 362518 w 531897"/>
                        <a:gd name="connsiteY0" fmla="*/ 0 h 214489"/>
                        <a:gd name="connsiteX1" fmla="*/ 362518 w 531897"/>
                        <a:gd name="connsiteY1" fmla="*/ 0 h 214489"/>
                        <a:gd name="connsiteX2" fmla="*/ 238340 w 531897"/>
                        <a:gd name="connsiteY2" fmla="*/ 22578 h 214489"/>
                        <a:gd name="connsiteX3" fmla="*/ 204473 w 531897"/>
                        <a:gd name="connsiteY3" fmla="*/ 33867 h 214489"/>
                        <a:gd name="connsiteX4" fmla="*/ 159318 w 531897"/>
                        <a:gd name="connsiteY4" fmla="*/ 45155 h 214489"/>
                        <a:gd name="connsiteX5" fmla="*/ 91584 w 531897"/>
                        <a:gd name="connsiteY5" fmla="*/ 90311 h 214489"/>
                        <a:gd name="connsiteX6" fmla="*/ 57718 w 531897"/>
                        <a:gd name="connsiteY6" fmla="*/ 112889 h 214489"/>
                        <a:gd name="connsiteX7" fmla="*/ 12562 w 531897"/>
                        <a:gd name="connsiteY7" fmla="*/ 146755 h 214489"/>
                        <a:gd name="connsiteX8" fmla="*/ 1273 w 531897"/>
                        <a:gd name="connsiteY8" fmla="*/ 180622 h 214489"/>
                        <a:gd name="connsiteX9" fmla="*/ 35140 w 531897"/>
                        <a:gd name="connsiteY9" fmla="*/ 191911 h 214489"/>
                        <a:gd name="connsiteX10" fmla="*/ 136740 w 531897"/>
                        <a:gd name="connsiteY10" fmla="*/ 214489 h 214489"/>
                        <a:gd name="connsiteX11" fmla="*/ 260918 w 531897"/>
                        <a:gd name="connsiteY11" fmla="*/ 203200 h 214489"/>
                        <a:gd name="connsiteX12" fmla="*/ 328651 w 531897"/>
                        <a:gd name="connsiteY12" fmla="*/ 169333 h 214489"/>
                        <a:gd name="connsiteX13" fmla="*/ 475407 w 531897"/>
                        <a:gd name="connsiteY13" fmla="*/ 146755 h 214489"/>
                        <a:gd name="connsiteX14" fmla="*/ 509273 w 531897"/>
                        <a:gd name="connsiteY14" fmla="*/ 135467 h 214489"/>
                        <a:gd name="connsiteX15" fmla="*/ 509273 w 531897"/>
                        <a:gd name="connsiteY15" fmla="*/ 67733 h 214489"/>
                        <a:gd name="connsiteX16" fmla="*/ 464118 w 531897"/>
                        <a:gd name="connsiteY16" fmla="*/ 56444 h 214489"/>
                        <a:gd name="connsiteX17" fmla="*/ 430251 w 531897"/>
                        <a:gd name="connsiteY17" fmla="*/ 45155 h 214489"/>
                        <a:gd name="connsiteX18" fmla="*/ 385095 w 531897"/>
                        <a:gd name="connsiteY18" fmla="*/ 33867 h 214489"/>
                        <a:gd name="connsiteX19" fmla="*/ 362518 w 531897"/>
                        <a:gd name="connsiteY19" fmla="*/ 0 h 2144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531897" h="214489">
                          <a:moveTo>
                            <a:pt x="362518" y="0"/>
                          </a:moveTo>
                          <a:lnTo>
                            <a:pt x="362518" y="0"/>
                          </a:lnTo>
                          <a:cubicBezTo>
                            <a:pt x="321125" y="7526"/>
                            <a:pt x="279477" y="13763"/>
                            <a:pt x="238340" y="22578"/>
                          </a:cubicBezTo>
                          <a:cubicBezTo>
                            <a:pt x="226704" y="25071"/>
                            <a:pt x="215915" y="30598"/>
                            <a:pt x="204473" y="33867"/>
                          </a:cubicBezTo>
                          <a:cubicBezTo>
                            <a:pt x="189555" y="38129"/>
                            <a:pt x="174370" y="41392"/>
                            <a:pt x="159318" y="45155"/>
                          </a:cubicBezTo>
                          <a:lnTo>
                            <a:pt x="91584" y="90311"/>
                          </a:lnTo>
                          <a:cubicBezTo>
                            <a:pt x="80295" y="97837"/>
                            <a:pt x="68572" y="104749"/>
                            <a:pt x="57718" y="112889"/>
                          </a:cubicBezTo>
                          <a:lnTo>
                            <a:pt x="12562" y="146755"/>
                          </a:lnTo>
                          <a:cubicBezTo>
                            <a:pt x="8799" y="158044"/>
                            <a:pt x="-4049" y="169979"/>
                            <a:pt x="1273" y="180622"/>
                          </a:cubicBezTo>
                          <a:cubicBezTo>
                            <a:pt x="6595" y="191265"/>
                            <a:pt x="23698" y="188642"/>
                            <a:pt x="35140" y="191911"/>
                          </a:cubicBezTo>
                          <a:cubicBezTo>
                            <a:pt x="72342" y="202540"/>
                            <a:pt x="97939" y="206729"/>
                            <a:pt x="136740" y="214489"/>
                          </a:cubicBezTo>
                          <a:cubicBezTo>
                            <a:pt x="178133" y="210726"/>
                            <a:pt x="219772" y="209078"/>
                            <a:pt x="260918" y="203200"/>
                          </a:cubicBezTo>
                          <a:cubicBezTo>
                            <a:pt x="328091" y="193604"/>
                            <a:pt x="261583" y="191689"/>
                            <a:pt x="328651" y="169333"/>
                          </a:cubicBezTo>
                          <a:cubicBezTo>
                            <a:pt x="340399" y="165417"/>
                            <a:pt x="469318" y="147625"/>
                            <a:pt x="475407" y="146755"/>
                          </a:cubicBezTo>
                          <a:cubicBezTo>
                            <a:pt x="486696" y="142992"/>
                            <a:pt x="499981" y="142900"/>
                            <a:pt x="509273" y="135467"/>
                          </a:cubicBezTo>
                          <a:cubicBezTo>
                            <a:pt x="536641" y="113573"/>
                            <a:pt x="542113" y="89627"/>
                            <a:pt x="509273" y="67733"/>
                          </a:cubicBezTo>
                          <a:cubicBezTo>
                            <a:pt x="496364" y="59127"/>
                            <a:pt x="479036" y="60706"/>
                            <a:pt x="464118" y="56444"/>
                          </a:cubicBezTo>
                          <a:cubicBezTo>
                            <a:pt x="452676" y="53175"/>
                            <a:pt x="441693" y="48424"/>
                            <a:pt x="430251" y="45155"/>
                          </a:cubicBezTo>
                          <a:cubicBezTo>
                            <a:pt x="415333" y="40893"/>
                            <a:pt x="400013" y="38129"/>
                            <a:pt x="385095" y="33867"/>
                          </a:cubicBezTo>
                          <a:cubicBezTo>
                            <a:pt x="373653" y="30598"/>
                            <a:pt x="366281" y="5644"/>
                            <a:pt x="362518" y="0"/>
                          </a:cubicBez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10" name="Freeform 609"/>
                    <p:cNvSpPr/>
                    <p:nvPr/>
                  </p:nvSpPr>
                  <p:spPr bwMode="auto">
                    <a:xfrm>
                      <a:off x="3865292" y="4109715"/>
                      <a:ext cx="531897" cy="214489"/>
                    </a:xfrm>
                    <a:custGeom>
                      <a:avLst/>
                      <a:gdLst>
                        <a:gd name="connsiteX0" fmla="*/ 362518 w 531897"/>
                        <a:gd name="connsiteY0" fmla="*/ 0 h 214489"/>
                        <a:gd name="connsiteX1" fmla="*/ 362518 w 531897"/>
                        <a:gd name="connsiteY1" fmla="*/ 0 h 214489"/>
                        <a:gd name="connsiteX2" fmla="*/ 238340 w 531897"/>
                        <a:gd name="connsiteY2" fmla="*/ 22578 h 214489"/>
                        <a:gd name="connsiteX3" fmla="*/ 204473 w 531897"/>
                        <a:gd name="connsiteY3" fmla="*/ 33867 h 214489"/>
                        <a:gd name="connsiteX4" fmla="*/ 159318 w 531897"/>
                        <a:gd name="connsiteY4" fmla="*/ 45155 h 214489"/>
                        <a:gd name="connsiteX5" fmla="*/ 91584 w 531897"/>
                        <a:gd name="connsiteY5" fmla="*/ 90311 h 214489"/>
                        <a:gd name="connsiteX6" fmla="*/ 57718 w 531897"/>
                        <a:gd name="connsiteY6" fmla="*/ 112889 h 214489"/>
                        <a:gd name="connsiteX7" fmla="*/ 12562 w 531897"/>
                        <a:gd name="connsiteY7" fmla="*/ 146755 h 214489"/>
                        <a:gd name="connsiteX8" fmla="*/ 1273 w 531897"/>
                        <a:gd name="connsiteY8" fmla="*/ 180622 h 214489"/>
                        <a:gd name="connsiteX9" fmla="*/ 35140 w 531897"/>
                        <a:gd name="connsiteY9" fmla="*/ 191911 h 214489"/>
                        <a:gd name="connsiteX10" fmla="*/ 136740 w 531897"/>
                        <a:gd name="connsiteY10" fmla="*/ 214489 h 214489"/>
                        <a:gd name="connsiteX11" fmla="*/ 260918 w 531897"/>
                        <a:gd name="connsiteY11" fmla="*/ 203200 h 214489"/>
                        <a:gd name="connsiteX12" fmla="*/ 328651 w 531897"/>
                        <a:gd name="connsiteY12" fmla="*/ 169333 h 214489"/>
                        <a:gd name="connsiteX13" fmla="*/ 475407 w 531897"/>
                        <a:gd name="connsiteY13" fmla="*/ 146755 h 214489"/>
                        <a:gd name="connsiteX14" fmla="*/ 509273 w 531897"/>
                        <a:gd name="connsiteY14" fmla="*/ 135467 h 214489"/>
                        <a:gd name="connsiteX15" fmla="*/ 509273 w 531897"/>
                        <a:gd name="connsiteY15" fmla="*/ 67733 h 214489"/>
                        <a:gd name="connsiteX16" fmla="*/ 464118 w 531897"/>
                        <a:gd name="connsiteY16" fmla="*/ 56444 h 214489"/>
                        <a:gd name="connsiteX17" fmla="*/ 430251 w 531897"/>
                        <a:gd name="connsiteY17" fmla="*/ 45155 h 214489"/>
                        <a:gd name="connsiteX18" fmla="*/ 385095 w 531897"/>
                        <a:gd name="connsiteY18" fmla="*/ 33867 h 214489"/>
                        <a:gd name="connsiteX19" fmla="*/ 362518 w 531897"/>
                        <a:gd name="connsiteY19" fmla="*/ 0 h 2144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531897" h="214489">
                          <a:moveTo>
                            <a:pt x="362518" y="0"/>
                          </a:moveTo>
                          <a:lnTo>
                            <a:pt x="362518" y="0"/>
                          </a:lnTo>
                          <a:cubicBezTo>
                            <a:pt x="321125" y="7526"/>
                            <a:pt x="279477" y="13763"/>
                            <a:pt x="238340" y="22578"/>
                          </a:cubicBezTo>
                          <a:cubicBezTo>
                            <a:pt x="226704" y="25071"/>
                            <a:pt x="215915" y="30598"/>
                            <a:pt x="204473" y="33867"/>
                          </a:cubicBezTo>
                          <a:cubicBezTo>
                            <a:pt x="189555" y="38129"/>
                            <a:pt x="174370" y="41392"/>
                            <a:pt x="159318" y="45155"/>
                          </a:cubicBezTo>
                          <a:lnTo>
                            <a:pt x="91584" y="90311"/>
                          </a:lnTo>
                          <a:cubicBezTo>
                            <a:pt x="80295" y="97837"/>
                            <a:pt x="68572" y="104749"/>
                            <a:pt x="57718" y="112889"/>
                          </a:cubicBezTo>
                          <a:lnTo>
                            <a:pt x="12562" y="146755"/>
                          </a:lnTo>
                          <a:cubicBezTo>
                            <a:pt x="8799" y="158044"/>
                            <a:pt x="-4049" y="169979"/>
                            <a:pt x="1273" y="180622"/>
                          </a:cubicBezTo>
                          <a:cubicBezTo>
                            <a:pt x="6595" y="191265"/>
                            <a:pt x="23698" y="188642"/>
                            <a:pt x="35140" y="191911"/>
                          </a:cubicBezTo>
                          <a:cubicBezTo>
                            <a:pt x="72342" y="202540"/>
                            <a:pt x="97939" y="206729"/>
                            <a:pt x="136740" y="214489"/>
                          </a:cubicBezTo>
                          <a:cubicBezTo>
                            <a:pt x="178133" y="210726"/>
                            <a:pt x="219772" y="209078"/>
                            <a:pt x="260918" y="203200"/>
                          </a:cubicBezTo>
                          <a:cubicBezTo>
                            <a:pt x="328091" y="193604"/>
                            <a:pt x="261583" y="191689"/>
                            <a:pt x="328651" y="169333"/>
                          </a:cubicBezTo>
                          <a:cubicBezTo>
                            <a:pt x="340399" y="165417"/>
                            <a:pt x="469318" y="147625"/>
                            <a:pt x="475407" y="146755"/>
                          </a:cubicBezTo>
                          <a:cubicBezTo>
                            <a:pt x="486696" y="142992"/>
                            <a:pt x="499981" y="142900"/>
                            <a:pt x="509273" y="135467"/>
                          </a:cubicBezTo>
                          <a:cubicBezTo>
                            <a:pt x="536641" y="113573"/>
                            <a:pt x="542113" y="89627"/>
                            <a:pt x="509273" y="67733"/>
                          </a:cubicBezTo>
                          <a:cubicBezTo>
                            <a:pt x="496364" y="59127"/>
                            <a:pt x="479036" y="60706"/>
                            <a:pt x="464118" y="56444"/>
                          </a:cubicBezTo>
                          <a:cubicBezTo>
                            <a:pt x="452676" y="53175"/>
                            <a:pt x="441693" y="48424"/>
                            <a:pt x="430251" y="45155"/>
                          </a:cubicBezTo>
                          <a:cubicBezTo>
                            <a:pt x="415333" y="40893"/>
                            <a:pt x="400013" y="38129"/>
                            <a:pt x="385095" y="33867"/>
                          </a:cubicBezTo>
                          <a:cubicBezTo>
                            <a:pt x="373653" y="30598"/>
                            <a:pt x="366281" y="5644"/>
                            <a:pt x="362518" y="0"/>
                          </a:cubicBez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11" name="Oval 610"/>
                    <p:cNvSpPr/>
                    <p:nvPr/>
                  </p:nvSpPr>
                  <p:spPr bwMode="auto">
                    <a:xfrm>
                      <a:off x="3865292" y="3912159"/>
                      <a:ext cx="69007" cy="45719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12" name="Oval 611"/>
                    <p:cNvSpPr/>
                    <p:nvPr/>
                  </p:nvSpPr>
                  <p:spPr bwMode="auto">
                    <a:xfrm>
                      <a:off x="4017692" y="4064559"/>
                      <a:ext cx="69007" cy="45719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13" name="Oval 612"/>
                    <p:cNvSpPr/>
                    <p:nvPr/>
                  </p:nvSpPr>
                  <p:spPr bwMode="auto">
                    <a:xfrm>
                      <a:off x="4170092" y="4216959"/>
                      <a:ext cx="69007" cy="45719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14" name="Freeform 613"/>
                    <p:cNvSpPr/>
                    <p:nvPr/>
                  </p:nvSpPr>
                  <p:spPr bwMode="auto">
                    <a:xfrm>
                      <a:off x="4017692" y="4262115"/>
                      <a:ext cx="531897" cy="214489"/>
                    </a:xfrm>
                    <a:custGeom>
                      <a:avLst/>
                      <a:gdLst>
                        <a:gd name="connsiteX0" fmla="*/ 362518 w 531897"/>
                        <a:gd name="connsiteY0" fmla="*/ 0 h 214489"/>
                        <a:gd name="connsiteX1" fmla="*/ 362518 w 531897"/>
                        <a:gd name="connsiteY1" fmla="*/ 0 h 214489"/>
                        <a:gd name="connsiteX2" fmla="*/ 238340 w 531897"/>
                        <a:gd name="connsiteY2" fmla="*/ 22578 h 214489"/>
                        <a:gd name="connsiteX3" fmla="*/ 204473 w 531897"/>
                        <a:gd name="connsiteY3" fmla="*/ 33867 h 214489"/>
                        <a:gd name="connsiteX4" fmla="*/ 159318 w 531897"/>
                        <a:gd name="connsiteY4" fmla="*/ 45155 h 214489"/>
                        <a:gd name="connsiteX5" fmla="*/ 91584 w 531897"/>
                        <a:gd name="connsiteY5" fmla="*/ 90311 h 214489"/>
                        <a:gd name="connsiteX6" fmla="*/ 57718 w 531897"/>
                        <a:gd name="connsiteY6" fmla="*/ 112889 h 214489"/>
                        <a:gd name="connsiteX7" fmla="*/ 12562 w 531897"/>
                        <a:gd name="connsiteY7" fmla="*/ 146755 h 214489"/>
                        <a:gd name="connsiteX8" fmla="*/ 1273 w 531897"/>
                        <a:gd name="connsiteY8" fmla="*/ 180622 h 214489"/>
                        <a:gd name="connsiteX9" fmla="*/ 35140 w 531897"/>
                        <a:gd name="connsiteY9" fmla="*/ 191911 h 214489"/>
                        <a:gd name="connsiteX10" fmla="*/ 136740 w 531897"/>
                        <a:gd name="connsiteY10" fmla="*/ 214489 h 214489"/>
                        <a:gd name="connsiteX11" fmla="*/ 260918 w 531897"/>
                        <a:gd name="connsiteY11" fmla="*/ 203200 h 214489"/>
                        <a:gd name="connsiteX12" fmla="*/ 328651 w 531897"/>
                        <a:gd name="connsiteY12" fmla="*/ 169333 h 214489"/>
                        <a:gd name="connsiteX13" fmla="*/ 475407 w 531897"/>
                        <a:gd name="connsiteY13" fmla="*/ 146755 h 214489"/>
                        <a:gd name="connsiteX14" fmla="*/ 509273 w 531897"/>
                        <a:gd name="connsiteY14" fmla="*/ 135467 h 214489"/>
                        <a:gd name="connsiteX15" fmla="*/ 509273 w 531897"/>
                        <a:gd name="connsiteY15" fmla="*/ 67733 h 214489"/>
                        <a:gd name="connsiteX16" fmla="*/ 464118 w 531897"/>
                        <a:gd name="connsiteY16" fmla="*/ 56444 h 214489"/>
                        <a:gd name="connsiteX17" fmla="*/ 430251 w 531897"/>
                        <a:gd name="connsiteY17" fmla="*/ 45155 h 214489"/>
                        <a:gd name="connsiteX18" fmla="*/ 385095 w 531897"/>
                        <a:gd name="connsiteY18" fmla="*/ 33867 h 214489"/>
                        <a:gd name="connsiteX19" fmla="*/ 362518 w 531897"/>
                        <a:gd name="connsiteY19" fmla="*/ 0 h 2144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531897" h="214489">
                          <a:moveTo>
                            <a:pt x="362518" y="0"/>
                          </a:moveTo>
                          <a:lnTo>
                            <a:pt x="362518" y="0"/>
                          </a:lnTo>
                          <a:cubicBezTo>
                            <a:pt x="321125" y="7526"/>
                            <a:pt x="279477" y="13763"/>
                            <a:pt x="238340" y="22578"/>
                          </a:cubicBezTo>
                          <a:cubicBezTo>
                            <a:pt x="226704" y="25071"/>
                            <a:pt x="215915" y="30598"/>
                            <a:pt x="204473" y="33867"/>
                          </a:cubicBezTo>
                          <a:cubicBezTo>
                            <a:pt x="189555" y="38129"/>
                            <a:pt x="174370" y="41392"/>
                            <a:pt x="159318" y="45155"/>
                          </a:cubicBezTo>
                          <a:lnTo>
                            <a:pt x="91584" y="90311"/>
                          </a:lnTo>
                          <a:cubicBezTo>
                            <a:pt x="80295" y="97837"/>
                            <a:pt x="68572" y="104749"/>
                            <a:pt x="57718" y="112889"/>
                          </a:cubicBezTo>
                          <a:lnTo>
                            <a:pt x="12562" y="146755"/>
                          </a:lnTo>
                          <a:cubicBezTo>
                            <a:pt x="8799" y="158044"/>
                            <a:pt x="-4049" y="169979"/>
                            <a:pt x="1273" y="180622"/>
                          </a:cubicBezTo>
                          <a:cubicBezTo>
                            <a:pt x="6595" y="191265"/>
                            <a:pt x="23698" y="188642"/>
                            <a:pt x="35140" y="191911"/>
                          </a:cubicBezTo>
                          <a:cubicBezTo>
                            <a:pt x="72342" y="202540"/>
                            <a:pt x="97939" y="206729"/>
                            <a:pt x="136740" y="214489"/>
                          </a:cubicBezTo>
                          <a:cubicBezTo>
                            <a:pt x="178133" y="210726"/>
                            <a:pt x="219772" y="209078"/>
                            <a:pt x="260918" y="203200"/>
                          </a:cubicBezTo>
                          <a:cubicBezTo>
                            <a:pt x="328091" y="193604"/>
                            <a:pt x="261583" y="191689"/>
                            <a:pt x="328651" y="169333"/>
                          </a:cubicBezTo>
                          <a:cubicBezTo>
                            <a:pt x="340399" y="165417"/>
                            <a:pt x="469318" y="147625"/>
                            <a:pt x="475407" y="146755"/>
                          </a:cubicBezTo>
                          <a:cubicBezTo>
                            <a:pt x="486696" y="142992"/>
                            <a:pt x="499981" y="142900"/>
                            <a:pt x="509273" y="135467"/>
                          </a:cubicBezTo>
                          <a:cubicBezTo>
                            <a:pt x="536641" y="113573"/>
                            <a:pt x="542113" y="89627"/>
                            <a:pt x="509273" y="67733"/>
                          </a:cubicBezTo>
                          <a:cubicBezTo>
                            <a:pt x="496364" y="59127"/>
                            <a:pt x="479036" y="60706"/>
                            <a:pt x="464118" y="56444"/>
                          </a:cubicBezTo>
                          <a:cubicBezTo>
                            <a:pt x="452676" y="53175"/>
                            <a:pt x="441693" y="48424"/>
                            <a:pt x="430251" y="45155"/>
                          </a:cubicBezTo>
                          <a:cubicBezTo>
                            <a:pt x="415333" y="40893"/>
                            <a:pt x="400013" y="38129"/>
                            <a:pt x="385095" y="33867"/>
                          </a:cubicBezTo>
                          <a:cubicBezTo>
                            <a:pt x="373653" y="30598"/>
                            <a:pt x="366281" y="5644"/>
                            <a:pt x="362518" y="0"/>
                          </a:cubicBez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15" name="Freeform 614"/>
                    <p:cNvSpPr/>
                    <p:nvPr/>
                  </p:nvSpPr>
                  <p:spPr bwMode="auto">
                    <a:xfrm>
                      <a:off x="4305559" y="4177448"/>
                      <a:ext cx="531897" cy="214489"/>
                    </a:xfrm>
                    <a:custGeom>
                      <a:avLst/>
                      <a:gdLst>
                        <a:gd name="connsiteX0" fmla="*/ 362518 w 531897"/>
                        <a:gd name="connsiteY0" fmla="*/ 0 h 214489"/>
                        <a:gd name="connsiteX1" fmla="*/ 362518 w 531897"/>
                        <a:gd name="connsiteY1" fmla="*/ 0 h 214489"/>
                        <a:gd name="connsiteX2" fmla="*/ 238340 w 531897"/>
                        <a:gd name="connsiteY2" fmla="*/ 22578 h 214489"/>
                        <a:gd name="connsiteX3" fmla="*/ 204473 w 531897"/>
                        <a:gd name="connsiteY3" fmla="*/ 33867 h 214489"/>
                        <a:gd name="connsiteX4" fmla="*/ 159318 w 531897"/>
                        <a:gd name="connsiteY4" fmla="*/ 45155 h 214489"/>
                        <a:gd name="connsiteX5" fmla="*/ 91584 w 531897"/>
                        <a:gd name="connsiteY5" fmla="*/ 90311 h 214489"/>
                        <a:gd name="connsiteX6" fmla="*/ 57718 w 531897"/>
                        <a:gd name="connsiteY6" fmla="*/ 112889 h 214489"/>
                        <a:gd name="connsiteX7" fmla="*/ 12562 w 531897"/>
                        <a:gd name="connsiteY7" fmla="*/ 146755 h 214489"/>
                        <a:gd name="connsiteX8" fmla="*/ 1273 w 531897"/>
                        <a:gd name="connsiteY8" fmla="*/ 180622 h 214489"/>
                        <a:gd name="connsiteX9" fmla="*/ 35140 w 531897"/>
                        <a:gd name="connsiteY9" fmla="*/ 191911 h 214489"/>
                        <a:gd name="connsiteX10" fmla="*/ 136740 w 531897"/>
                        <a:gd name="connsiteY10" fmla="*/ 214489 h 214489"/>
                        <a:gd name="connsiteX11" fmla="*/ 260918 w 531897"/>
                        <a:gd name="connsiteY11" fmla="*/ 203200 h 214489"/>
                        <a:gd name="connsiteX12" fmla="*/ 328651 w 531897"/>
                        <a:gd name="connsiteY12" fmla="*/ 169333 h 214489"/>
                        <a:gd name="connsiteX13" fmla="*/ 475407 w 531897"/>
                        <a:gd name="connsiteY13" fmla="*/ 146755 h 214489"/>
                        <a:gd name="connsiteX14" fmla="*/ 509273 w 531897"/>
                        <a:gd name="connsiteY14" fmla="*/ 135467 h 214489"/>
                        <a:gd name="connsiteX15" fmla="*/ 509273 w 531897"/>
                        <a:gd name="connsiteY15" fmla="*/ 67733 h 214489"/>
                        <a:gd name="connsiteX16" fmla="*/ 464118 w 531897"/>
                        <a:gd name="connsiteY16" fmla="*/ 56444 h 214489"/>
                        <a:gd name="connsiteX17" fmla="*/ 430251 w 531897"/>
                        <a:gd name="connsiteY17" fmla="*/ 45155 h 214489"/>
                        <a:gd name="connsiteX18" fmla="*/ 385095 w 531897"/>
                        <a:gd name="connsiteY18" fmla="*/ 33867 h 214489"/>
                        <a:gd name="connsiteX19" fmla="*/ 362518 w 531897"/>
                        <a:gd name="connsiteY19" fmla="*/ 0 h 2144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531897" h="214489">
                          <a:moveTo>
                            <a:pt x="362518" y="0"/>
                          </a:moveTo>
                          <a:lnTo>
                            <a:pt x="362518" y="0"/>
                          </a:lnTo>
                          <a:cubicBezTo>
                            <a:pt x="321125" y="7526"/>
                            <a:pt x="279477" y="13763"/>
                            <a:pt x="238340" y="22578"/>
                          </a:cubicBezTo>
                          <a:cubicBezTo>
                            <a:pt x="226704" y="25071"/>
                            <a:pt x="215915" y="30598"/>
                            <a:pt x="204473" y="33867"/>
                          </a:cubicBezTo>
                          <a:cubicBezTo>
                            <a:pt x="189555" y="38129"/>
                            <a:pt x="174370" y="41392"/>
                            <a:pt x="159318" y="45155"/>
                          </a:cubicBezTo>
                          <a:lnTo>
                            <a:pt x="91584" y="90311"/>
                          </a:lnTo>
                          <a:cubicBezTo>
                            <a:pt x="80295" y="97837"/>
                            <a:pt x="68572" y="104749"/>
                            <a:pt x="57718" y="112889"/>
                          </a:cubicBezTo>
                          <a:lnTo>
                            <a:pt x="12562" y="146755"/>
                          </a:lnTo>
                          <a:cubicBezTo>
                            <a:pt x="8799" y="158044"/>
                            <a:pt x="-4049" y="169979"/>
                            <a:pt x="1273" y="180622"/>
                          </a:cubicBezTo>
                          <a:cubicBezTo>
                            <a:pt x="6595" y="191265"/>
                            <a:pt x="23698" y="188642"/>
                            <a:pt x="35140" y="191911"/>
                          </a:cubicBezTo>
                          <a:cubicBezTo>
                            <a:pt x="72342" y="202540"/>
                            <a:pt x="97939" y="206729"/>
                            <a:pt x="136740" y="214489"/>
                          </a:cubicBezTo>
                          <a:cubicBezTo>
                            <a:pt x="178133" y="210726"/>
                            <a:pt x="219772" y="209078"/>
                            <a:pt x="260918" y="203200"/>
                          </a:cubicBezTo>
                          <a:cubicBezTo>
                            <a:pt x="328091" y="193604"/>
                            <a:pt x="261583" y="191689"/>
                            <a:pt x="328651" y="169333"/>
                          </a:cubicBezTo>
                          <a:cubicBezTo>
                            <a:pt x="340399" y="165417"/>
                            <a:pt x="469318" y="147625"/>
                            <a:pt x="475407" y="146755"/>
                          </a:cubicBezTo>
                          <a:cubicBezTo>
                            <a:pt x="486696" y="142992"/>
                            <a:pt x="499981" y="142900"/>
                            <a:pt x="509273" y="135467"/>
                          </a:cubicBezTo>
                          <a:cubicBezTo>
                            <a:pt x="536641" y="113573"/>
                            <a:pt x="542113" y="89627"/>
                            <a:pt x="509273" y="67733"/>
                          </a:cubicBezTo>
                          <a:cubicBezTo>
                            <a:pt x="496364" y="59127"/>
                            <a:pt x="479036" y="60706"/>
                            <a:pt x="464118" y="56444"/>
                          </a:cubicBezTo>
                          <a:cubicBezTo>
                            <a:pt x="452676" y="53175"/>
                            <a:pt x="441693" y="48424"/>
                            <a:pt x="430251" y="45155"/>
                          </a:cubicBezTo>
                          <a:cubicBezTo>
                            <a:pt x="415333" y="40893"/>
                            <a:pt x="400013" y="38129"/>
                            <a:pt x="385095" y="33867"/>
                          </a:cubicBezTo>
                          <a:cubicBezTo>
                            <a:pt x="373653" y="30598"/>
                            <a:pt x="366281" y="5644"/>
                            <a:pt x="362518" y="0"/>
                          </a:cubicBez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16" name="Freeform 615"/>
                    <p:cNvSpPr/>
                    <p:nvPr/>
                  </p:nvSpPr>
                  <p:spPr bwMode="auto">
                    <a:xfrm>
                      <a:off x="4546337" y="4159951"/>
                      <a:ext cx="531897" cy="214489"/>
                    </a:xfrm>
                    <a:custGeom>
                      <a:avLst/>
                      <a:gdLst>
                        <a:gd name="connsiteX0" fmla="*/ 362518 w 531897"/>
                        <a:gd name="connsiteY0" fmla="*/ 0 h 214489"/>
                        <a:gd name="connsiteX1" fmla="*/ 362518 w 531897"/>
                        <a:gd name="connsiteY1" fmla="*/ 0 h 214489"/>
                        <a:gd name="connsiteX2" fmla="*/ 238340 w 531897"/>
                        <a:gd name="connsiteY2" fmla="*/ 22578 h 214489"/>
                        <a:gd name="connsiteX3" fmla="*/ 204473 w 531897"/>
                        <a:gd name="connsiteY3" fmla="*/ 33867 h 214489"/>
                        <a:gd name="connsiteX4" fmla="*/ 159318 w 531897"/>
                        <a:gd name="connsiteY4" fmla="*/ 45155 h 214489"/>
                        <a:gd name="connsiteX5" fmla="*/ 91584 w 531897"/>
                        <a:gd name="connsiteY5" fmla="*/ 90311 h 214489"/>
                        <a:gd name="connsiteX6" fmla="*/ 57718 w 531897"/>
                        <a:gd name="connsiteY6" fmla="*/ 112889 h 214489"/>
                        <a:gd name="connsiteX7" fmla="*/ 12562 w 531897"/>
                        <a:gd name="connsiteY7" fmla="*/ 146755 h 214489"/>
                        <a:gd name="connsiteX8" fmla="*/ 1273 w 531897"/>
                        <a:gd name="connsiteY8" fmla="*/ 180622 h 214489"/>
                        <a:gd name="connsiteX9" fmla="*/ 35140 w 531897"/>
                        <a:gd name="connsiteY9" fmla="*/ 191911 h 214489"/>
                        <a:gd name="connsiteX10" fmla="*/ 136740 w 531897"/>
                        <a:gd name="connsiteY10" fmla="*/ 214489 h 214489"/>
                        <a:gd name="connsiteX11" fmla="*/ 260918 w 531897"/>
                        <a:gd name="connsiteY11" fmla="*/ 203200 h 214489"/>
                        <a:gd name="connsiteX12" fmla="*/ 328651 w 531897"/>
                        <a:gd name="connsiteY12" fmla="*/ 169333 h 214489"/>
                        <a:gd name="connsiteX13" fmla="*/ 475407 w 531897"/>
                        <a:gd name="connsiteY13" fmla="*/ 146755 h 214489"/>
                        <a:gd name="connsiteX14" fmla="*/ 509273 w 531897"/>
                        <a:gd name="connsiteY14" fmla="*/ 135467 h 214489"/>
                        <a:gd name="connsiteX15" fmla="*/ 509273 w 531897"/>
                        <a:gd name="connsiteY15" fmla="*/ 67733 h 214489"/>
                        <a:gd name="connsiteX16" fmla="*/ 464118 w 531897"/>
                        <a:gd name="connsiteY16" fmla="*/ 56444 h 214489"/>
                        <a:gd name="connsiteX17" fmla="*/ 430251 w 531897"/>
                        <a:gd name="connsiteY17" fmla="*/ 45155 h 214489"/>
                        <a:gd name="connsiteX18" fmla="*/ 385095 w 531897"/>
                        <a:gd name="connsiteY18" fmla="*/ 33867 h 214489"/>
                        <a:gd name="connsiteX19" fmla="*/ 362518 w 531897"/>
                        <a:gd name="connsiteY19" fmla="*/ 0 h 2144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531897" h="214489">
                          <a:moveTo>
                            <a:pt x="362518" y="0"/>
                          </a:moveTo>
                          <a:lnTo>
                            <a:pt x="362518" y="0"/>
                          </a:lnTo>
                          <a:cubicBezTo>
                            <a:pt x="321125" y="7526"/>
                            <a:pt x="279477" y="13763"/>
                            <a:pt x="238340" y="22578"/>
                          </a:cubicBezTo>
                          <a:cubicBezTo>
                            <a:pt x="226704" y="25071"/>
                            <a:pt x="215915" y="30598"/>
                            <a:pt x="204473" y="33867"/>
                          </a:cubicBezTo>
                          <a:cubicBezTo>
                            <a:pt x="189555" y="38129"/>
                            <a:pt x="174370" y="41392"/>
                            <a:pt x="159318" y="45155"/>
                          </a:cubicBezTo>
                          <a:lnTo>
                            <a:pt x="91584" y="90311"/>
                          </a:lnTo>
                          <a:cubicBezTo>
                            <a:pt x="80295" y="97837"/>
                            <a:pt x="68572" y="104749"/>
                            <a:pt x="57718" y="112889"/>
                          </a:cubicBezTo>
                          <a:lnTo>
                            <a:pt x="12562" y="146755"/>
                          </a:lnTo>
                          <a:cubicBezTo>
                            <a:pt x="8799" y="158044"/>
                            <a:pt x="-4049" y="169979"/>
                            <a:pt x="1273" y="180622"/>
                          </a:cubicBezTo>
                          <a:cubicBezTo>
                            <a:pt x="6595" y="191265"/>
                            <a:pt x="23698" y="188642"/>
                            <a:pt x="35140" y="191911"/>
                          </a:cubicBezTo>
                          <a:cubicBezTo>
                            <a:pt x="72342" y="202540"/>
                            <a:pt x="97939" y="206729"/>
                            <a:pt x="136740" y="214489"/>
                          </a:cubicBezTo>
                          <a:cubicBezTo>
                            <a:pt x="178133" y="210726"/>
                            <a:pt x="219772" y="209078"/>
                            <a:pt x="260918" y="203200"/>
                          </a:cubicBezTo>
                          <a:cubicBezTo>
                            <a:pt x="328091" y="193604"/>
                            <a:pt x="261583" y="191689"/>
                            <a:pt x="328651" y="169333"/>
                          </a:cubicBezTo>
                          <a:cubicBezTo>
                            <a:pt x="340399" y="165417"/>
                            <a:pt x="469318" y="147625"/>
                            <a:pt x="475407" y="146755"/>
                          </a:cubicBezTo>
                          <a:cubicBezTo>
                            <a:pt x="486696" y="142992"/>
                            <a:pt x="499981" y="142900"/>
                            <a:pt x="509273" y="135467"/>
                          </a:cubicBezTo>
                          <a:cubicBezTo>
                            <a:pt x="536641" y="113573"/>
                            <a:pt x="542113" y="89627"/>
                            <a:pt x="509273" y="67733"/>
                          </a:cubicBezTo>
                          <a:cubicBezTo>
                            <a:pt x="496364" y="59127"/>
                            <a:pt x="479036" y="60706"/>
                            <a:pt x="464118" y="56444"/>
                          </a:cubicBezTo>
                          <a:cubicBezTo>
                            <a:pt x="452676" y="53175"/>
                            <a:pt x="441693" y="48424"/>
                            <a:pt x="430251" y="45155"/>
                          </a:cubicBezTo>
                          <a:cubicBezTo>
                            <a:pt x="415333" y="40893"/>
                            <a:pt x="400013" y="38129"/>
                            <a:pt x="385095" y="33867"/>
                          </a:cubicBezTo>
                          <a:cubicBezTo>
                            <a:pt x="373653" y="30598"/>
                            <a:pt x="366281" y="5644"/>
                            <a:pt x="362518" y="0"/>
                          </a:cubicBez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17" name="Freeform 616"/>
                    <p:cNvSpPr/>
                    <p:nvPr/>
                  </p:nvSpPr>
                  <p:spPr bwMode="auto">
                    <a:xfrm>
                      <a:off x="4213929" y="4010373"/>
                      <a:ext cx="531897" cy="214489"/>
                    </a:xfrm>
                    <a:custGeom>
                      <a:avLst/>
                      <a:gdLst>
                        <a:gd name="connsiteX0" fmla="*/ 362518 w 531897"/>
                        <a:gd name="connsiteY0" fmla="*/ 0 h 214489"/>
                        <a:gd name="connsiteX1" fmla="*/ 362518 w 531897"/>
                        <a:gd name="connsiteY1" fmla="*/ 0 h 214489"/>
                        <a:gd name="connsiteX2" fmla="*/ 238340 w 531897"/>
                        <a:gd name="connsiteY2" fmla="*/ 22578 h 214489"/>
                        <a:gd name="connsiteX3" fmla="*/ 204473 w 531897"/>
                        <a:gd name="connsiteY3" fmla="*/ 33867 h 214489"/>
                        <a:gd name="connsiteX4" fmla="*/ 159318 w 531897"/>
                        <a:gd name="connsiteY4" fmla="*/ 45155 h 214489"/>
                        <a:gd name="connsiteX5" fmla="*/ 91584 w 531897"/>
                        <a:gd name="connsiteY5" fmla="*/ 90311 h 214489"/>
                        <a:gd name="connsiteX6" fmla="*/ 57718 w 531897"/>
                        <a:gd name="connsiteY6" fmla="*/ 112889 h 214489"/>
                        <a:gd name="connsiteX7" fmla="*/ 12562 w 531897"/>
                        <a:gd name="connsiteY7" fmla="*/ 146755 h 214489"/>
                        <a:gd name="connsiteX8" fmla="*/ 1273 w 531897"/>
                        <a:gd name="connsiteY8" fmla="*/ 180622 h 214489"/>
                        <a:gd name="connsiteX9" fmla="*/ 35140 w 531897"/>
                        <a:gd name="connsiteY9" fmla="*/ 191911 h 214489"/>
                        <a:gd name="connsiteX10" fmla="*/ 136740 w 531897"/>
                        <a:gd name="connsiteY10" fmla="*/ 214489 h 214489"/>
                        <a:gd name="connsiteX11" fmla="*/ 260918 w 531897"/>
                        <a:gd name="connsiteY11" fmla="*/ 203200 h 214489"/>
                        <a:gd name="connsiteX12" fmla="*/ 328651 w 531897"/>
                        <a:gd name="connsiteY12" fmla="*/ 169333 h 214489"/>
                        <a:gd name="connsiteX13" fmla="*/ 475407 w 531897"/>
                        <a:gd name="connsiteY13" fmla="*/ 146755 h 214489"/>
                        <a:gd name="connsiteX14" fmla="*/ 509273 w 531897"/>
                        <a:gd name="connsiteY14" fmla="*/ 135467 h 214489"/>
                        <a:gd name="connsiteX15" fmla="*/ 509273 w 531897"/>
                        <a:gd name="connsiteY15" fmla="*/ 67733 h 214489"/>
                        <a:gd name="connsiteX16" fmla="*/ 464118 w 531897"/>
                        <a:gd name="connsiteY16" fmla="*/ 56444 h 214489"/>
                        <a:gd name="connsiteX17" fmla="*/ 430251 w 531897"/>
                        <a:gd name="connsiteY17" fmla="*/ 45155 h 214489"/>
                        <a:gd name="connsiteX18" fmla="*/ 385095 w 531897"/>
                        <a:gd name="connsiteY18" fmla="*/ 33867 h 214489"/>
                        <a:gd name="connsiteX19" fmla="*/ 362518 w 531897"/>
                        <a:gd name="connsiteY19" fmla="*/ 0 h 2144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531897" h="214489">
                          <a:moveTo>
                            <a:pt x="362518" y="0"/>
                          </a:moveTo>
                          <a:lnTo>
                            <a:pt x="362518" y="0"/>
                          </a:lnTo>
                          <a:cubicBezTo>
                            <a:pt x="321125" y="7526"/>
                            <a:pt x="279477" y="13763"/>
                            <a:pt x="238340" y="22578"/>
                          </a:cubicBezTo>
                          <a:cubicBezTo>
                            <a:pt x="226704" y="25071"/>
                            <a:pt x="215915" y="30598"/>
                            <a:pt x="204473" y="33867"/>
                          </a:cubicBezTo>
                          <a:cubicBezTo>
                            <a:pt x="189555" y="38129"/>
                            <a:pt x="174370" y="41392"/>
                            <a:pt x="159318" y="45155"/>
                          </a:cubicBezTo>
                          <a:lnTo>
                            <a:pt x="91584" y="90311"/>
                          </a:lnTo>
                          <a:cubicBezTo>
                            <a:pt x="80295" y="97837"/>
                            <a:pt x="68572" y="104749"/>
                            <a:pt x="57718" y="112889"/>
                          </a:cubicBezTo>
                          <a:lnTo>
                            <a:pt x="12562" y="146755"/>
                          </a:lnTo>
                          <a:cubicBezTo>
                            <a:pt x="8799" y="158044"/>
                            <a:pt x="-4049" y="169979"/>
                            <a:pt x="1273" y="180622"/>
                          </a:cubicBezTo>
                          <a:cubicBezTo>
                            <a:pt x="6595" y="191265"/>
                            <a:pt x="23698" y="188642"/>
                            <a:pt x="35140" y="191911"/>
                          </a:cubicBezTo>
                          <a:cubicBezTo>
                            <a:pt x="72342" y="202540"/>
                            <a:pt x="97939" y="206729"/>
                            <a:pt x="136740" y="214489"/>
                          </a:cubicBezTo>
                          <a:cubicBezTo>
                            <a:pt x="178133" y="210726"/>
                            <a:pt x="219772" y="209078"/>
                            <a:pt x="260918" y="203200"/>
                          </a:cubicBezTo>
                          <a:cubicBezTo>
                            <a:pt x="328091" y="193604"/>
                            <a:pt x="261583" y="191689"/>
                            <a:pt x="328651" y="169333"/>
                          </a:cubicBezTo>
                          <a:cubicBezTo>
                            <a:pt x="340399" y="165417"/>
                            <a:pt x="469318" y="147625"/>
                            <a:pt x="475407" y="146755"/>
                          </a:cubicBezTo>
                          <a:cubicBezTo>
                            <a:pt x="486696" y="142992"/>
                            <a:pt x="499981" y="142900"/>
                            <a:pt x="509273" y="135467"/>
                          </a:cubicBezTo>
                          <a:cubicBezTo>
                            <a:pt x="536641" y="113573"/>
                            <a:pt x="542113" y="89627"/>
                            <a:pt x="509273" y="67733"/>
                          </a:cubicBezTo>
                          <a:cubicBezTo>
                            <a:pt x="496364" y="59127"/>
                            <a:pt x="479036" y="60706"/>
                            <a:pt x="464118" y="56444"/>
                          </a:cubicBezTo>
                          <a:cubicBezTo>
                            <a:pt x="452676" y="53175"/>
                            <a:pt x="441693" y="48424"/>
                            <a:pt x="430251" y="45155"/>
                          </a:cubicBezTo>
                          <a:cubicBezTo>
                            <a:pt x="415333" y="40893"/>
                            <a:pt x="400013" y="38129"/>
                            <a:pt x="385095" y="33867"/>
                          </a:cubicBezTo>
                          <a:cubicBezTo>
                            <a:pt x="373653" y="30598"/>
                            <a:pt x="366281" y="5644"/>
                            <a:pt x="362518" y="0"/>
                          </a:cubicBez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18" name="Freeform 617"/>
                    <p:cNvSpPr/>
                    <p:nvPr/>
                  </p:nvSpPr>
                  <p:spPr bwMode="auto">
                    <a:xfrm>
                      <a:off x="4095396" y="3844990"/>
                      <a:ext cx="531897" cy="214489"/>
                    </a:xfrm>
                    <a:custGeom>
                      <a:avLst/>
                      <a:gdLst>
                        <a:gd name="connsiteX0" fmla="*/ 362518 w 531897"/>
                        <a:gd name="connsiteY0" fmla="*/ 0 h 214489"/>
                        <a:gd name="connsiteX1" fmla="*/ 362518 w 531897"/>
                        <a:gd name="connsiteY1" fmla="*/ 0 h 214489"/>
                        <a:gd name="connsiteX2" fmla="*/ 238340 w 531897"/>
                        <a:gd name="connsiteY2" fmla="*/ 22578 h 214489"/>
                        <a:gd name="connsiteX3" fmla="*/ 204473 w 531897"/>
                        <a:gd name="connsiteY3" fmla="*/ 33867 h 214489"/>
                        <a:gd name="connsiteX4" fmla="*/ 159318 w 531897"/>
                        <a:gd name="connsiteY4" fmla="*/ 45155 h 214489"/>
                        <a:gd name="connsiteX5" fmla="*/ 91584 w 531897"/>
                        <a:gd name="connsiteY5" fmla="*/ 90311 h 214489"/>
                        <a:gd name="connsiteX6" fmla="*/ 57718 w 531897"/>
                        <a:gd name="connsiteY6" fmla="*/ 112889 h 214489"/>
                        <a:gd name="connsiteX7" fmla="*/ 12562 w 531897"/>
                        <a:gd name="connsiteY7" fmla="*/ 146755 h 214489"/>
                        <a:gd name="connsiteX8" fmla="*/ 1273 w 531897"/>
                        <a:gd name="connsiteY8" fmla="*/ 180622 h 214489"/>
                        <a:gd name="connsiteX9" fmla="*/ 35140 w 531897"/>
                        <a:gd name="connsiteY9" fmla="*/ 191911 h 214489"/>
                        <a:gd name="connsiteX10" fmla="*/ 136740 w 531897"/>
                        <a:gd name="connsiteY10" fmla="*/ 214489 h 214489"/>
                        <a:gd name="connsiteX11" fmla="*/ 260918 w 531897"/>
                        <a:gd name="connsiteY11" fmla="*/ 203200 h 214489"/>
                        <a:gd name="connsiteX12" fmla="*/ 328651 w 531897"/>
                        <a:gd name="connsiteY12" fmla="*/ 169333 h 214489"/>
                        <a:gd name="connsiteX13" fmla="*/ 475407 w 531897"/>
                        <a:gd name="connsiteY13" fmla="*/ 146755 h 214489"/>
                        <a:gd name="connsiteX14" fmla="*/ 509273 w 531897"/>
                        <a:gd name="connsiteY14" fmla="*/ 135467 h 214489"/>
                        <a:gd name="connsiteX15" fmla="*/ 509273 w 531897"/>
                        <a:gd name="connsiteY15" fmla="*/ 67733 h 214489"/>
                        <a:gd name="connsiteX16" fmla="*/ 464118 w 531897"/>
                        <a:gd name="connsiteY16" fmla="*/ 56444 h 214489"/>
                        <a:gd name="connsiteX17" fmla="*/ 430251 w 531897"/>
                        <a:gd name="connsiteY17" fmla="*/ 45155 h 214489"/>
                        <a:gd name="connsiteX18" fmla="*/ 385095 w 531897"/>
                        <a:gd name="connsiteY18" fmla="*/ 33867 h 214489"/>
                        <a:gd name="connsiteX19" fmla="*/ 362518 w 531897"/>
                        <a:gd name="connsiteY19" fmla="*/ 0 h 2144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531897" h="214489">
                          <a:moveTo>
                            <a:pt x="362518" y="0"/>
                          </a:moveTo>
                          <a:lnTo>
                            <a:pt x="362518" y="0"/>
                          </a:lnTo>
                          <a:cubicBezTo>
                            <a:pt x="321125" y="7526"/>
                            <a:pt x="279477" y="13763"/>
                            <a:pt x="238340" y="22578"/>
                          </a:cubicBezTo>
                          <a:cubicBezTo>
                            <a:pt x="226704" y="25071"/>
                            <a:pt x="215915" y="30598"/>
                            <a:pt x="204473" y="33867"/>
                          </a:cubicBezTo>
                          <a:cubicBezTo>
                            <a:pt x="189555" y="38129"/>
                            <a:pt x="174370" y="41392"/>
                            <a:pt x="159318" y="45155"/>
                          </a:cubicBezTo>
                          <a:lnTo>
                            <a:pt x="91584" y="90311"/>
                          </a:lnTo>
                          <a:cubicBezTo>
                            <a:pt x="80295" y="97837"/>
                            <a:pt x="68572" y="104749"/>
                            <a:pt x="57718" y="112889"/>
                          </a:cubicBezTo>
                          <a:lnTo>
                            <a:pt x="12562" y="146755"/>
                          </a:lnTo>
                          <a:cubicBezTo>
                            <a:pt x="8799" y="158044"/>
                            <a:pt x="-4049" y="169979"/>
                            <a:pt x="1273" y="180622"/>
                          </a:cubicBezTo>
                          <a:cubicBezTo>
                            <a:pt x="6595" y="191265"/>
                            <a:pt x="23698" y="188642"/>
                            <a:pt x="35140" y="191911"/>
                          </a:cubicBezTo>
                          <a:cubicBezTo>
                            <a:pt x="72342" y="202540"/>
                            <a:pt x="97939" y="206729"/>
                            <a:pt x="136740" y="214489"/>
                          </a:cubicBezTo>
                          <a:cubicBezTo>
                            <a:pt x="178133" y="210726"/>
                            <a:pt x="219772" y="209078"/>
                            <a:pt x="260918" y="203200"/>
                          </a:cubicBezTo>
                          <a:cubicBezTo>
                            <a:pt x="328091" y="193604"/>
                            <a:pt x="261583" y="191689"/>
                            <a:pt x="328651" y="169333"/>
                          </a:cubicBezTo>
                          <a:cubicBezTo>
                            <a:pt x="340399" y="165417"/>
                            <a:pt x="469318" y="147625"/>
                            <a:pt x="475407" y="146755"/>
                          </a:cubicBezTo>
                          <a:cubicBezTo>
                            <a:pt x="486696" y="142992"/>
                            <a:pt x="499981" y="142900"/>
                            <a:pt x="509273" y="135467"/>
                          </a:cubicBezTo>
                          <a:cubicBezTo>
                            <a:pt x="536641" y="113573"/>
                            <a:pt x="542113" y="89627"/>
                            <a:pt x="509273" y="67733"/>
                          </a:cubicBezTo>
                          <a:cubicBezTo>
                            <a:pt x="496364" y="59127"/>
                            <a:pt x="479036" y="60706"/>
                            <a:pt x="464118" y="56444"/>
                          </a:cubicBezTo>
                          <a:cubicBezTo>
                            <a:pt x="452676" y="53175"/>
                            <a:pt x="441693" y="48424"/>
                            <a:pt x="430251" y="45155"/>
                          </a:cubicBezTo>
                          <a:cubicBezTo>
                            <a:pt x="415333" y="40893"/>
                            <a:pt x="400013" y="38129"/>
                            <a:pt x="385095" y="33867"/>
                          </a:cubicBezTo>
                          <a:cubicBezTo>
                            <a:pt x="373653" y="30598"/>
                            <a:pt x="366281" y="5644"/>
                            <a:pt x="362518" y="0"/>
                          </a:cubicBez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19" name="Freeform 618"/>
                    <p:cNvSpPr/>
                    <p:nvPr/>
                  </p:nvSpPr>
                  <p:spPr bwMode="auto">
                    <a:xfrm>
                      <a:off x="3942996" y="3708395"/>
                      <a:ext cx="531897" cy="214489"/>
                    </a:xfrm>
                    <a:custGeom>
                      <a:avLst/>
                      <a:gdLst>
                        <a:gd name="connsiteX0" fmla="*/ 362518 w 531897"/>
                        <a:gd name="connsiteY0" fmla="*/ 0 h 214489"/>
                        <a:gd name="connsiteX1" fmla="*/ 362518 w 531897"/>
                        <a:gd name="connsiteY1" fmla="*/ 0 h 214489"/>
                        <a:gd name="connsiteX2" fmla="*/ 238340 w 531897"/>
                        <a:gd name="connsiteY2" fmla="*/ 22578 h 214489"/>
                        <a:gd name="connsiteX3" fmla="*/ 204473 w 531897"/>
                        <a:gd name="connsiteY3" fmla="*/ 33867 h 214489"/>
                        <a:gd name="connsiteX4" fmla="*/ 159318 w 531897"/>
                        <a:gd name="connsiteY4" fmla="*/ 45155 h 214489"/>
                        <a:gd name="connsiteX5" fmla="*/ 91584 w 531897"/>
                        <a:gd name="connsiteY5" fmla="*/ 90311 h 214489"/>
                        <a:gd name="connsiteX6" fmla="*/ 57718 w 531897"/>
                        <a:gd name="connsiteY6" fmla="*/ 112889 h 214489"/>
                        <a:gd name="connsiteX7" fmla="*/ 12562 w 531897"/>
                        <a:gd name="connsiteY7" fmla="*/ 146755 h 214489"/>
                        <a:gd name="connsiteX8" fmla="*/ 1273 w 531897"/>
                        <a:gd name="connsiteY8" fmla="*/ 180622 h 214489"/>
                        <a:gd name="connsiteX9" fmla="*/ 35140 w 531897"/>
                        <a:gd name="connsiteY9" fmla="*/ 191911 h 214489"/>
                        <a:gd name="connsiteX10" fmla="*/ 136740 w 531897"/>
                        <a:gd name="connsiteY10" fmla="*/ 214489 h 214489"/>
                        <a:gd name="connsiteX11" fmla="*/ 260918 w 531897"/>
                        <a:gd name="connsiteY11" fmla="*/ 203200 h 214489"/>
                        <a:gd name="connsiteX12" fmla="*/ 328651 w 531897"/>
                        <a:gd name="connsiteY12" fmla="*/ 169333 h 214489"/>
                        <a:gd name="connsiteX13" fmla="*/ 475407 w 531897"/>
                        <a:gd name="connsiteY13" fmla="*/ 146755 h 214489"/>
                        <a:gd name="connsiteX14" fmla="*/ 509273 w 531897"/>
                        <a:gd name="connsiteY14" fmla="*/ 135467 h 214489"/>
                        <a:gd name="connsiteX15" fmla="*/ 509273 w 531897"/>
                        <a:gd name="connsiteY15" fmla="*/ 67733 h 214489"/>
                        <a:gd name="connsiteX16" fmla="*/ 464118 w 531897"/>
                        <a:gd name="connsiteY16" fmla="*/ 56444 h 214489"/>
                        <a:gd name="connsiteX17" fmla="*/ 430251 w 531897"/>
                        <a:gd name="connsiteY17" fmla="*/ 45155 h 214489"/>
                        <a:gd name="connsiteX18" fmla="*/ 385095 w 531897"/>
                        <a:gd name="connsiteY18" fmla="*/ 33867 h 214489"/>
                        <a:gd name="connsiteX19" fmla="*/ 362518 w 531897"/>
                        <a:gd name="connsiteY19" fmla="*/ 0 h 2144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531897" h="214489">
                          <a:moveTo>
                            <a:pt x="362518" y="0"/>
                          </a:moveTo>
                          <a:lnTo>
                            <a:pt x="362518" y="0"/>
                          </a:lnTo>
                          <a:cubicBezTo>
                            <a:pt x="321125" y="7526"/>
                            <a:pt x="279477" y="13763"/>
                            <a:pt x="238340" y="22578"/>
                          </a:cubicBezTo>
                          <a:cubicBezTo>
                            <a:pt x="226704" y="25071"/>
                            <a:pt x="215915" y="30598"/>
                            <a:pt x="204473" y="33867"/>
                          </a:cubicBezTo>
                          <a:cubicBezTo>
                            <a:pt x="189555" y="38129"/>
                            <a:pt x="174370" y="41392"/>
                            <a:pt x="159318" y="45155"/>
                          </a:cubicBezTo>
                          <a:lnTo>
                            <a:pt x="91584" y="90311"/>
                          </a:lnTo>
                          <a:cubicBezTo>
                            <a:pt x="80295" y="97837"/>
                            <a:pt x="68572" y="104749"/>
                            <a:pt x="57718" y="112889"/>
                          </a:cubicBezTo>
                          <a:lnTo>
                            <a:pt x="12562" y="146755"/>
                          </a:lnTo>
                          <a:cubicBezTo>
                            <a:pt x="8799" y="158044"/>
                            <a:pt x="-4049" y="169979"/>
                            <a:pt x="1273" y="180622"/>
                          </a:cubicBezTo>
                          <a:cubicBezTo>
                            <a:pt x="6595" y="191265"/>
                            <a:pt x="23698" y="188642"/>
                            <a:pt x="35140" y="191911"/>
                          </a:cubicBezTo>
                          <a:cubicBezTo>
                            <a:pt x="72342" y="202540"/>
                            <a:pt x="97939" y="206729"/>
                            <a:pt x="136740" y="214489"/>
                          </a:cubicBezTo>
                          <a:cubicBezTo>
                            <a:pt x="178133" y="210726"/>
                            <a:pt x="219772" y="209078"/>
                            <a:pt x="260918" y="203200"/>
                          </a:cubicBezTo>
                          <a:cubicBezTo>
                            <a:pt x="328091" y="193604"/>
                            <a:pt x="261583" y="191689"/>
                            <a:pt x="328651" y="169333"/>
                          </a:cubicBezTo>
                          <a:cubicBezTo>
                            <a:pt x="340399" y="165417"/>
                            <a:pt x="469318" y="147625"/>
                            <a:pt x="475407" y="146755"/>
                          </a:cubicBezTo>
                          <a:cubicBezTo>
                            <a:pt x="486696" y="142992"/>
                            <a:pt x="499981" y="142900"/>
                            <a:pt x="509273" y="135467"/>
                          </a:cubicBezTo>
                          <a:cubicBezTo>
                            <a:pt x="536641" y="113573"/>
                            <a:pt x="542113" y="89627"/>
                            <a:pt x="509273" y="67733"/>
                          </a:cubicBezTo>
                          <a:cubicBezTo>
                            <a:pt x="496364" y="59127"/>
                            <a:pt x="479036" y="60706"/>
                            <a:pt x="464118" y="56444"/>
                          </a:cubicBezTo>
                          <a:cubicBezTo>
                            <a:pt x="452676" y="53175"/>
                            <a:pt x="441693" y="48424"/>
                            <a:pt x="430251" y="45155"/>
                          </a:cubicBezTo>
                          <a:cubicBezTo>
                            <a:pt x="415333" y="40893"/>
                            <a:pt x="400013" y="38129"/>
                            <a:pt x="385095" y="33867"/>
                          </a:cubicBezTo>
                          <a:cubicBezTo>
                            <a:pt x="373653" y="30598"/>
                            <a:pt x="366281" y="5644"/>
                            <a:pt x="362518" y="0"/>
                          </a:cubicBez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20" name="Freeform 619"/>
                    <p:cNvSpPr/>
                    <p:nvPr/>
                  </p:nvSpPr>
                  <p:spPr bwMode="auto">
                    <a:xfrm>
                      <a:off x="4677225" y="3646864"/>
                      <a:ext cx="531897" cy="214489"/>
                    </a:xfrm>
                    <a:custGeom>
                      <a:avLst/>
                      <a:gdLst>
                        <a:gd name="connsiteX0" fmla="*/ 362518 w 531897"/>
                        <a:gd name="connsiteY0" fmla="*/ 0 h 214489"/>
                        <a:gd name="connsiteX1" fmla="*/ 362518 w 531897"/>
                        <a:gd name="connsiteY1" fmla="*/ 0 h 214489"/>
                        <a:gd name="connsiteX2" fmla="*/ 238340 w 531897"/>
                        <a:gd name="connsiteY2" fmla="*/ 22578 h 214489"/>
                        <a:gd name="connsiteX3" fmla="*/ 204473 w 531897"/>
                        <a:gd name="connsiteY3" fmla="*/ 33867 h 214489"/>
                        <a:gd name="connsiteX4" fmla="*/ 159318 w 531897"/>
                        <a:gd name="connsiteY4" fmla="*/ 45155 h 214489"/>
                        <a:gd name="connsiteX5" fmla="*/ 91584 w 531897"/>
                        <a:gd name="connsiteY5" fmla="*/ 90311 h 214489"/>
                        <a:gd name="connsiteX6" fmla="*/ 57718 w 531897"/>
                        <a:gd name="connsiteY6" fmla="*/ 112889 h 214489"/>
                        <a:gd name="connsiteX7" fmla="*/ 12562 w 531897"/>
                        <a:gd name="connsiteY7" fmla="*/ 146755 h 214489"/>
                        <a:gd name="connsiteX8" fmla="*/ 1273 w 531897"/>
                        <a:gd name="connsiteY8" fmla="*/ 180622 h 214489"/>
                        <a:gd name="connsiteX9" fmla="*/ 35140 w 531897"/>
                        <a:gd name="connsiteY9" fmla="*/ 191911 h 214489"/>
                        <a:gd name="connsiteX10" fmla="*/ 136740 w 531897"/>
                        <a:gd name="connsiteY10" fmla="*/ 214489 h 214489"/>
                        <a:gd name="connsiteX11" fmla="*/ 260918 w 531897"/>
                        <a:gd name="connsiteY11" fmla="*/ 203200 h 214489"/>
                        <a:gd name="connsiteX12" fmla="*/ 328651 w 531897"/>
                        <a:gd name="connsiteY12" fmla="*/ 169333 h 214489"/>
                        <a:gd name="connsiteX13" fmla="*/ 475407 w 531897"/>
                        <a:gd name="connsiteY13" fmla="*/ 146755 h 214489"/>
                        <a:gd name="connsiteX14" fmla="*/ 509273 w 531897"/>
                        <a:gd name="connsiteY14" fmla="*/ 135467 h 214489"/>
                        <a:gd name="connsiteX15" fmla="*/ 509273 w 531897"/>
                        <a:gd name="connsiteY15" fmla="*/ 67733 h 214489"/>
                        <a:gd name="connsiteX16" fmla="*/ 464118 w 531897"/>
                        <a:gd name="connsiteY16" fmla="*/ 56444 h 214489"/>
                        <a:gd name="connsiteX17" fmla="*/ 430251 w 531897"/>
                        <a:gd name="connsiteY17" fmla="*/ 45155 h 214489"/>
                        <a:gd name="connsiteX18" fmla="*/ 385095 w 531897"/>
                        <a:gd name="connsiteY18" fmla="*/ 33867 h 214489"/>
                        <a:gd name="connsiteX19" fmla="*/ 362518 w 531897"/>
                        <a:gd name="connsiteY19" fmla="*/ 0 h 2144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531897" h="214489">
                          <a:moveTo>
                            <a:pt x="362518" y="0"/>
                          </a:moveTo>
                          <a:lnTo>
                            <a:pt x="362518" y="0"/>
                          </a:lnTo>
                          <a:cubicBezTo>
                            <a:pt x="321125" y="7526"/>
                            <a:pt x="279477" y="13763"/>
                            <a:pt x="238340" y="22578"/>
                          </a:cubicBezTo>
                          <a:cubicBezTo>
                            <a:pt x="226704" y="25071"/>
                            <a:pt x="215915" y="30598"/>
                            <a:pt x="204473" y="33867"/>
                          </a:cubicBezTo>
                          <a:cubicBezTo>
                            <a:pt x="189555" y="38129"/>
                            <a:pt x="174370" y="41392"/>
                            <a:pt x="159318" y="45155"/>
                          </a:cubicBezTo>
                          <a:lnTo>
                            <a:pt x="91584" y="90311"/>
                          </a:lnTo>
                          <a:cubicBezTo>
                            <a:pt x="80295" y="97837"/>
                            <a:pt x="68572" y="104749"/>
                            <a:pt x="57718" y="112889"/>
                          </a:cubicBezTo>
                          <a:lnTo>
                            <a:pt x="12562" y="146755"/>
                          </a:lnTo>
                          <a:cubicBezTo>
                            <a:pt x="8799" y="158044"/>
                            <a:pt x="-4049" y="169979"/>
                            <a:pt x="1273" y="180622"/>
                          </a:cubicBezTo>
                          <a:cubicBezTo>
                            <a:pt x="6595" y="191265"/>
                            <a:pt x="23698" y="188642"/>
                            <a:pt x="35140" y="191911"/>
                          </a:cubicBezTo>
                          <a:cubicBezTo>
                            <a:pt x="72342" y="202540"/>
                            <a:pt x="97939" y="206729"/>
                            <a:pt x="136740" y="214489"/>
                          </a:cubicBezTo>
                          <a:cubicBezTo>
                            <a:pt x="178133" y="210726"/>
                            <a:pt x="219772" y="209078"/>
                            <a:pt x="260918" y="203200"/>
                          </a:cubicBezTo>
                          <a:cubicBezTo>
                            <a:pt x="328091" y="193604"/>
                            <a:pt x="261583" y="191689"/>
                            <a:pt x="328651" y="169333"/>
                          </a:cubicBezTo>
                          <a:cubicBezTo>
                            <a:pt x="340399" y="165417"/>
                            <a:pt x="469318" y="147625"/>
                            <a:pt x="475407" y="146755"/>
                          </a:cubicBezTo>
                          <a:cubicBezTo>
                            <a:pt x="486696" y="142992"/>
                            <a:pt x="499981" y="142900"/>
                            <a:pt x="509273" y="135467"/>
                          </a:cubicBezTo>
                          <a:cubicBezTo>
                            <a:pt x="536641" y="113573"/>
                            <a:pt x="542113" y="89627"/>
                            <a:pt x="509273" y="67733"/>
                          </a:cubicBezTo>
                          <a:cubicBezTo>
                            <a:pt x="496364" y="59127"/>
                            <a:pt x="479036" y="60706"/>
                            <a:pt x="464118" y="56444"/>
                          </a:cubicBezTo>
                          <a:cubicBezTo>
                            <a:pt x="452676" y="53175"/>
                            <a:pt x="441693" y="48424"/>
                            <a:pt x="430251" y="45155"/>
                          </a:cubicBezTo>
                          <a:cubicBezTo>
                            <a:pt x="415333" y="40893"/>
                            <a:pt x="400013" y="38129"/>
                            <a:pt x="385095" y="33867"/>
                          </a:cubicBezTo>
                          <a:cubicBezTo>
                            <a:pt x="373653" y="30598"/>
                            <a:pt x="366281" y="5644"/>
                            <a:pt x="362518" y="0"/>
                          </a:cubicBez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21" name="Freeform 620"/>
                    <p:cNvSpPr/>
                    <p:nvPr/>
                  </p:nvSpPr>
                  <p:spPr bwMode="auto">
                    <a:xfrm>
                      <a:off x="4456433" y="3539620"/>
                      <a:ext cx="531897" cy="214489"/>
                    </a:xfrm>
                    <a:custGeom>
                      <a:avLst/>
                      <a:gdLst>
                        <a:gd name="connsiteX0" fmla="*/ 362518 w 531897"/>
                        <a:gd name="connsiteY0" fmla="*/ 0 h 214489"/>
                        <a:gd name="connsiteX1" fmla="*/ 362518 w 531897"/>
                        <a:gd name="connsiteY1" fmla="*/ 0 h 214489"/>
                        <a:gd name="connsiteX2" fmla="*/ 238340 w 531897"/>
                        <a:gd name="connsiteY2" fmla="*/ 22578 h 214489"/>
                        <a:gd name="connsiteX3" fmla="*/ 204473 w 531897"/>
                        <a:gd name="connsiteY3" fmla="*/ 33867 h 214489"/>
                        <a:gd name="connsiteX4" fmla="*/ 159318 w 531897"/>
                        <a:gd name="connsiteY4" fmla="*/ 45155 h 214489"/>
                        <a:gd name="connsiteX5" fmla="*/ 91584 w 531897"/>
                        <a:gd name="connsiteY5" fmla="*/ 90311 h 214489"/>
                        <a:gd name="connsiteX6" fmla="*/ 57718 w 531897"/>
                        <a:gd name="connsiteY6" fmla="*/ 112889 h 214489"/>
                        <a:gd name="connsiteX7" fmla="*/ 12562 w 531897"/>
                        <a:gd name="connsiteY7" fmla="*/ 146755 h 214489"/>
                        <a:gd name="connsiteX8" fmla="*/ 1273 w 531897"/>
                        <a:gd name="connsiteY8" fmla="*/ 180622 h 214489"/>
                        <a:gd name="connsiteX9" fmla="*/ 35140 w 531897"/>
                        <a:gd name="connsiteY9" fmla="*/ 191911 h 214489"/>
                        <a:gd name="connsiteX10" fmla="*/ 136740 w 531897"/>
                        <a:gd name="connsiteY10" fmla="*/ 214489 h 214489"/>
                        <a:gd name="connsiteX11" fmla="*/ 260918 w 531897"/>
                        <a:gd name="connsiteY11" fmla="*/ 203200 h 214489"/>
                        <a:gd name="connsiteX12" fmla="*/ 328651 w 531897"/>
                        <a:gd name="connsiteY12" fmla="*/ 169333 h 214489"/>
                        <a:gd name="connsiteX13" fmla="*/ 475407 w 531897"/>
                        <a:gd name="connsiteY13" fmla="*/ 146755 h 214489"/>
                        <a:gd name="connsiteX14" fmla="*/ 509273 w 531897"/>
                        <a:gd name="connsiteY14" fmla="*/ 135467 h 214489"/>
                        <a:gd name="connsiteX15" fmla="*/ 509273 w 531897"/>
                        <a:gd name="connsiteY15" fmla="*/ 67733 h 214489"/>
                        <a:gd name="connsiteX16" fmla="*/ 464118 w 531897"/>
                        <a:gd name="connsiteY16" fmla="*/ 56444 h 214489"/>
                        <a:gd name="connsiteX17" fmla="*/ 430251 w 531897"/>
                        <a:gd name="connsiteY17" fmla="*/ 45155 h 214489"/>
                        <a:gd name="connsiteX18" fmla="*/ 385095 w 531897"/>
                        <a:gd name="connsiteY18" fmla="*/ 33867 h 214489"/>
                        <a:gd name="connsiteX19" fmla="*/ 362518 w 531897"/>
                        <a:gd name="connsiteY19" fmla="*/ 0 h 2144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531897" h="214489">
                          <a:moveTo>
                            <a:pt x="362518" y="0"/>
                          </a:moveTo>
                          <a:lnTo>
                            <a:pt x="362518" y="0"/>
                          </a:lnTo>
                          <a:cubicBezTo>
                            <a:pt x="321125" y="7526"/>
                            <a:pt x="279477" y="13763"/>
                            <a:pt x="238340" y="22578"/>
                          </a:cubicBezTo>
                          <a:cubicBezTo>
                            <a:pt x="226704" y="25071"/>
                            <a:pt x="215915" y="30598"/>
                            <a:pt x="204473" y="33867"/>
                          </a:cubicBezTo>
                          <a:cubicBezTo>
                            <a:pt x="189555" y="38129"/>
                            <a:pt x="174370" y="41392"/>
                            <a:pt x="159318" y="45155"/>
                          </a:cubicBezTo>
                          <a:lnTo>
                            <a:pt x="91584" y="90311"/>
                          </a:lnTo>
                          <a:cubicBezTo>
                            <a:pt x="80295" y="97837"/>
                            <a:pt x="68572" y="104749"/>
                            <a:pt x="57718" y="112889"/>
                          </a:cubicBezTo>
                          <a:lnTo>
                            <a:pt x="12562" y="146755"/>
                          </a:lnTo>
                          <a:cubicBezTo>
                            <a:pt x="8799" y="158044"/>
                            <a:pt x="-4049" y="169979"/>
                            <a:pt x="1273" y="180622"/>
                          </a:cubicBezTo>
                          <a:cubicBezTo>
                            <a:pt x="6595" y="191265"/>
                            <a:pt x="23698" y="188642"/>
                            <a:pt x="35140" y="191911"/>
                          </a:cubicBezTo>
                          <a:cubicBezTo>
                            <a:pt x="72342" y="202540"/>
                            <a:pt x="97939" y="206729"/>
                            <a:pt x="136740" y="214489"/>
                          </a:cubicBezTo>
                          <a:cubicBezTo>
                            <a:pt x="178133" y="210726"/>
                            <a:pt x="219772" y="209078"/>
                            <a:pt x="260918" y="203200"/>
                          </a:cubicBezTo>
                          <a:cubicBezTo>
                            <a:pt x="328091" y="193604"/>
                            <a:pt x="261583" y="191689"/>
                            <a:pt x="328651" y="169333"/>
                          </a:cubicBezTo>
                          <a:cubicBezTo>
                            <a:pt x="340399" y="165417"/>
                            <a:pt x="469318" y="147625"/>
                            <a:pt x="475407" y="146755"/>
                          </a:cubicBezTo>
                          <a:cubicBezTo>
                            <a:pt x="486696" y="142992"/>
                            <a:pt x="499981" y="142900"/>
                            <a:pt x="509273" y="135467"/>
                          </a:cubicBezTo>
                          <a:cubicBezTo>
                            <a:pt x="536641" y="113573"/>
                            <a:pt x="542113" y="89627"/>
                            <a:pt x="509273" y="67733"/>
                          </a:cubicBezTo>
                          <a:cubicBezTo>
                            <a:pt x="496364" y="59127"/>
                            <a:pt x="479036" y="60706"/>
                            <a:pt x="464118" y="56444"/>
                          </a:cubicBezTo>
                          <a:cubicBezTo>
                            <a:pt x="452676" y="53175"/>
                            <a:pt x="441693" y="48424"/>
                            <a:pt x="430251" y="45155"/>
                          </a:cubicBezTo>
                          <a:cubicBezTo>
                            <a:pt x="415333" y="40893"/>
                            <a:pt x="400013" y="38129"/>
                            <a:pt x="385095" y="33867"/>
                          </a:cubicBezTo>
                          <a:cubicBezTo>
                            <a:pt x="373653" y="30598"/>
                            <a:pt x="366281" y="5644"/>
                            <a:pt x="362518" y="0"/>
                          </a:cubicBez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22" name="Freeform 621"/>
                    <p:cNvSpPr/>
                    <p:nvPr/>
                  </p:nvSpPr>
                  <p:spPr bwMode="auto">
                    <a:xfrm>
                      <a:off x="4563040" y="3996261"/>
                      <a:ext cx="531897" cy="214489"/>
                    </a:xfrm>
                    <a:custGeom>
                      <a:avLst/>
                      <a:gdLst>
                        <a:gd name="connsiteX0" fmla="*/ 362518 w 531897"/>
                        <a:gd name="connsiteY0" fmla="*/ 0 h 214489"/>
                        <a:gd name="connsiteX1" fmla="*/ 362518 w 531897"/>
                        <a:gd name="connsiteY1" fmla="*/ 0 h 214489"/>
                        <a:gd name="connsiteX2" fmla="*/ 238340 w 531897"/>
                        <a:gd name="connsiteY2" fmla="*/ 22578 h 214489"/>
                        <a:gd name="connsiteX3" fmla="*/ 204473 w 531897"/>
                        <a:gd name="connsiteY3" fmla="*/ 33867 h 214489"/>
                        <a:gd name="connsiteX4" fmla="*/ 159318 w 531897"/>
                        <a:gd name="connsiteY4" fmla="*/ 45155 h 214489"/>
                        <a:gd name="connsiteX5" fmla="*/ 91584 w 531897"/>
                        <a:gd name="connsiteY5" fmla="*/ 90311 h 214489"/>
                        <a:gd name="connsiteX6" fmla="*/ 57718 w 531897"/>
                        <a:gd name="connsiteY6" fmla="*/ 112889 h 214489"/>
                        <a:gd name="connsiteX7" fmla="*/ 12562 w 531897"/>
                        <a:gd name="connsiteY7" fmla="*/ 146755 h 214489"/>
                        <a:gd name="connsiteX8" fmla="*/ 1273 w 531897"/>
                        <a:gd name="connsiteY8" fmla="*/ 180622 h 214489"/>
                        <a:gd name="connsiteX9" fmla="*/ 35140 w 531897"/>
                        <a:gd name="connsiteY9" fmla="*/ 191911 h 214489"/>
                        <a:gd name="connsiteX10" fmla="*/ 136740 w 531897"/>
                        <a:gd name="connsiteY10" fmla="*/ 214489 h 214489"/>
                        <a:gd name="connsiteX11" fmla="*/ 260918 w 531897"/>
                        <a:gd name="connsiteY11" fmla="*/ 203200 h 214489"/>
                        <a:gd name="connsiteX12" fmla="*/ 328651 w 531897"/>
                        <a:gd name="connsiteY12" fmla="*/ 169333 h 214489"/>
                        <a:gd name="connsiteX13" fmla="*/ 475407 w 531897"/>
                        <a:gd name="connsiteY13" fmla="*/ 146755 h 214489"/>
                        <a:gd name="connsiteX14" fmla="*/ 509273 w 531897"/>
                        <a:gd name="connsiteY14" fmla="*/ 135467 h 214489"/>
                        <a:gd name="connsiteX15" fmla="*/ 509273 w 531897"/>
                        <a:gd name="connsiteY15" fmla="*/ 67733 h 214489"/>
                        <a:gd name="connsiteX16" fmla="*/ 464118 w 531897"/>
                        <a:gd name="connsiteY16" fmla="*/ 56444 h 214489"/>
                        <a:gd name="connsiteX17" fmla="*/ 430251 w 531897"/>
                        <a:gd name="connsiteY17" fmla="*/ 45155 h 214489"/>
                        <a:gd name="connsiteX18" fmla="*/ 385095 w 531897"/>
                        <a:gd name="connsiteY18" fmla="*/ 33867 h 214489"/>
                        <a:gd name="connsiteX19" fmla="*/ 362518 w 531897"/>
                        <a:gd name="connsiteY19" fmla="*/ 0 h 2144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531897" h="214489">
                          <a:moveTo>
                            <a:pt x="362518" y="0"/>
                          </a:moveTo>
                          <a:lnTo>
                            <a:pt x="362518" y="0"/>
                          </a:lnTo>
                          <a:cubicBezTo>
                            <a:pt x="321125" y="7526"/>
                            <a:pt x="279477" y="13763"/>
                            <a:pt x="238340" y="22578"/>
                          </a:cubicBezTo>
                          <a:cubicBezTo>
                            <a:pt x="226704" y="25071"/>
                            <a:pt x="215915" y="30598"/>
                            <a:pt x="204473" y="33867"/>
                          </a:cubicBezTo>
                          <a:cubicBezTo>
                            <a:pt x="189555" y="38129"/>
                            <a:pt x="174370" y="41392"/>
                            <a:pt x="159318" y="45155"/>
                          </a:cubicBezTo>
                          <a:lnTo>
                            <a:pt x="91584" y="90311"/>
                          </a:lnTo>
                          <a:cubicBezTo>
                            <a:pt x="80295" y="97837"/>
                            <a:pt x="68572" y="104749"/>
                            <a:pt x="57718" y="112889"/>
                          </a:cubicBezTo>
                          <a:lnTo>
                            <a:pt x="12562" y="146755"/>
                          </a:lnTo>
                          <a:cubicBezTo>
                            <a:pt x="8799" y="158044"/>
                            <a:pt x="-4049" y="169979"/>
                            <a:pt x="1273" y="180622"/>
                          </a:cubicBezTo>
                          <a:cubicBezTo>
                            <a:pt x="6595" y="191265"/>
                            <a:pt x="23698" y="188642"/>
                            <a:pt x="35140" y="191911"/>
                          </a:cubicBezTo>
                          <a:cubicBezTo>
                            <a:pt x="72342" y="202540"/>
                            <a:pt x="97939" y="206729"/>
                            <a:pt x="136740" y="214489"/>
                          </a:cubicBezTo>
                          <a:cubicBezTo>
                            <a:pt x="178133" y="210726"/>
                            <a:pt x="219772" y="209078"/>
                            <a:pt x="260918" y="203200"/>
                          </a:cubicBezTo>
                          <a:cubicBezTo>
                            <a:pt x="328091" y="193604"/>
                            <a:pt x="261583" y="191689"/>
                            <a:pt x="328651" y="169333"/>
                          </a:cubicBezTo>
                          <a:cubicBezTo>
                            <a:pt x="340399" y="165417"/>
                            <a:pt x="469318" y="147625"/>
                            <a:pt x="475407" y="146755"/>
                          </a:cubicBezTo>
                          <a:cubicBezTo>
                            <a:pt x="486696" y="142992"/>
                            <a:pt x="499981" y="142900"/>
                            <a:pt x="509273" y="135467"/>
                          </a:cubicBezTo>
                          <a:cubicBezTo>
                            <a:pt x="536641" y="113573"/>
                            <a:pt x="542113" y="89627"/>
                            <a:pt x="509273" y="67733"/>
                          </a:cubicBezTo>
                          <a:cubicBezTo>
                            <a:pt x="496364" y="59127"/>
                            <a:pt x="479036" y="60706"/>
                            <a:pt x="464118" y="56444"/>
                          </a:cubicBezTo>
                          <a:cubicBezTo>
                            <a:pt x="452676" y="53175"/>
                            <a:pt x="441693" y="48424"/>
                            <a:pt x="430251" y="45155"/>
                          </a:cubicBezTo>
                          <a:cubicBezTo>
                            <a:pt x="415333" y="40893"/>
                            <a:pt x="400013" y="38129"/>
                            <a:pt x="385095" y="33867"/>
                          </a:cubicBezTo>
                          <a:cubicBezTo>
                            <a:pt x="373653" y="30598"/>
                            <a:pt x="366281" y="5644"/>
                            <a:pt x="362518" y="0"/>
                          </a:cubicBez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23" name="Freeform 622"/>
                    <p:cNvSpPr/>
                    <p:nvPr/>
                  </p:nvSpPr>
                  <p:spPr bwMode="auto">
                    <a:xfrm>
                      <a:off x="4469200" y="3878010"/>
                      <a:ext cx="531897" cy="214489"/>
                    </a:xfrm>
                    <a:custGeom>
                      <a:avLst/>
                      <a:gdLst>
                        <a:gd name="connsiteX0" fmla="*/ 362518 w 531897"/>
                        <a:gd name="connsiteY0" fmla="*/ 0 h 214489"/>
                        <a:gd name="connsiteX1" fmla="*/ 362518 w 531897"/>
                        <a:gd name="connsiteY1" fmla="*/ 0 h 214489"/>
                        <a:gd name="connsiteX2" fmla="*/ 238340 w 531897"/>
                        <a:gd name="connsiteY2" fmla="*/ 22578 h 214489"/>
                        <a:gd name="connsiteX3" fmla="*/ 204473 w 531897"/>
                        <a:gd name="connsiteY3" fmla="*/ 33867 h 214489"/>
                        <a:gd name="connsiteX4" fmla="*/ 159318 w 531897"/>
                        <a:gd name="connsiteY4" fmla="*/ 45155 h 214489"/>
                        <a:gd name="connsiteX5" fmla="*/ 91584 w 531897"/>
                        <a:gd name="connsiteY5" fmla="*/ 90311 h 214489"/>
                        <a:gd name="connsiteX6" fmla="*/ 57718 w 531897"/>
                        <a:gd name="connsiteY6" fmla="*/ 112889 h 214489"/>
                        <a:gd name="connsiteX7" fmla="*/ 12562 w 531897"/>
                        <a:gd name="connsiteY7" fmla="*/ 146755 h 214489"/>
                        <a:gd name="connsiteX8" fmla="*/ 1273 w 531897"/>
                        <a:gd name="connsiteY8" fmla="*/ 180622 h 214489"/>
                        <a:gd name="connsiteX9" fmla="*/ 35140 w 531897"/>
                        <a:gd name="connsiteY9" fmla="*/ 191911 h 214489"/>
                        <a:gd name="connsiteX10" fmla="*/ 136740 w 531897"/>
                        <a:gd name="connsiteY10" fmla="*/ 214489 h 214489"/>
                        <a:gd name="connsiteX11" fmla="*/ 260918 w 531897"/>
                        <a:gd name="connsiteY11" fmla="*/ 203200 h 214489"/>
                        <a:gd name="connsiteX12" fmla="*/ 328651 w 531897"/>
                        <a:gd name="connsiteY12" fmla="*/ 169333 h 214489"/>
                        <a:gd name="connsiteX13" fmla="*/ 475407 w 531897"/>
                        <a:gd name="connsiteY13" fmla="*/ 146755 h 214489"/>
                        <a:gd name="connsiteX14" fmla="*/ 509273 w 531897"/>
                        <a:gd name="connsiteY14" fmla="*/ 135467 h 214489"/>
                        <a:gd name="connsiteX15" fmla="*/ 509273 w 531897"/>
                        <a:gd name="connsiteY15" fmla="*/ 67733 h 214489"/>
                        <a:gd name="connsiteX16" fmla="*/ 464118 w 531897"/>
                        <a:gd name="connsiteY16" fmla="*/ 56444 h 214489"/>
                        <a:gd name="connsiteX17" fmla="*/ 430251 w 531897"/>
                        <a:gd name="connsiteY17" fmla="*/ 45155 h 214489"/>
                        <a:gd name="connsiteX18" fmla="*/ 385095 w 531897"/>
                        <a:gd name="connsiteY18" fmla="*/ 33867 h 214489"/>
                        <a:gd name="connsiteX19" fmla="*/ 362518 w 531897"/>
                        <a:gd name="connsiteY19" fmla="*/ 0 h 2144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531897" h="214489">
                          <a:moveTo>
                            <a:pt x="362518" y="0"/>
                          </a:moveTo>
                          <a:lnTo>
                            <a:pt x="362518" y="0"/>
                          </a:lnTo>
                          <a:cubicBezTo>
                            <a:pt x="321125" y="7526"/>
                            <a:pt x="279477" y="13763"/>
                            <a:pt x="238340" y="22578"/>
                          </a:cubicBezTo>
                          <a:cubicBezTo>
                            <a:pt x="226704" y="25071"/>
                            <a:pt x="215915" y="30598"/>
                            <a:pt x="204473" y="33867"/>
                          </a:cubicBezTo>
                          <a:cubicBezTo>
                            <a:pt x="189555" y="38129"/>
                            <a:pt x="174370" y="41392"/>
                            <a:pt x="159318" y="45155"/>
                          </a:cubicBezTo>
                          <a:lnTo>
                            <a:pt x="91584" y="90311"/>
                          </a:lnTo>
                          <a:cubicBezTo>
                            <a:pt x="80295" y="97837"/>
                            <a:pt x="68572" y="104749"/>
                            <a:pt x="57718" y="112889"/>
                          </a:cubicBezTo>
                          <a:lnTo>
                            <a:pt x="12562" y="146755"/>
                          </a:lnTo>
                          <a:cubicBezTo>
                            <a:pt x="8799" y="158044"/>
                            <a:pt x="-4049" y="169979"/>
                            <a:pt x="1273" y="180622"/>
                          </a:cubicBezTo>
                          <a:cubicBezTo>
                            <a:pt x="6595" y="191265"/>
                            <a:pt x="23698" y="188642"/>
                            <a:pt x="35140" y="191911"/>
                          </a:cubicBezTo>
                          <a:cubicBezTo>
                            <a:pt x="72342" y="202540"/>
                            <a:pt x="97939" y="206729"/>
                            <a:pt x="136740" y="214489"/>
                          </a:cubicBezTo>
                          <a:cubicBezTo>
                            <a:pt x="178133" y="210726"/>
                            <a:pt x="219772" y="209078"/>
                            <a:pt x="260918" y="203200"/>
                          </a:cubicBezTo>
                          <a:cubicBezTo>
                            <a:pt x="328091" y="193604"/>
                            <a:pt x="261583" y="191689"/>
                            <a:pt x="328651" y="169333"/>
                          </a:cubicBezTo>
                          <a:cubicBezTo>
                            <a:pt x="340399" y="165417"/>
                            <a:pt x="469318" y="147625"/>
                            <a:pt x="475407" y="146755"/>
                          </a:cubicBezTo>
                          <a:cubicBezTo>
                            <a:pt x="486696" y="142992"/>
                            <a:pt x="499981" y="142900"/>
                            <a:pt x="509273" y="135467"/>
                          </a:cubicBezTo>
                          <a:cubicBezTo>
                            <a:pt x="536641" y="113573"/>
                            <a:pt x="542113" y="89627"/>
                            <a:pt x="509273" y="67733"/>
                          </a:cubicBezTo>
                          <a:cubicBezTo>
                            <a:pt x="496364" y="59127"/>
                            <a:pt x="479036" y="60706"/>
                            <a:pt x="464118" y="56444"/>
                          </a:cubicBezTo>
                          <a:cubicBezTo>
                            <a:pt x="452676" y="53175"/>
                            <a:pt x="441693" y="48424"/>
                            <a:pt x="430251" y="45155"/>
                          </a:cubicBezTo>
                          <a:cubicBezTo>
                            <a:pt x="415333" y="40893"/>
                            <a:pt x="400013" y="38129"/>
                            <a:pt x="385095" y="33867"/>
                          </a:cubicBezTo>
                          <a:cubicBezTo>
                            <a:pt x="373653" y="30598"/>
                            <a:pt x="366281" y="5644"/>
                            <a:pt x="362518" y="0"/>
                          </a:cubicBez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24" name="Freeform 623"/>
                    <p:cNvSpPr/>
                    <p:nvPr/>
                  </p:nvSpPr>
                  <p:spPr bwMode="auto">
                    <a:xfrm>
                      <a:off x="4361344" y="3713193"/>
                      <a:ext cx="531897" cy="214489"/>
                    </a:xfrm>
                    <a:custGeom>
                      <a:avLst/>
                      <a:gdLst>
                        <a:gd name="connsiteX0" fmla="*/ 362518 w 531897"/>
                        <a:gd name="connsiteY0" fmla="*/ 0 h 214489"/>
                        <a:gd name="connsiteX1" fmla="*/ 362518 w 531897"/>
                        <a:gd name="connsiteY1" fmla="*/ 0 h 214489"/>
                        <a:gd name="connsiteX2" fmla="*/ 238340 w 531897"/>
                        <a:gd name="connsiteY2" fmla="*/ 22578 h 214489"/>
                        <a:gd name="connsiteX3" fmla="*/ 204473 w 531897"/>
                        <a:gd name="connsiteY3" fmla="*/ 33867 h 214489"/>
                        <a:gd name="connsiteX4" fmla="*/ 159318 w 531897"/>
                        <a:gd name="connsiteY4" fmla="*/ 45155 h 214489"/>
                        <a:gd name="connsiteX5" fmla="*/ 91584 w 531897"/>
                        <a:gd name="connsiteY5" fmla="*/ 90311 h 214489"/>
                        <a:gd name="connsiteX6" fmla="*/ 57718 w 531897"/>
                        <a:gd name="connsiteY6" fmla="*/ 112889 h 214489"/>
                        <a:gd name="connsiteX7" fmla="*/ 12562 w 531897"/>
                        <a:gd name="connsiteY7" fmla="*/ 146755 h 214489"/>
                        <a:gd name="connsiteX8" fmla="*/ 1273 w 531897"/>
                        <a:gd name="connsiteY8" fmla="*/ 180622 h 214489"/>
                        <a:gd name="connsiteX9" fmla="*/ 35140 w 531897"/>
                        <a:gd name="connsiteY9" fmla="*/ 191911 h 214489"/>
                        <a:gd name="connsiteX10" fmla="*/ 136740 w 531897"/>
                        <a:gd name="connsiteY10" fmla="*/ 214489 h 214489"/>
                        <a:gd name="connsiteX11" fmla="*/ 260918 w 531897"/>
                        <a:gd name="connsiteY11" fmla="*/ 203200 h 214489"/>
                        <a:gd name="connsiteX12" fmla="*/ 328651 w 531897"/>
                        <a:gd name="connsiteY12" fmla="*/ 169333 h 214489"/>
                        <a:gd name="connsiteX13" fmla="*/ 475407 w 531897"/>
                        <a:gd name="connsiteY13" fmla="*/ 146755 h 214489"/>
                        <a:gd name="connsiteX14" fmla="*/ 509273 w 531897"/>
                        <a:gd name="connsiteY14" fmla="*/ 135467 h 214489"/>
                        <a:gd name="connsiteX15" fmla="*/ 509273 w 531897"/>
                        <a:gd name="connsiteY15" fmla="*/ 67733 h 214489"/>
                        <a:gd name="connsiteX16" fmla="*/ 464118 w 531897"/>
                        <a:gd name="connsiteY16" fmla="*/ 56444 h 214489"/>
                        <a:gd name="connsiteX17" fmla="*/ 430251 w 531897"/>
                        <a:gd name="connsiteY17" fmla="*/ 45155 h 214489"/>
                        <a:gd name="connsiteX18" fmla="*/ 385095 w 531897"/>
                        <a:gd name="connsiteY18" fmla="*/ 33867 h 214489"/>
                        <a:gd name="connsiteX19" fmla="*/ 362518 w 531897"/>
                        <a:gd name="connsiteY19" fmla="*/ 0 h 2144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531897" h="214489">
                          <a:moveTo>
                            <a:pt x="362518" y="0"/>
                          </a:moveTo>
                          <a:lnTo>
                            <a:pt x="362518" y="0"/>
                          </a:lnTo>
                          <a:cubicBezTo>
                            <a:pt x="321125" y="7526"/>
                            <a:pt x="279477" y="13763"/>
                            <a:pt x="238340" y="22578"/>
                          </a:cubicBezTo>
                          <a:cubicBezTo>
                            <a:pt x="226704" y="25071"/>
                            <a:pt x="215915" y="30598"/>
                            <a:pt x="204473" y="33867"/>
                          </a:cubicBezTo>
                          <a:cubicBezTo>
                            <a:pt x="189555" y="38129"/>
                            <a:pt x="174370" y="41392"/>
                            <a:pt x="159318" y="45155"/>
                          </a:cubicBezTo>
                          <a:lnTo>
                            <a:pt x="91584" y="90311"/>
                          </a:lnTo>
                          <a:cubicBezTo>
                            <a:pt x="80295" y="97837"/>
                            <a:pt x="68572" y="104749"/>
                            <a:pt x="57718" y="112889"/>
                          </a:cubicBezTo>
                          <a:lnTo>
                            <a:pt x="12562" y="146755"/>
                          </a:lnTo>
                          <a:cubicBezTo>
                            <a:pt x="8799" y="158044"/>
                            <a:pt x="-4049" y="169979"/>
                            <a:pt x="1273" y="180622"/>
                          </a:cubicBezTo>
                          <a:cubicBezTo>
                            <a:pt x="6595" y="191265"/>
                            <a:pt x="23698" y="188642"/>
                            <a:pt x="35140" y="191911"/>
                          </a:cubicBezTo>
                          <a:cubicBezTo>
                            <a:pt x="72342" y="202540"/>
                            <a:pt x="97939" y="206729"/>
                            <a:pt x="136740" y="214489"/>
                          </a:cubicBezTo>
                          <a:cubicBezTo>
                            <a:pt x="178133" y="210726"/>
                            <a:pt x="219772" y="209078"/>
                            <a:pt x="260918" y="203200"/>
                          </a:cubicBezTo>
                          <a:cubicBezTo>
                            <a:pt x="328091" y="193604"/>
                            <a:pt x="261583" y="191689"/>
                            <a:pt x="328651" y="169333"/>
                          </a:cubicBezTo>
                          <a:cubicBezTo>
                            <a:pt x="340399" y="165417"/>
                            <a:pt x="469318" y="147625"/>
                            <a:pt x="475407" y="146755"/>
                          </a:cubicBezTo>
                          <a:cubicBezTo>
                            <a:pt x="486696" y="142992"/>
                            <a:pt x="499981" y="142900"/>
                            <a:pt x="509273" y="135467"/>
                          </a:cubicBezTo>
                          <a:cubicBezTo>
                            <a:pt x="536641" y="113573"/>
                            <a:pt x="542113" y="89627"/>
                            <a:pt x="509273" y="67733"/>
                          </a:cubicBezTo>
                          <a:cubicBezTo>
                            <a:pt x="496364" y="59127"/>
                            <a:pt x="479036" y="60706"/>
                            <a:pt x="464118" y="56444"/>
                          </a:cubicBezTo>
                          <a:cubicBezTo>
                            <a:pt x="452676" y="53175"/>
                            <a:pt x="441693" y="48424"/>
                            <a:pt x="430251" y="45155"/>
                          </a:cubicBezTo>
                          <a:cubicBezTo>
                            <a:pt x="415333" y="40893"/>
                            <a:pt x="400013" y="38129"/>
                            <a:pt x="385095" y="33867"/>
                          </a:cubicBezTo>
                          <a:cubicBezTo>
                            <a:pt x="373653" y="30598"/>
                            <a:pt x="366281" y="5644"/>
                            <a:pt x="362518" y="0"/>
                          </a:cubicBez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25" name="Freeform 624"/>
                    <p:cNvSpPr/>
                    <p:nvPr/>
                  </p:nvSpPr>
                  <p:spPr bwMode="auto">
                    <a:xfrm>
                      <a:off x="4170092" y="3573492"/>
                      <a:ext cx="531897" cy="214489"/>
                    </a:xfrm>
                    <a:custGeom>
                      <a:avLst/>
                      <a:gdLst>
                        <a:gd name="connsiteX0" fmla="*/ 362518 w 531897"/>
                        <a:gd name="connsiteY0" fmla="*/ 0 h 214489"/>
                        <a:gd name="connsiteX1" fmla="*/ 362518 w 531897"/>
                        <a:gd name="connsiteY1" fmla="*/ 0 h 214489"/>
                        <a:gd name="connsiteX2" fmla="*/ 238340 w 531897"/>
                        <a:gd name="connsiteY2" fmla="*/ 22578 h 214489"/>
                        <a:gd name="connsiteX3" fmla="*/ 204473 w 531897"/>
                        <a:gd name="connsiteY3" fmla="*/ 33867 h 214489"/>
                        <a:gd name="connsiteX4" fmla="*/ 159318 w 531897"/>
                        <a:gd name="connsiteY4" fmla="*/ 45155 h 214489"/>
                        <a:gd name="connsiteX5" fmla="*/ 91584 w 531897"/>
                        <a:gd name="connsiteY5" fmla="*/ 90311 h 214489"/>
                        <a:gd name="connsiteX6" fmla="*/ 57718 w 531897"/>
                        <a:gd name="connsiteY6" fmla="*/ 112889 h 214489"/>
                        <a:gd name="connsiteX7" fmla="*/ 12562 w 531897"/>
                        <a:gd name="connsiteY7" fmla="*/ 146755 h 214489"/>
                        <a:gd name="connsiteX8" fmla="*/ 1273 w 531897"/>
                        <a:gd name="connsiteY8" fmla="*/ 180622 h 214489"/>
                        <a:gd name="connsiteX9" fmla="*/ 35140 w 531897"/>
                        <a:gd name="connsiteY9" fmla="*/ 191911 h 214489"/>
                        <a:gd name="connsiteX10" fmla="*/ 136740 w 531897"/>
                        <a:gd name="connsiteY10" fmla="*/ 214489 h 214489"/>
                        <a:gd name="connsiteX11" fmla="*/ 260918 w 531897"/>
                        <a:gd name="connsiteY11" fmla="*/ 203200 h 214489"/>
                        <a:gd name="connsiteX12" fmla="*/ 328651 w 531897"/>
                        <a:gd name="connsiteY12" fmla="*/ 169333 h 214489"/>
                        <a:gd name="connsiteX13" fmla="*/ 475407 w 531897"/>
                        <a:gd name="connsiteY13" fmla="*/ 146755 h 214489"/>
                        <a:gd name="connsiteX14" fmla="*/ 509273 w 531897"/>
                        <a:gd name="connsiteY14" fmla="*/ 135467 h 214489"/>
                        <a:gd name="connsiteX15" fmla="*/ 509273 w 531897"/>
                        <a:gd name="connsiteY15" fmla="*/ 67733 h 214489"/>
                        <a:gd name="connsiteX16" fmla="*/ 464118 w 531897"/>
                        <a:gd name="connsiteY16" fmla="*/ 56444 h 214489"/>
                        <a:gd name="connsiteX17" fmla="*/ 430251 w 531897"/>
                        <a:gd name="connsiteY17" fmla="*/ 45155 h 214489"/>
                        <a:gd name="connsiteX18" fmla="*/ 385095 w 531897"/>
                        <a:gd name="connsiteY18" fmla="*/ 33867 h 214489"/>
                        <a:gd name="connsiteX19" fmla="*/ 362518 w 531897"/>
                        <a:gd name="connsiteY19" fmla="*/ 0 h 2144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531897" h="214489">
                          <a:moveTo>
                            <a:pt x="362518" y="0"/>
                          </a:moveTo>
                          <a:lnTo>
                            <a:pt x="362518" y="0"/>
                          </a:lnTo>
                          <a:cubicBezTo>
                            <a:pt x="321125" y="7526"/>
                            <a:pt x="279477" y="13763"/>
                            <a:pt x="238340" y="22578"/>
                          </a:cubicBezTo>
                          <a:cubicBezTo>
                            <a:pt x="226704" y="25071"/>
                            <a:pt x="215915" y="30598"/>
                            <a:pt x="204473" y="33867"/>
                          </a:cubicBezTo>
                          <a:cubicBezTo>
                            <a:pt x="189555" y="38129"/>
                            <a:pt x="174370" y="41392"/>
                            <a:pt x="159318" y="45155"/>
                          </a:cubicBezTo>
                          <a:lnTo>
                            <a:pt x="91584" y="90311"/>
                          </a:lnTo>
                          <a:cubicBezTo>
                            <a:pt x="80295" y="97837"/>
                            <a:pt x="68572" y="104749"/>
                            <a:pt x="57718" y="112889"/>
                          </a:cubicBezTo>
                          <a:lnTo>
                            <a:pt x="12562" y="146755"/>
                          </a:lnTo>
                          <a:cubicBezTo>
                            <a:pt x="8799" y="158044"/>
                            <a:pt x="-4049" y="169979"/>
                            <a:pt x="1273" y="180622"/>
                          </a:cubicBezTo>
                          <a:cubicBezTo>
                            <a:pt x="6595" y="191265"/>
                            <a:pt x="23698" y="188642"/>
                            <a:pt x="35140" y="191911"/>
                          </a:cubicBezTo>
                          <a:cubicBezTo>
                            <a:pt x="72342" y="202540"/>
                            <a:pt x="97939" y="206729"/>
                            <a:pt x="136740" y="214489"/>
                          </a:cubicBezTo>
                          <a:cubicBezTo>
                            <a:pt x="178133" y="210726"/>
                            <a:pt x="219772" y="209078"/>
                            <a:pt x="260918" y="203200"/>
                          </a:cubicBezTo>
                          <a:cubicBezTo>
                            <a:pt x="328091" y="193604"/>
                            <a:pt x="261583" y="191689"/>
                            <a:pt x="328651" y="169333"/>
                          </a:cubicBezTo>
                          <a:cubicBezTo>
                            <a:pt x="340399" y="165417"/>
                            <a:pt x="469318" y="147625"/>
                            <a:pt x="475407" y="146755"/>
                          </a:cubicBezTo>
                          <a:cubicBezTo>
                            <a:pt x="486696" y="142992"/>
                            <a:pt x="499981" y="142900"/>
                            <a:pt x="509273" y="135467"/>
                          </a:cubicBezTo>
                          <a:cubicBezTo>
                            <a:pt x="536641" y="113573"/>
                            <a:pt x="542113" y="89627"/>
                            <a:pt x="509273" y="67733"/>
                          </a:cubicBezTo>
                          <a:cubicBezTo>
                            <a:pt x="496364" y="59127"/>
                            <a:pt x="479036" y="60706"/>
                            <a:pt x="464118" y="56444"/>
                          </a:cubicBezTo>
                          <a:cubicBezTo>
                            <a:pt x="452676" y="53175"/>
                            <a:pt x="441693" y="48424"/>
                            <a:pt x="430251" y="45155"/>
                          </a:cubicBezTo>
                          <a:cubicBezTo>
                            <a:pt x="415333" y="40893"/>
                            <a:pt x="400013" y="38129"/>
                            <a:pt x="385095" y="33867"/>
                          </a:cubicBezTo>
                          <a:cubicBezTo>
                            <a:pt x="373653" y="30598"/>
                            <a:pt x="366281" y="5644"/>
                            <a:pt x="362518" y="0"/>
                          </a:cubicBez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26" name="Freeform 625"/>
                    <p:cNvSpPr/>
                    <p:nvPr/>
                  </p:nvSpPr>
                  <p:spPr bwMode="auto">
                    <a:xfrm>
                      <a:off x="3786246" y="3612440"/>
                      <a:ext cx="531897" cy="214489"/>
                    </a:xfrm>
                    <a:custGeom>
                      <a:avLst/>
                      <a:gdLst>
                        <a:gd name="connsiteX0" fmla="*/ 362518 w 531897"/>
                        <a:gd name="connsiteY0" fmla="*/ 0 h 214489"/>
                        <a:gd name="connsiteX1" fmla="*/ 362518 w 531897"/>
                        <a:gd name="connsiteY1" fmla="*/ 0 h 214489"/>
                        <a:gd name="connsiteX2" fmla="*/ 238340 w 531897"/>
                        <a:gd name="connsiteY2" fmla="*/ 22578 h 214489"/>
                        <a:gd name="connsiteX3" fmla="*/ 204473 w 531897"/>
                        <a:gd name="connsiteY3" fmla="*/ 33867 h 214489"/>
                        <a:gd name="connsiteX4" fmla="*/ 159318 w 531897"/>
                        <a:gd name="connsiteY4" fmla="*/ 45155 h 214489"/>
                        <a:gd name="connsiteX5" fmla="*/ 91584 w 531897"/>
                        <a:gd name="connsiteY5" fmla="*/ 90311 h 214489"/>
                        <a:gd name="connsiteX6" fmla="*/ 57718 w 531897"/>
                        <a:gd name="connsiteY6" fmla="*/ 112889 h 214489"/>
                        <a:gd name="connsiteX7" fmla="*/ 12562 w 531897"/>
                        <a:gd name="connsiteY7" fmla="*/ 146755 h 214489"/>
                        <a:gd name="connsiteX8" fmla="*/ 1273 w 531897"/>
                        <a:gd name="connsiteY8" fmla="*/ 180622 h 214489"/>
                        <a:gd name="connsiteX9" fmla="*/ 35140 w 531897"/>
                        <a:gd name="connsiteY9" fmla="*/ 191911 h 214489"/>
                        <a:gd name="connsiteX10" fmla="*/ 136740 w 531897"/>
                        <a:gd name="connsiteY10" fmla="*/ 214489 h 214489"/>
                        <a:gd name="connsiteX11" fmla="*/ 260918 w 531897"/>
                        <a:gd name="connsiteY11" fmla="*/ 203200 h 214489"/>
                        <a:gd name="connsiteX12" fmla="*/ 328651 w 531897"/>
                        <a:gd name="connsiteY12" fmla="*/ 169333 h 214489"/>
                        <a:gd name="connsiteX13" fmla="*/ 475407 w 531897"/>
                        <a:gd name="connsiteY13" fmla="*/ 146755 h 214489"/>
                        <a:gd name="connsiteX14" fmla="*/ 509273 w 531897"/>
                        <a:gd name="connsiteY14" fmla="*/ 135467 h 214489"/>
                        <a:gd name="connsiteX15" fmla="*/ 509273 w 531897"/>
                        <a:gd name="connsiteY15" fmla="*/ 67733 h 214489"/>
                        <a:gd name="connsiteX16" fmla="*/ 464118 w 531897"/>
                        <a:gd name="connsiteY16" fmla="*/ 56444 h 214489"/>
                        <a:gd name="connsiteX17" fmla="*/ 430251 w 531897"/>
                        <a:gd name="connsiteY17" fmla="*/ 45155 h 214489"/>
                        <a:gd name="connsiteX18" fmla="*/ 385095 w 531897"/>
                        <a:gd name="connsiteY18" fmla="*/ 33867 h 214489"/>
                        <a:gd name="connsiteX19" fmla="*/ 362518 w 531897"/>
                        <a:gd name="connsiteY19" fmla="*/ 0 h 2144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531897" h="214489">
                          <a:moveTo>
                            <a:pt x="362518" y="0"/>
                          </a:moveTo>
                          <a:lnTo>
                            <a:pt x="362518" y="0"/>
                          </a:lnTo>
                          <a:cubicBezTo>
                            <a:pt x="321125" y="7526"/>
                            <a:pt x="279477" y="13763"/>
                            <a:pt x="238340" y="22578"/>
                          </a:cubicBezTo>
                          <a:cubicBezTo>
                            <a:pt x="226704" y="25071"/>
                            <a:pt x="215915" y="30598"/>
                            <a:pt x="204473" y="33867"/>
                          </a:cubicBezTo>
                          <a:cubicBezTo>
                            <a:pt x="189555" y="38129"/>
                            <a:pt x="174370" y="41392"/>
                            <a:pt x="159318" y="45155"/>
                          </a:cubicBezTo>
                          <a:lnTo>
                            <a:pt x="91584" y="90311"/>
                          </a:lnTo>
                          <a:cubicBezTo>
                            <a:pt x="80295" y="97837"/>
                            <a:pt x="68572" y="104749"/>
                            <a:pt x="57718" y="112889"/>
                          </a:cubicBezTo>
                          <a:lnTo>
                            <a:pt x="12562" y="146755"/>
                          </a:lnTo>
                          <a:cubicBezTo>
                            <a:pt x="8799" y="158044"/>
                            <a:pt x="-4049" y="169979"/>
                            <a:pt x="1273" y="180622"/>
                          </a:cubicBezTo>
                          <a:cubicBezTo>
                            <a:pt x="6595" y="191265"/>
                            <a:pt x="23698" y="188642"/>
                            <a:pt x="35140" y="191911"/>
                          </a:cubicBezTo>
                          <a:cubicBezTo>
                            <a:pt x="72342" y="202540"/>
                            <a:pt x="97939" y="206729"/>
                            <a:pt x="136740" y="214489"/>
                          </a:cubicBezTo>
                          <a:cubicBezTo>
                            <a:pt x="178133" y="210726"/>
                            <a:pt x="219772" y="209078"/>
                            <a:pt x="260918" y="203200"/>
                          </a:cubicBezTo>
                          <a:cubicBezTo>
                            <a:pt x="328091" y="193604"/>
                            <a:pt x="261583" y="191689"/>
                            <a:pt x="328651" y="169333"/>
                          </a:cubicBezTo>
                          <a:cubicBezTo>
                            <a:pt x="340399" y="165417"/>
                            <a:pt x="469318" y="147625"/>
                            <a:pt x="475407" y="146755"/>
                          </a:cubicBezTo>
                          <a:cubicBezTo>
                            <a:pt x="486696" y="142992"/>
                            <a:pt x="499981" y="142900"/>
                            <a:pt x="509273" y="135467"/>
                          </a:cubicBezTo>
                          <a:cubicBezTo>
                            <a:pt x="536641" y="113573"/>
                            <a:pt x="542113" y="89627"/>
                            <a:pt x="509273" y="67733"/>
                          </a:cubicBezTo>
                          <a:cubicBezTo>
                            <a:pt x="496364" y="59127"/>
                            <a:pt x="479036" y="60706"/>
                            <a:pt x="464118" y="56444"/>
                          </a:cubicBezTo>
                          <a:cubicBezTo>
                            <a:pt x="452676" y="53175"/>
                            <a:pt x="441693" y="48424"/>
                            <a:pt x="430251" y="45155"/>
                          </a:cubicBezTo>
                          <a:cubicBezTo>
                            <a:pt x="415333" y="40893"/>
                            <a:pt x="400013" y="38129"/>
                            <a:pt x="385095" y="33867"/>
                          </a:cubicBezTo>
                          <a:cubicBezTo>
                            <a:pt x="373653" y="30598"/>
                            <a:pt x="366281" y="5644"/>
                            <a:pt x="362518" y="0"/>
                          </a:cubicBez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27" name="Freeform 626"/>
                    <p:cNvSpPr/>
                    <p:nvPr/>
                  </p:nvSpPr>
                  <p:spPr bwMode="auto">
                    <a:xfrm>
                      <a:off x="4817908" y="3754108"/>
                      <a:ext cx="531897" cy="214489"/>
                    </a:xfrm>
                    <a:custGeom>
                      <a:avLst/>
                      <a:gdLst>
                        <a:gd name="connsiteX0" fmla="*/ 362518 w 531897"/>
                        <a:gd name="connsiteY0" fmla="*/ 0 h 214489"/>
                        <a:gd name="connsiteX1" fmla="*/ 362518 w 531897"/>
                        <a:gd name="connsiteY1" fmla="*/ 0 h 214489"/>
                        <a:gd name="connsiteX2" fmla="*/ 238340 w 531897"/>
                        <a:gd name="connsiteY2" fmla="*/ 22578 h 214489"/>
                        <a:gd name="connsiteX3" fmla="*/ 204473 w 531897"/>
                        <a:gd name="connsiteY3" fmla="*/ 33867 h 214489"/>
                        <a:gd name="connsiteX4" fmla="*/ 159318 w 531897"/>
                        <a:gd name="connsiteY4" fmla="*/ 45155 h 214489"/>
                        <a:gd name="connsiteX5" fmla="*/ 91584 w 531897"/>
                        <a:gd name="connsiteY5" fmla="*/ 90311 h 214489"/>
                        <a:gd name="connsiteX6" fmla="*/ 57718 w 531897"/>
                        <a:gd name="connsiteY6" fmla="*/ 112889 h 214489"/>
                        <a:gd name="connsiteX7" fmla="*/ 12562 w 531897"/>
                        <a:gd name="connsiteY7" fmla="*/ 146755 h 214489"/>
                        <a:gd name="connsiteX8" fmla="*/ 1273 w 531897"/>
                        <a:gd name="connsiteY8" fmla="*/ 180622 h 214489"/>
                        <a:gd name="connsiteX9" fmla="*/ 35140 w 531897"/>
                        <a:gd name="connsiteY9" fmla="*/ 191911 h 214489"/>
                        <a:gd name="connsiteX10" fmla="*/ 136740 w 531897"/>
                        <a:gd name="connsiteY10" fmla="*/ 214489 h 214489"/>
                        <a:gd name="connsiteX11" fmla="*/ 260918 w 531897"/>
                        <a:gd name="connsiteY11" fmla="*/ 203200 h 214489"/>
                        <a:gd name="connsiteX12" fmla="*/ 328651 w 531897"/>
                        <a:gd name="connsiteY12" fmla="*/ 169333 h 214489"/>
                        <a:gd name="connsiteX13" fmla="*/ 475407 w 531897"/>
                        <a:gd name="connsiteY13" fmla="*/ 146755 h 214489"/>
                        <a:gd name="connsiteX14" fmla="*/ 509273 w 531897"/>
                        <a:gd name="connsiteY14" fmla="*/ 135467 h 214489"/>
                        <a:gd name="connsiteX15" fmla="*/ 509273 w 531897"/>
                        <a:gd name="connsiteY15" fmla="*/ 67733 h 214489"/>
                        <a:gd name="connsiteX16" fmla="*/ 464118 w 531897"/>
                        <a:gd name="connsiteY16" fmla="*/ 56444 h 214489"/>
                        <a:gd name="connsiteX17" fmla="*/ 430251 w 531897"/>
                        <a:gd name="connsiteY17" fmla="*/ 45155 h 214489"/>
                        <a:gd name="connsiteX18" fmla="*/ 385095 w 531897"/>
                        <a:gd name="connsiteY18" fmla="*/ 33867 h 214489"/>
                        <a:gd name="connsiteX19" fmla="*/ 362518 w 531897"/>
                        <a:gd name="connsiteY19" fmla="*/ 0 h 2144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531897" h="214489">
                          <a:moveTo>
                            <a:pt x="362518" y="0"/>
                          </a:moveTo>
                          <a:lnTo>
                            <a:pt x="362518" y="0"/>
                          </a:lnTo>
                          <a:cubicBezTo>
                            <a:pt x="321125" y="7526"/>
                            <a:pt x="279477" y="13763"/>
                            <a:pt x="238340" y="22578"/>
                          </a:cubicBezTo>
                          <a:cubicBezTo>
                            <a:pt x="226704" y="25071"/>
                            <a:pt x="215915" y="30598"/>
                            <a:pt x="204473" y="33867"/>
                          </a:cubicBezTo>
                          <a:cubicBezTo>
                            <a:pt x="189555" y="38129"/>
                            <a:pt x="174370" y="41392"/>
                            <a:pt x="159318" y="45155"/>
                          </a:cubicBezTo>
                          <a:lnTo>
                            <a:pt x="91584" y="90311"/>
                          </a:lnTo>
                          <a:cubicBezTo>
                            <a:pt x="80295" y="97837"/>
                            <a:pt x="68572" y="104749"/>
                            <a:pt x="57718" y="112889"/>
                          </a:cubicBezTo>
                          <a:lnTo>
                            <a:pt x="12562" y="146755"/>
                          </a:lnTo>
                          <a:cubicBezTo>
                            <a:pt x="8799" y="158044"/>
                            <a:pt x="-4049" y="169979"/>
                            <a:pt x="1273" y="180622"/>
                          </a:cubicBezTo>
                          <a:cubicBezTo>
                            <a:pt x="6595" y="191265"/>
                            <a:pt x="23698" y="188642"/>
                            <a:pt x="35140" y="191911"/>
                          </a:cubicBezTo>
                          <a:cubicBezTo>
                            <a:pt x="72342" y="202540"/>
                            <a:pt x="97939" y="206729"/>
                            <a:pt x="136740" y="214489"/>
                          </a:cubicBezTo>
                          <a:cubicBezTo>
                            <a:pt x="178133" y="210726"/>
                            <a:pt x="219772" y="209078"/>
                            <a:pt x="260918" y="203200"/>
                          </a:cubicBezTo>
                          <a:cubicBezTo>
                            <a:pt x="328091" y="193604"/>
                            <a:pt x="261583" y="191689"/>
                            <a:pt x="328651" y="169333"/>
                          </a:cubicBezTo>
                          <a:cubicBezTo>
                            <a:pt x="340399" y="165417"/>
                            <a:pt x="469318" y="147625"/>
                            <a:pt x="475407" y="146755"/>
                          </a:cubicBezTo>
                          <a:cubicBezTo>
                            <a:pt x="486696" y="142992"/>
                            <a:pt x="499981" y="142900"/>
                            <a:pt x="509273" y="135467"/>
                          </a:cubicBezTo>
                          <a:cubicBezTo>
                            <a:pt x="536641" y="113573"/>
                            <a:pt x="542113" y="89627"/>
                            <a:pt x="509273" y="67733"/>
                          </a:cubicBezTo>
                          <a:cubicBezTo>
                            <a:pt x="496364" y="59127"/>
                            <a:pt x="479036" y="60706"/>
                            <a:pt x="464118" y="56444"/>
                          </a:cubicBezTo>
                          <a:cubicBezTo>
                            <a:pt x="452676" y="53175"/>
                            <a:pt x="441693" y="48424"/>
                            <a:pt x="430251" y="45155"/>
                          </a:cubicBezTo>
                          <a:cubicBezTo>
                            <a:pt x="415333" y="40893"/>
                            <a:pt x="400013" y="38129"/>
                            <a:pt x="385095" y="33867"/>
                          </a:cubicBezTo>
                          <a:cubicBezTo>
                            <a:pt x="373653" y="30598"/>
                            <a:pt x="366281" y="5644"/>
                            <a:pt x="362518" y="0"/>
                          </a:cubicBez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28" name="Freeform 627"/>
                    <p:cNvSpPr/>
                    <p:nvPr/>
                  </p:nvSpPr>
                  <p:spPr bwMode="auto">
                    <a:xfrm>
                      <a:off x="5027181" y="3951664"/>
                      <a:ext cx="531897" cy="214489"/>
                    </a:xfrm>
                    <a:custGeom>
                      <a:avLst/>
                      <a:gdLst>
                        <a:gd name="connsiteX0" fmla="*/ 362518 w 531897"/>
                        <a:gd name="connsiteY0" fmla="*/ 0 h 214489"/>
                        <a:gd name="connsiteX1" fmla="*/ 362518 w 531897"/>
                        <a:gd name="connsiteY1" fmla="*/ 0 h 214489"/>
                        <a:gd name="connsiteX2" fmla="*/ 238340 w 531897"/>
                        <a:gd name="connsiteY2" fmla="*/ 22578 h 214489"/>
                        <a:gd name="connsiteX3" fmla="*/ 204473 w 531897"/>
                        <a:gd name="connsiteY3" fmla="*/ 33867 h 214489"/>
                        <a:gd name="connsiteX4" fmla="*/ 159318 w 531897"/>
                        <a:gd name="connsiteY4" fmla="*/ 45155 h 214489"/>
                        <a:gd name="connsiteX5" fmla="*/ 91584 w 531897"/>
                        <a:gd name="connsiteY5" fmla="*/ 90311 h 214489"/>
                        <a:gd name="connsiteX6" fmla="*/ 57718 w 531897"/>
                        <a:gd name="connsiteY6" fmla="*/ 112889 h 214489"/>
                        <a:gd name="connsiteX7" fmla="*/ 12562 w 531897"/>
                        <a:gd name="connsiteY7" fmla="*/ 146755 h 214489"/>
                        <a:gd name="connsiteX8" fmla="*/ 1273 w 531897"/>
                        <a:gd name="connsiteY8" fmla="*/ 180622 h 214489"/>
                        <a:gd name="connsiteX9" fmla="*/ 35140 w 531897"/>
                        <a:gd name="connsiteY9" fmla="*/ 191911 h 214489"/>
                        <a:gd name="connsiteX10" fmla="*/ 136740 w 531897"/>
                        <a:gd name="connsiteY10" fmla="*/ 214489 h 214489"/>
                        <a:gd name="connsiteX11" fmla="*/ 260918 w 531897"/>
                        <a:gd name="connsiteY11" fmla="*/ 203200 h 214489"/>
                        <a:gd name="connsiteX12" fmla="*/ 328651 w 531897"/>
                        <a:gd name="connsiteY12" fmla="*/ 169333 h 214489"/>
                        <a:gd name="connsiteX13" fmla="*/ 475407 w 531897"/>
                        <a:gd name="connsiteY13" fmla="*/ 146755 h 214489"/>
                        <a:gd name="connsiteX14" fmla="*/ 509273 w 531897"/>
                        <a:gd name="connsiteY14" fmla="*/ 135467 h 214489"/>
                        <a:gd name="connsiteX15" fmla="*/ 509273 w 531897"/>
                        <a:gd name="connsiteY15" fmla="*/ 67733 h 214489"/>
                        <a:gd name="connsiteX16" fmla="*/ 464118 w 531897"/>
                        <a:gd name="connsiteY16" fmla="*/ 56444 h 214489"/>
                        <a:gd name="connsiteX17" fmla="*/ 430251 w 531897"/>
                        <a:gd name="connsiteY17" fmla="*/ 45155 h 214489"/>
                        <a:gd name="connsiteX18" fmla="*/ 385095 w 531897"/>
                        <a:gd name="connsiteY18" fmla="*/ 33867 h 214489"/>
                        <a:gd name="connsiteX19" fmla="*/ 362518 w 531897"/>
                        <a:gd name="connsiteY19" fmla="*/ 0 h 2144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531897" h="214489">
                          <a:moveTo>
                            <a:pt x="362518" y="0"/>
                          </a:moveTo>
                          <a:lnTo>
                            <a:pt x="362518" y="0"/>
                          </a:lnTo>
                          <a:cubicBezTo>
                            <a:pt x="321125" y="7526"/>
                            <a:pt x="279477" y="13763"/>
                            <a:pt x="238340" y="22578"/>
                          </a:cubicBezTo>
                          <a:cubicBezTo>
                            <a:pt x="226704" y="25071"/>
                            <a:pt x="215915" y="30598"/>
                            <a:pt x="204473" y="33867"/>
                          </a:cubicBezTo>
                          <a:cubicBezTo>
                            <a:pt x="189555" y="38129"/>
                            <a:pt x="174370" y="41392"/>
                            <a:pt x="159318" y="45155"/>
                          </a:cubicBezTo>
                          <a:lnTo>
                            <a:pt x="91584" y="90311"/>
                          </a:lnTo>
                          <a:cubicBezTo>
                            <a:pt x="80295" y="97837"/>
                            <a:pt x="68572" y="104749"/>
                            <a:pt x="57718" y="112889"/>
                          </a:cubicBezTo>
                          <a:lnTo>
                            <a:pt x="12562" y="146755"/>
                          </a:lnTo>
                          <a:cubicBezTo>
                            <a:pt x="8799" y="158044"/>
                            <a:pt x="-4049" y="169979"/>
                            <a:pt x="1273" y="180622"/>
                          </a:cubicBezTo>
                          <a:cubicBezTo>
                            <a:pt x="6595" y="191265"/>
                            <a:pt x="23698" y="188642"/>
                            <a:pt x="35140" y="191911"/>
                          </a:cubicBezTo>
                          <a:cubicBezTo>
                            <a:pt x="72342" y="202540"/>
                            <a:pt x="97939" y="206729"/>
                            <a:pt x="136740" y="214489"/>
                          </a:cubicBezTo>
                          <a:cubicBezTo>
                            <a:pt x="178133" y="210726"/>
                            <a:pt x="219772" y="209078"/>
                            <a:pt x="260918" y="203200"/>
                          </a:cubicBezTo>
                          <a:cubicBezTo>
                            <a:pt x="328091" y="193604"/>
                            <a:pt x="261583" y="191689"/>
                            <a:pt x="328651" y="169333"/>
                          </a:cubicBezTo>
                          <a:cubicBezTo>
                            <a:pt x="340399" y="165417"/>
                            <a:pt x="469318" y="147625"/>
                            <a:pt x="475407" y="146755"/>
                          </a:cubicBezTo>
                          <a:cubicBezTo>
                            <a:pt x="486696" y="142992"/>
                            <a:pt x="499981" y="142900"/>
                            <a:pt x="509273" y="135467"/>
                          </a:cubicBezTo>
                          <a:cubicBezTo>
                            <a:pt x="536641" y="113573"/>
                            <a:pt x="542113" y="89627"/>
                            <a:pt x="509273" y="67733"/>
                          </a:cubicBezTo>
                          <a:cubicBezTo>
                            <a:pt x="496364" y="59127"/>
                            <a:pt x="479036" y="60706"/>
                            <a:pt x="464118" y="56444"/>
                          </a:cubicBezTo>
                          <a:cubicBezTo>
                            <a:pt x="452676" y="53175"/>
                            <a:pt x="441693" y="48424"/>
                            <a:pt x="430251" y="45155"/>
                          </a:cubicBezTo>
                          <a:cubicBezTo>
                            <a:pt x="415333" y="40893"/>
                            <a:pt x="400013" y="38129"/>
                            <a:pt x="385095" y="33867"/>
                          </a:cubicBezTo>
                          <a:cubicBezTo>
                            <a:pt x="373653" y="30598"/>
                            <a:pt x="366281" y="5644"/>
                            <a:pt x="362518" y="0"/>
                          </a:cubicBez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29" name="Freeform 628"/>
                    <p:cNvSpPr/>
                    <p:nvPr/>
                  </p:nvSpPr>
                  <p:spPr bwMode="auto">
                    <a:xfrm>
                      <a:off x="4919325" y="3878010"/>
                      <a:ext cx="531897" cy="214489"/>
                    </a:xfrm>
                    <a:custGeom>
                      <a:avLst/>
                      <a:gdLst>
                        <a:gd name="connsiteX0" fmla="*/ 362518 w 531897"/>
                        <a:gd name="connsiteY0" fmla="*/ 0 h 214489"/>
                        <a:gd name="connsiteX1" fmla="*/ 362518 w 531897"/>
                        <a:gd name="connsiteY1" fmla="*/ 0 h 214489"/>
                        <a:gd name="connsiteX2" fmla="*/ 238340 w 531897"/>
                        <a:gd name="connsiteY2" fmla="*/ 22578 h 214489"/>
                        <a:gd name="connsiteX3" fmla="*/ 204473 w 531897"/>
                        <a:gd name="connsiteY3" fmla="*/ 33867 h 214489"/>
                        <a:gd name="connsiteX4" fmla="*/ 159318 w 531897"/>
                        <a:gd name="connsiteY4" fmla="*/ 45155 h 214489"/>
                        <a:gd name="connsiteX5" fmla="*/ 91584 w 531897"/>
                        <a:gd name="connsiteY5" fmla="*/ 90311 h 214489"/>
                        <a:gd name="connsiteX6" fmla="*/ 57718 w 531897"/>
                        <a:gd name="connsiteY6" fmla="*/ 112889 h 214489"/>
                        <a:gd name="connsiteX7" fmla="*/ 12562 w 531897"/>
                        <a:gd name="connsiteY7" fmla="*/ 146755 h 214489"/>
                        <a:gd name="connsiteX8" fmla="*/ 1273 w 531897"/>
                        <a:gd name="connsiteY8" fmla="*/ 180622 h 214489"/>
                        <a:gd name="connsiteX9" fmla="*/ 35140 w 531897"/>
                        <a:gd name="connsiteY9" fmla="*/ 191911 h 214489"/>
                        <a:gd name="connsiteX10" fmla="*/ 136740 w 531897"/>
                        <a:gd name="connsiteY10" fmla="*/ 214489 h 214489"/>
                        <a:gd name="connsiteX11" fmla="*/ 260918 w 531897"/>
                        <a:gd name="connsiteY11" fmla="*/ 203200 h 214489"/>
                        <a:gd name="connsiteX12" fmla="*/ 328651 w 531897"/>
                        <a:gd name="connsiteY12" fmla="*/ 169333 h 214489"/>
                        <a:gd name="connsiteX13" fmla="*/ 475407 w 531897"/>
                        <a:gd name="connsiteY13" fmla="*/ 146755 h 214489"/>
                        <a:gd name="connsiteX14" fmla="*/ 509273 w 531897"/>
                        <a:gd name="connsiteY14" fmla="*/ 135467 h 214489"/>
                        <a:gd name="connsiteX15" fmla="*/ 509273 w 531897"/>
                        <a:gd name="connsiteY15" fmla="*/ 67733 h 214489"/>
                        <a:gd name="connsiteX16" fmla="*/ 464118 w 531897"/>
                        <a:gd name="connsiteY16" fmla="*/ 56444 h 214489"/>
                        <a:gd name="connsiteX17" fmla="*/ 430251 w 531897"/>
                        <a:gd name="connsiteY17" fmla="*/ 45155 h 214489"/>
                        <a:gd name="connsiteX18" fmla="*/ 385095 w 531897"/>
                        <a:gd name="connsiteY18" fmla="*/ 33867 h 214489"/>
                        <a:gd name="connsiteX19" fmla="*/ 362518 w 531897"/>
                        <a:gd name="connsiteY19" fmla="*/ 0 h 2144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531897" h="214489">
                          <a:moveTo>
                            <a:pt x="362518" y="0"/>
                          </a:moveTo>
                          <a:lnTo>
                            <a:pt x="362518" y="0"/>
                          </a:lnTo>
                          <a:cubicBezTo>
                            <a:pt x="321125" y="7526"/>
                            <a:pt x="279477" y="13763"/>
                            <a:pt x="238340" y="22578"/>
                          </a:cubicBezTo>
                          <a:cubicBezTo>
                            <a:pt x="226704" y="25071"/>
                            <a:pt x="215915" y="30598"/>
                            <a:pt x="204473" y="33867"/>
                          </a:cubicBezTo>
                          <a:cubicBezTo>
                            <a:pt x="189555" y="38129"/>
                            <a:pt x="174370" y="41392"/>
                            <a:pt x="159318" y="45155"/>
                          </a:cubicBezTo>
                          <a:lnTo>
                            <a:pt x="91584" y="90311"/>
                          </a:lnTo>
                          <a:cubicBezTo>
                            <a:pt x="80295" y="97837"/>
                            <a:pt x="68572" y="104749"/>
                            <a:pt x="57718" y="112889"/>
                          </a:cubicBezTo>
                          <a:lnTo>
                            <a:pt x="12562" y="146755"/>
                          </a:lnTo>
                          <a:cubicBezTo>
                            <a:pt x="8799" y="158044"/>
                            <a:pt x="-4049" y="169979"/>
                            <a:pt x="1273" y="180622"/>
                          </a:cubicBezTo>
                          <a:cubicBezTo>
                            <a:pt x="6595" y="191265"/>
                            <a:pt x="23698" y="188642"/>
                            <a:pt x="35140" y="191911"/>
                          </a:cubicBezTo>
                          <a:cubicBezTo>
                            <a:pt x="72342" y="202540"/>
                            <a:pt x="97939" y="206729"/>
                            <a:pt x="136740" y="214489"/>
                          </a:cubicBezTo>
                          <a:cubicBezTo>
                            <a:pt x="178133" y="210726"/>
                            <a:pt x="219772" y="209078"/>
                            <a:pt x="260918" y="203200"/>
                          </a:cubicBezTo>
                          <a:cubicBezTo>
                            <a:pt x="328091" y="193604"/>
                            <a:pt x="261583" y="191689"/>
                            <a:pt x="328651" y="169333"/>
                          </a:cubicBezTo>
                          <a:cubicBezTo>
                            <a:pt x="340399" y="165417"/>
                            <a:pt x="469318" y="147625"/>
                            <a:pt x="475407" y="146755"/>
                          </a:cubicBezTo>
                          <a:cubicBezTo>
                            <a:pt x="486696" y="142992"/>
                            <a:pt x="499981" y="142900"/>
                            <a:pt x="509273" y="135467"/>
                          </a:cubicBezTo>
                          <a:cubicBezTo>
                            <a:pt x="536641" y="113573"/>
                            <a:pt x="542113" y="89627"/>
                            <a:pt x="509273" y="67733"/>
                          </a:cubicBezTo>
                          <a:cubicBezTo>
                            <a:pt x="496364" y="59127"/>
                            <a:pt x="479036" y="60706"/>
                            <a:pt x="464118" y="56444"/>
                          </a:cubicBezTo>
                          <a:cubicBezTo>
                            <a:pt x="452676" y="53175"/>
                            <a:pt x="441693" y="48424"/>
                            <a:pt x="430251" y="45155"/>
                          </a:cubicBezTo>
                          <a:cubicBezTo>
                            <a:pt x="415333" y="40893"/>
                            <a:pt x="400013" y="38129"/>
                            <a:pt x="385095" y="33867"/>
                          </a:cubicBezTo>
                          <a:cubicBezTo>
                            <a:pt x="373653" y="30598"/>
                            <a:pt x="366281" y="5644"/>
                            <a:pt x="362518" y="0"/>
                          </a:cubicBez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30" name="Freeform 629"/>
                    <p:cNvSpPr/>
                    <p:nvPr/>
                  </p:nvSpPr>
                  <p:spPr bwMode="auto">
                    <a:xfrm>
                      <a:off x="4868116" y="4086572"/>
                      <a:ext cx="531897" cy="214489"/>
                    </a:xfrm>
                    <a:custGeom>
                      <a:avLst/>
                      <a:gdLst>
                        <a:gd name="connsiteX0" fmla="*/ 362518 w 531897"/>
                        <a:gd name="connsiteY0" fmla="*/ 0 h 214489"/>
                        <a:gd name="connsiteX1" fmla="*/ 362518 w 531897"/>
                        <a:gd name="connsiteY1" fmla="*/ 0 h 214489"/>
                        <a:gd name="connsiteX2" fmla="*/ 238340 w 531897"/>
                        <a:gd name="connsiteY2" fmla="*/ 22578 h 214489"/>
                        <a:gd name="connsiteX3" fmla="*/ 204473 w 531897"/>
                        <a:gd name="connsiteY3" fmla="*/ 33867 h 214489"/>
                        <a:gd name="connsiteX4" fmla="*/ 159318 w 531897"/>
                        <a:gd name="connsiteY4" fmla="*/ 45155 h 214489"/>
                        <a:gd name="connsiteX5" fmla="*/ 91584 w 531897"/>
                        <a:gd name="connsiteY5" fmla="*/ 90311 h 214489"/>
                        <a:gd name="connsiteX6" fmla="*/ 57718 w 531897"/>
                        <a:gd name="connsiteY6" fmla="*/ 112889 h 214489"/>
                        <a:gd name="connsiteX7" fmla="*/ 12562 w 531897"/>
                        <a:gd name="connsiteY7" fmla="*/ 146755 h 214489"/>
                        <a:gd name="connsiteX8" fmla="*/ 1273 w 531897"/>
                        <a:gd name="connsiteY8" fmla="*/ 180622 h 214489"/>
                        <a:gd name="connsiteX9" fmla="*/ 35140 w 531897"/>
                        <a:gd name="connsiteY9" fmla="*/ 191911 h 214489"/>
                        <a:gd name="connsiteX10" fmla="*/ 136740 w 531897"/>
                        <a:gd name="connsiteY10" fmla="*/ 214489 h 214489"/>
                        <a:gd name="connsiteX11" fmla="*/ 260918 w 531897"/>
                        <a:gd name="connsiteY11" fmla="*/ 203200 h 214489"/>
                        <a:gd name="connsiteX12" fmla="*/ 328651 w 531897"/>
                        <a:gd name="connsiteY12" fmla="*/ 169333 h 214489"/>
                        <a:gd name="connsiteX13" fmla="*/ 475407 w 531897"/>
                        <a:gd name="connsiteY13" fmla="*/ 146755 h 214489"/>
                        <a:gd name="connsiteX14" fmla="*/ 509273 w 531897"/>
                        <a:gd name="connsiteY14" fmla="*/ 135467 h 214489"/>
                        <a:gd name="connsiteX15" fmla="*/ 509273 w 531897"/>
                        <a:gd name="connsiteY15" fmla="*/ 67733 h 214489"/>
                        <a:gd name="connsiteX16" fmla="*/ 464118 w 531897"/>
                        <a:gd name="connsiteY16" fmla="*/ 56444 h 214489"/>
                        <a:gd name="connsiteX17" fmla="*/ 430251 w 531897"/>
                        <a:gd name="connsiteY17" fmla="*/ 45155 h 214489"/>
                        <a:gd name="connsiteX18" fmla="*/ 385095 w 531897"/>
                        <a:gd name="connsiteY18" fmla="*/ 33867 h 214489"/>
                        <a:gd name="connsiteX19" fmla="*/ 362518 w 531897"/>
                        <a:gd name="connsiteY19" fmla="*/ 0 h 2144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531897" h="214489">
                          <a:moveTo>
                            <a:pt x="362518" y="0"/>
                          </a:moveTo>
                          <a:lnTo>
                            <a:pt x="362518" y="0"/>
                          </a:lnTo>
                          <a:cubicBezTo>
                            <a:pt x="321125" y="7526"/>
                            <a:pt x="279477" y="13763"/>
                            <a:pt x="238340" y="22578"/>
                          </a:cubicBezTo>
                          <a:cubicBezTo>
                            <a:pt x="226704" y="25071"/>
                            <a:pt x="215915" y="30598"/>
                            <a:pt x="204473" y="33867"/>
                          </a:cubicBezTo>
                          <a:cubicBezTo>
                            <a:pt x="189555" y="38129"/>
                            <a:pt x="174370" y="41392"/>
                            <a:pt x="159318" y="45155"/>
                          </a:cubicBezTo>
                          <a:lnTo>
                            <a:pt x="91584" y="90311"/>
                          </a:lnTo>
                          <a:cubicBezTo>
                            <a:pt x="80295" y="97837"/>
                            <a:pt x="68572" y="104749"/>
                            <a:pt x="57718" y="112889"/>
                          </a:cubicBezTo>
                          <a:lnTo>
                            <a:pt x="12562" y="146755"/>
                          </a:lnTo>
                          <a:cubicBezTo>
                            <a:pt x="8799" y="158044"/>
                            <a:pt x="-4049" y="169979"/>
                            <a:pt x="1273" y="180622"/>
                          </a:cubicBezTo>
                          <a:cubicBezTo>
                            <a:pt x="6595" y="191265"/>
                            <a:pt x="23698" y="188642"/>
                            <a:pt x="35140" y="191911"/>
                          </a:cubicBezTo>
                          <a:cubicBezTo>
                            <a:pt x="72342" y="202540"/>
                            <a:pt x="97939" y="206729"/>
                            <a:pt x="136740" y="214489"/>
                          </a:cubicBezTo>
                          <a:cubicBezTo>
                            <a:pt x="178133" y="210726"/>
                            <a:pt x="219772" y="209078"/>
                            <a:pt x="260918" y="203200"/>
                          </a:cubicBezTo>
                          <a:cubicBezTo>
                            <a:pt x="328091" y="193604"/>
                            <a:pt x="261583" y="191689"/>
                            <a:pt x="328651" y="169333"/>
                          </a:cubicBezTo>
                          <a:cubicBezTo>
                            <a:pt x="340399" y="165417"/>
                            <a:pt x="469318" y="147625"/>
                            <a:pt x="475407" y="146755"/>
                          </a:cubicBezTo>
                          <a:cubicBezTo>
                            <a:pt x="486696" y="142992"/>
                            <a:pt x="499981" y="142900"/>
                            <a:pt x="509273" y="135467"/>
                          </a:cubicBezTo>
                          <a:cubicBezTo>
                            <a:pt x="536641" y="113573"/>
                            <a:pt x="542113" y="89627"/>
                            <a:pt x="509273" y="67733"/>
                          </a:cubicBezTo>
                          <a:cubicBezTo>
                            <a:pt x="496364" y="59127"/>
                            <a:pt x="479036" y="60706"/>
                            <a:pt x="464118" y="56444"/>
                          </a:cubicBezTo>
                          <a:cubicBezTo>
                            <a:pt x="452676" y="53175"/>
                            <a:pt x="441693" y="48424"/>
                            <a:pt x="430251" y="45155"/>
                          </a:cubicBezTo>
                          <a:cubicBezTo>
                            <a:pt x="415333" y="40893"/>
                            <a:pt x="400013" y="38129"/>
                            <a:pt x="385095" y="33867"/>
                          </a:cubicBezTo>
                          <a:cubicBezTo>
                            <a:pt x="373653" y="30598"/>
                            <a:pt x="366281" y="5644"/>
                            <a:pt x="362518" y="0"/>
                          </a:cubicBez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31" name="Oval 630"/>
                    <p:cNvSpPr/>
                    <p:nvPr/>
                  </p:nvSpPr>
                  <p:spPr bwMode="auto">
                    <a:xfrm>
                      <a:off x="4017692" y="3708395"/>
                      <a:ext cx="77704" cy="45719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32" name="Oval 631"/>
                    <p:cNvSpPr/>
                    <p:nvPr/>
                  </p:nvSpPr>
                  <p:spPr bwMode="auto">
                    <a:xfrm>
                      <a:off x="4170092" y="3860795"/>
                      <a:ext cx="77704" cy="45719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33" name="Oval 632"/>
                    <p:cNvSpPr/>
                    <p:nvPr/>
                  </p:nvSpPr>
                  <p:spPr bwMode="auto">
                    <a:xfrm>
                      <a:off x="4322492" y="3934172"/>
                      <a:ext cx="77704" cy="45719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34" name="Oval 633"/>
                    <p:cNvSpPr/>
                    <p:nvPr/>
                  </p:nvSpPr>
                  <p:spPr bwMode="auto">
                    <a:xfrm>
                      <a:off x="4388997" y="4137091"/>
                      <a:ext cx="77704" cy="45719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35" name="Oval 634"/>
                    <p:cNvSpPr/>
                    <p:nvPr/>
                  </p:nvSpPr>
                  <p:spPr bwMode="auto">
                    <a:xfrm>
                      <a:off x="4898230" y="3697103"/>
                      <a:ext cx="77704" cy="45719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36" name="Oval 635"/>
                    <p:cNvSpPr/>
                    <p:nvPr/>
                  </p:nvSpPr>
                  <p:spPr bwMode="auto">
                    <a:xfrm>
                      <a:off x="4474892" y="4165595"/>
                      <a:ext cx="77704" cy="45719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37" name="Oval 636"/>
                    <p:cNvSpPr/>
                    <p:nvPr/>
                  </p:nvSpPr>
                  <p:spPr bwMode="auto">
                    <a:xfrm>
                      <a:off x="4627292" y="4317995"/>
                      <a:ext cx="77704" cy="45719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38" name="Oval 637"/>
                    <p:cNvSpPr/>
                    <p:nvPr/>
                  </p:nvSpPr>
                  <p:spPr bwMode="auto">
                    <a:xfrm>
                      <a:off x="4576490" y="3770483"/>
                      <a:ext cx="77704" cy="45719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39" name="Oval 638"/>
                    <p:cNvSpPr/>
                    <p:nvPr/>
                  </p:nvSpPr>
                  <p:spPr bwMode="auto">
                    <a:xfrm>
                      <a:off x="4939010" y="3816203"/>
                      <a:ext cx="70786" cy="50799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40" name="Oval 639"/>
                    <p:cNvSpPr/>
                    <p:nvPr/>
                  </p:nvSpPr>
                  <p:spPr bwMode="auto">
                    <a:xfrm>
                      <a:off x="4634205" y="3917801"/>
                      <a:ext cx="53853" cy="6773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41" name="Oval 640"/>
                    <p:cNvSpPr/>
                    <p:nvPr/>
                  </p:nvSpPr>
                  <p:spPr bwMode="auto">
                    <a:xfrm>
                      <a:off x="5090135" y="3956750"/>
                      <a:ext cx="77704" cy="45719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42" name="Oval 641"/>
                    <p:cNvSpPr/>
                    <p:nvPr/>
                  </p:nvSpPr>
                  <p:spPr bwMode="auto">
                    <a:xfrm>
                      <a:off x="4734535" y="4097859"/>
                      <a:ext cx="77704" cy="45719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43" name="Oval 642"/>
                    <p:cNvSpPr/>
                    <p:nvPr/>
                  </p:nvSpPr>
                  <p:spPr bwMode="auto">
                    <a:xfrm>
                      <a:off x="3984628" y="3742260"/>
                      <a:ext cx="304800" cy="203200"/>
                    </a:xfrm>
                    <a:prstGeom prst="ellipse">
                      <a:avLst/>
                    </a:prstGeom>
                    <a:solidFill>
                      <a:schemeClr val="bg2">
                        <a:lumMod val="75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44" name="Oval 643"/>
                    <p:cNvSpPr/>
                    <p:nvPr/>
                  </p:nvSpPr>
                  <p:spPr bwMode="auto">
                    <a:xfrm>
                      <a:off x="3619124" y="3646306"/>
                      <a:ext cx="304800" cy="203200"/>
                    </a:xfrm>
                    <a:prstGeom prst="ellipse">
                      <a:avLst/>
                    </a:prstGeom>
                    <a:solidFill>
                      <a:schemeClr val="bg2">
                        <a:lumMod val="75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45" name="Oval 644"/>
                    <p:cNvSpPr/>
                    <p:nvPr/>
                  </p:nvSpPr>
                  <p:spPr bwMode="auto">
                    <a:xfrm>
                      <a:off x="3883751" y="3607640"/>
                      <a:ext cx="304800" cy="203200"/>
                    </a:xfrm>
                    <a:prstGeom prst="ellipse">
                      <a:avLst/>
                    </a:prstGeom>
                    <a:solidFill>
                      <a:srgbClr val="D32DC7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46" name="Oval 645"/>
                    <p:cNvSpPr/>
                    <p:nvPr/>
                  </p:nvSpPr>
                  <p:spPr bwMode="auto">
                    <a:xfrm>
                      <a:off x="4201567" y="3516905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47" name="Oval 646"/>
                    <p:cNvSpPr/>
                    <p:nvPr/>
                  </p:nvSpPr>
                  <p:spPr bwMode="auto">
                    <a:xfrm>
                      <a:off x="4307698" y="3737183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48" name="Oval 647"/>
                    <p:cNvSpPr/>
                    <p:nvPr/>
                  </p:nvSpPr>
                  <p:spPr bwMode="auto">
                    <a:xfrm>
                      <a:off x="4144258" y="3935294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49" name="Oval 648"/>
                    <p:cNvSpPr/>
                    <p:nvPr/>
                  </p:nvSpPr>
                  <p:spPr bwMode="auto">
                    <a:xfrm>
                      <a:off x="3719196" y="2917902"/>
                      <a:ext cx="395111" cy="417689"/>
                    </a:xfrm>
                    <a:prstGeom prst="ellipse">
                      <a:avLst/>
                    </a:prstGeom>
                    <a:solidFill>
                      <a:schemeClr val="accent1">
                        <a:lumMod val="10000"/>
                        <a:lumOff val="9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50" name="Oval 649"/>
                    <p:cNvSpPr/>
                    <p:nvPr/>
                  </p:nvSpPr>
                  <p:spPr bwMode="auto">
                    <a:xfrm>
                      <a:off x="4303389" y="2985877"/>
                      <a:ext cx="395111" cy="417689"/>
                    </a:xfrm>
                    <a:prstGeom prst="ellipse">
                      <a:avLst/>
                    </a:prstGeom>
                    <a:solidFill>
                      <a:schemeClr val="accent1">
                        <a:lumMod val="10000"/>
                        <a:lumOff val="9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51" name="Oval 650"/>
                    <p:cNvSpPr/>
                    <p:nvPr/>
                  </p:nvSpPr>
                  <p:spPr bwMode="auto">
                    <a:xfrm>
                      <a:off x="3372492" y="3170764"/>
                      <a:ext cx="395111" cy="417689"/>
                    </a:xfrm>
                    <a:prstGeom prst="ellipse">
                      <a:avLst/>
                    </a:prstGeom>
                    <a:solidFill>
                      <a:schemeClr val="accent1">
                        <a:lumMod val="10000"/>
                        <a:lumOff val="9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52" name="Oval 651"/>
                    <p:cNvSpPr/>
                    <p:nvPr/>
                  </p:nvSpPr>
                  <p:spPr bwMode="auto">
                    <a:xfrm>
                      <a:off x="4036151" y="3760040"/>
                      <a:ext cx="304800" cy="203200"/>
                    </a:xfrm>
                    <a:prstGeom prst="ellipse">
                      <a:avLst/>
                    </a:prstGeom>
                    <a:solidFill>
                      <a:srgbClr val="D32DC7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53" name="Oval 652"/>
                    <p:cNvSpPr/>
                    <p:nvPr/>
                  </p:nvSpPr>
                  <p:spPr bwMode="auto">
                    <a:xfrm>
                      <a:off x="5242535" y="4109150"/>
                      <a:ext cx="77704" cy="45719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54" name="Explosion 1 653"/>
                    <p:cNvSpPr/>
                    <p:nvPr/>
                  </p:nvSpPr>
                  <p:spPr bwMode="auto">
                    <a:xfrm>
                      <a:off x="3560492" y="3511410"/>
                      <a:ext cx="230104" cy="208695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441" name="Group 440"/>
              <p:cNvGrpSpPr/>
              <p:nvPr/>
            </p:nvGrpSpPr>
            <p:grpSpPr>
              <a:xfrm>
                <a:off x="386858" y="1723257"/>
                <a:ext cx="2614328" cy="3093430"/>
                <a:chOff x="386858" y="1723257"/>
                <a:chExt cx="2614328" cy="3093430"/>
              </a:xfrm>
            </p:grpSpPr>
            <p:sp>
              <p:nvSpPr>
                <p:cNvPr id="444" name="TextBox 443"/>
                <p:cNvSpPr txBox="1"/>
                <p:nvPr/>
              </p:nvSpPr>
              <p:spPr>
                <a:xfrm>
                  <a:off x="496998" y="1723257"/>
                  <a:ext cx="2394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u="none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Tumor Elimination</a:t>
                  </a:r>
                  <a:endParaRPr lang="en-US" b="1" u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445" name="Group 444"/>
                <p:cNvGrpSpPr/>
                <p:nvPr/>
              </p:nvGrpSpPr>
              <p:grpSpPr>
                <a:xfrm>
                  <a:off x="386858" y="2129931"/>
                  <a:ext cx="2614328" cy="2686756"/>
                  <a:chOff x="386858" y="2129931"/>
                  <a:chExt cx="2614328" cy="2686756"/>
                </a:xfrm>
              </p:grpSpPr>
              <p:sp>
                <p:nvSpPr>
                  <p:cNvPr id="446" name="TextBox 445"/>
                  <p:cNvSpPr txBox="1"/>
                  <p:nvPr/>
                </p:nvSpPr>
                <p:spPr>
                  <a:xfrm>
                    <a:off x="386858" y="2129931"/>
                    <a:ext cx="2614328" cy="2686756"/>
                  </a:xfrm>
                  <a:prstGeom prst="rect">
                    <a:avLst/>
                  </a:prstGeom>
                  <a:solidFill>
                    <a:srgbClr val="D7DCDF"/>
                  </a:solidFill>
                  <a:ln w="19050">
                    <a:solidFill>
                      <a:srgbClr val="262626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447" name="Group 446"/>
                  <p:cNvGrpSpPr/>
                  <p:nvPr/>
                </p:nvGrpSpPr>
                <p:grpSpPr>
                  <a:xfrm>
                    <a:off x="527446" y="2279789"/>
                    <a:ext cx="2383705" cy="2387599"/>
                    <a:chOff x="498037" y="2362083"/>
                    <a:chExt cx="2383705" cy="2387599"/>
                  </a:xfrm>
                </p:grpSpPr>
                <p:sp>
                  <p:nvSpPr>
                    <p:cNvPr id="448" name="Oval 447"/>
                    <p:cNvSpPr/>
                    <p:nvPr/>
                  </p:nvSpPr>
                  <p:spPr bwMode="auto">
                    <a:xfrm>
                      <a:off x="827350" y="2819846"/>
                      <a:ext cx="395111" cy="417689"/>
                    </a:xfrm>
                    <a:prstGeom prst="ellipse">
                      <a:avLst/>
                    </a:prstGeom>
                    <a:solidFill>
                      <a:schemeClr val="accent1">
                        <a:lumMod val="10000"/>
                        <a:lumOff val="9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49" name="Oval 448"/>
                    <p:cNvSpPr/>
                    <p:nvPr/>
                  </p:nvSpPr>
                  <p:spPr bwMode="auto">
                    <a:xfrm>
                      <a:off x="1210258" y="2362083"/>
                      <a:ext cx="395111" cy="417689"/>
                    </a:xfrm>
                    <a:prstGeom prst="ellipse">
                      <a:avLst/>
                    </a:prstGeom>
                    <a:solidFill>
                      <a:schemeClr val="accent1">
                        <a:lumMod val="10000"/>
                        <a:lumOff val="9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0" name="Oval 449"/>
                    <p:cNvSpPr/>
                    <p:nvPr/>
                  </p:nvSpPr>
                  <p:spPr bwMode="auto">
                    <a:xfrm>
                      <a:off x="2062572" y="2819286"/>
                      <a:ext cx="395111" cy="417689"/>
                    </a:xfrm>
                    <a:prstGeom prst="ellipse">
                      <a:avLst/>
                    </a:prstGeom>
                    <a:solidFill>
                      <a:schemeClr val="accent1">
                        <a:lumMod val="10000"/>
                        <a:lumOff val="9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" name="Oval 450"/>
                    <p:cNvSpPr/>
                    <p:nvPr/>
                  </p:nvSpPr>
                  <p:spPr bwMode="auto">
                    <a:xfrm>
                      <a:off x="1650525" y="2695104"/>
                      <a:ext cx="90310" cy="45719"/>
                    </a:xfrm>
                    <a:prstGeom prst="ellipse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" name="Oval 451"/>
                    <p:cNvSpPr/>
                    <p:nvPr/>
                  </p:nvSpPr>
                  <p:spPr bwMode="auto">
                    <a:xfrm>
                      <a:off x="1802925" y="2847504"/>
                      <a:ext cx="90310" cy="45719"/>
                    </a:xfrm>
                    <a:prstGeom prst="ellipse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3" name="Oval 452"/>
                    <p:cNvSpPr/>
                    <p:nvPr/>
                  </p:nvSpPr>
                  <p:spPr bwMode="auto">
                    <a:xfrm>
                      <a:off x="1955325" y="2999904"/>
                      <a:ext cx="90310" cy="45719"/>
                    </a:xfrm>
                    <a:prstGeom prst="ellipse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4" name="Oval 453"/>
                    <p:cNvSpPr/>
                    <p:nvPr/>
                  </p:nvSpPr>
                  <p:spPr bwMode="auto">
                    <a:xfrm>
                      <a:off x="1612002" y="3287208"/>
                      <a:ext cx="90310" cy="45719"/>
                    </a:xfrm>
                    <a:prstGeom prst="ellipse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5" name="Oval 454"/>
                    <p:cNvSpPr/>
                    <p:nvPr/>
                  </p:nvSpPr>
                  <p:spPr bwMode="auto">
                    <a:xfrm>
                      <a:off x="1874323" y="3360860"/>
                      <a:ext cx="90310" cy="45719"/>
                    </a:xfrm>
                    <a:prstGeom prst="ellipse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6" name="Oval 455"/>
                    <p:cNvSpPr/>
                    <p:nvPr/>
                  </p:nvSpPr>
                  <p:spPr bwMode="auto">
                    <a:xfrm>
                      <a:off x="1898881" y="3157944"/>
                      <a:ext cx="90310" cy="45719"/>
                    </a:xfrm>
                    <a:prstGeom prst="ellipse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7" name="Oval 456"/>
                    <p:cNvSpPr/>
                    <p:nvPr/>
                  </p:nvSpPr>
                  <p:spPr bwMode="auto">
                    <a:xfrm>
                      <a:off x="1757768" y="3039415"/>
                      <a:ext cx="90310" cy="45719"/>
                    </a:xfrm>
                    <a:prstGeom prst="ellipse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grpSp>
                  <p:nvGrpSpPr>
                    <p:cNvPr id="458" name="Group 457"/>
                    <p:cNvGrpSpPr/>
                    <p:nvPr/>
                  </p:nvGrpSpPr>
                  <p:grpSpPr>
                    <a:xfrm>
                      <a:off x="498037" y="3321354"/>
                      <a:ext cx="1998586" cy="1140178"/>
                      <a:chOff x="585749" y="4724400"/>
                      <a:chExt cx="1998586" cy="1140178"/>
                    </a:xfrm>
                  </p:grpSpPr>
                  <p:sp>
                    <p:nvSpPr>
                      <p:cNvPr id="566" name="Oval 565"/>
                      <p:cNvSpPr/>
                      <p:nvPr/>
                    </p:nvSpPr>
                    <p:spPr bwMode="auto">
                      <a:xfrm>
                        <a:off x="2477911" y="4724400"/>
                        <a:ext cx="90310" cy="45719"/>
                      </a:xfrm>
                      <a:prstGeom prst="ellipse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67" name="Freeform 566"/>
                      <p:cNvSpPr/>
                      <p:nvPr/>
                    </p:nvSpPr>
                    <p:spPr bwMode="auto">
                      <a:xfrm>
                        <a:off x="585749" y="5192889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68" name="Freeform 567"/>
                      <p:cNvSpPr/>
                      <p:nvPr/>
                    </p:nvSpPr>
                    <p:spPr bwMode="auto">
                      <a:xfrm>
                        <a:off x="738149" y="5345289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69" name="Freeform 568"/>
                      <p:cNvSpPr/>
                      <p:nvPr/>
                    </p:nvSpPr>
                    <p:spPr bwMode="auto">
                      <a:xfrm>
                        <a:off x="890549" y="5497689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70" name="Oval 569"/>
                      <p:cNvSpPr/>
                      <p:nvPr/>
                    </p:nvSpPr>
                    <p:spPr bwMode="auto">
                      <a:xfrm>
                        <a:off x="890549" y="5300133"/>
                        <a:ext cx="69007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71" name="Oval 570"/>
                      <p:cNvSpPr/>
                      <p:nvPr/>
                    </p:nvSpPr>
                    <p:spPr bwMode="auto">
                      <a:xfrm>
                        <a:off x="1042949" y="5452533"/>
                        <a:ext cx="69007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72" name="Oval 571"/>
                      <p:cNvSpPr/>
                      <p:nvPr/>
                    </p:nvSpPr>
                    <p:spPr bwMode="auto">
                      <a:xfrm>
                        <a:off x="1195349" y="5604933"/>
                        <a:ext cx="69007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73" name="Freeform 572"/>
                      <p:cNvSpPr/>
                      <p:nvPr/>
                    </p:nvSpPr>
                    <p:spPr bwMode="auto">
                      <a:xfrm>
                        <a:off x="1042949" y="5650089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74" name="Freeform 573"/>
                      <p:cNvSpPr/>
                      <p:nvPr/>
                    </p:nvSpPr>
                    <p:spPr bwMode="auto">
                      <a:xfrm>
                        <a:off x="1330816" y="5565422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75" name="Freeform 574"/>
                      <p:cNvSpPr/>
                      <p:nvPr/>
                    </p:nvSpPr>
                    <p:spPr bwMode="auto">
                      <a:xfrm>
                        <a:off x="1571594" y="5547925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76" name="Freeform 575"/>
                      <p:cNvSpPr/>
                      <p:nvPr/>
                    </p:nvSpPr>
                    <p:spPr bwMode="auto">
                      <a:xfrm>
                        <a:off x="1239186" y="5398347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77" name="Freeform 576"/>
                      <p:cNvSpPr/>
                      <p:nvPr/>
                    </p:nvSpPr>
                    <p:spPr bwMode="auto">
                      <a:xfrm>
                        <a:off x="1120653" y="5232964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78" name="Freeform 577"/>
                      <p:cNvSpPr/>
                      <p:nvPr/>
                    </p:nvSpPr>
                    <p:spPr bwMode="auto">
                      <a:xfrm>
                        <a:off x="968253" y="5096369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79" name="Freeform 578"/>
                      <p:cNvSpPr/>
                      <p:nvPr/>
                    </p:nvSpPr>
                    <p:spPr bwMode="auto">
                      <a:xfrm>
                        <a:off x="1702482" y="5034838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80" name="Freeform 579"/>
                      <p:cNvSpPr/>
                      <p:nvPr/>
                    </p:nvSpPr>
                    <p:spPr bwMode="auto">
                      <a:xfrm>
                        <a:off x="1481690" y="4927594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81" name="Freeform 580"/>
                      <p:cNvSpPr/>
                      <p:nvPr/>
                    </p:nvSpPr>
                    <p:spPr bwMode="auto">
                      <a:xfrm>
                        <a:off x="1588297" y="5384235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82" name="Freeform 581"/>
                      <p:cNvSpPr/>
                      <p:nvPr/>
                    </p:nvSpPr>
                    <p:spPr bwMode="auto">
                      <a:xfrm>
                        <a:off x="1494457" y="5265984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83" name="Freeform 582"/>
                      <p:cNvSpPr/>
                      <p:nvPr/>
                    </p:nvSpPr>
                    <p:spPr bwMode="auto">
                      <a:xfrm>
                        <a:off x="1386601" y="5101167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84" name="Freeform 583"/>
                      <p:cNvSpPr/>
                      <p:nvPr/>
                    </p:nvSpPr>
                    <p:spPr bwMode="auto">
                      <a:xfrm>
                        <a:off x="1195349" y="4961466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85" name="Freeform 584"/>
                      <p:cNvSpPr/>
                      <p:nvPr/>
                    </p:nvSpPr>
                    <p:spPr bwMode="auto">
                      <a:xfrm>
                        <a:off x="811503" y="5000414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86" name="Freeform 585"/>
                      <p:cNvSpPr/>
                      <p:nvPr/>
                    </p:nvSpPr>
                    <p:spPr bwMode="auto">
                      <a:xfrm>
                        <a:off x="1843165" y="5142082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87" name="Freeform 586"/>
                      <p:cNvSpPr/>
                      <p:nvPr/>
                    </p:nvSpPr>
                    <p:spPr bwMode="auto">
                      <a:xfrm>
                        <a:off x="2052438" y="5339638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88" name="Freeform 587"/>
                      <p:cNvSpPr/>
                      <p:nvPr/>
                    </p:nvSpPr>
                    <p:spPr bwMode="auto">
                      <a:xfrm>
                        <a:off x="1944582" y="5265984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89" name="Freeform 588"/>
                      <p:cNvSpPr/>
                      <p:nvPr/>
                    </p:nvSpPr>
                    <p:spPr bwMode="auto">
                      <a:xfrm>
                        <a:off x="1893373" y="5474546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90" name="Oval 589"/>
                      <p:cNvSpPr/>
                      <p:nvPr/>
                    </p:nvSpPr>
                    <p:spPr bwMode="auto">
                      <a:xfrm>
                        <a:off x="1042949" y="5096369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91" name="Oval 590"/>
                      <p:cNvSpPr/>
                      <p:nvPr/>
                    </p:nvSpPr>
                    <p:spPr bwMode="auto">
                      <a:xfrm>
                        <a:off x="1195349" y="5248769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92" name="Oval 591"/>
                      <p:cNvSpPr/>
                      <p:nvPr/>
                    </p:nvSpPr>
                    <p:spPr bwMode="auto">
                      <a:xfrm>
                        <a:off x="1347749" y="5322146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93" name="Oval 592"/>
                      <p:cNvSpPr/>
                      <p:nvPr/>
                    </p:nvSpPr>
                    <p:spPr bwMode="auto">
                      <a:xfrm>
                        <a:off x="1414254" y="5525065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94" name="Oval 593"/>
                      <p:cNvSpPr/>
                      <p:nvPr/>
                    </p:nvSpPr>
                    <p:spPr bwMode="auto">
                      <a:xfrm>
                        <a:off x="1923487" y="5085077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95" name="Oval 594"/>
                      <p:cNvSpPr/>
                      <p:nvPr/>
                    </p:nvSpPr>
                    <p:spPr bwMode="auto">
                      <a:xfrm>
                        <a:off x="1500149" y="5553569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96" name="Oval 595"/>
                      <p:cNvSpPr/>
                      <p:nvPr/>
                    </p:nvSpPr>
                    <p:spPr bwMode="auto">
                      <a:xfrm>
                        <a:off x="1652549" y="5705969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97" name="Oval 596"/>
                      <p:cNvSpPr/>
                      <p:nvPr/>
                    </p:nvSpPr>
                    <p:spPr bwMode="auto">
                      <a:xfrm>
                        <a:off x="1601747" y="5158457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98" name="Oval 597"/>
                      <p:cNvSpPr/>
                      <p:nvPr/>
                    </p:nvSpPr>
                    <p:spPr bwMode="auto">
                      <a:xfrm>
                        <a:off x="1964267" y="5204177"/>
                        <a:ext cx="70786" cy="5079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99" name="Oval 598"/>
                      <p:cNvSpPr/>
                      <p:nvPr/>
                    </p:nvSpPr>
                    <p:spPr bwMode="auto">
                      <a:xfrm>
                        <a:off x="1659462" y="5305775"/>
                        <a:ext cx="53853" cy="6773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600" name="Oval 599"/>
                      <p:cNvSpPr/>
                      <p:nvPr/>
                    </p:nvSpPr>
                    <p:spPr bwMode="auto">
                      <a:xfrm>
                        <a:off x="2115392" y="5344724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601" name="Oval 600"/>
                      <p:cNvSpPr/>
                      <p:nvPr/>
                    </p:nvSpPr>
                    <p:spPr bwMode="auto">
                      <a:xfrm>
                        <a:off x="1759792" y="5485833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602" name="Oval 601"/>
                      <p:cNvSpPr/>
                      <p:nvPr/>
                    </p:nvSpPr>
                    <p:spPr bwMode="auto">
                      <a:xfrm>
                        <a:off x="2092811" y="5570503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459" name="Oval 458"/>
                    <p:cNvSpPr/>
                    <p:nvPr/>
                  </p:nvSpPr>
                  <p:spPr bwMode="auto">
                    <a:xfrm>
                      <a:off x="1169473" y="4133873"/>
                      <a:ext cx="77704" cy="45719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60" name="Oval 459"/>
                    <p:cNvSpPr/>
                    <p:nvPr/>
                  </p:nvSpPr>
                  <p:spPr bwMode="auto">
                    <a:xfrm>
                      <a:off x="1321873" y="4286273"/>
                      <a:ext cx="77704" cy="45719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61" name="Oval 460"/>
                    <p:cNvSpPr/>
                    <p:nvPr/>
                  </p:nvSpPr>
                  <p:spPr bwMode="auto">
                    <a:xfrm>
                      <a:off x="1474273" y="4438673"/>
                      <a:ext cx="77704" cy="45719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grpSp>
                  <p:nvGrpSpPr>
                    <p:cNvPr id="462" name="Group 461"/>
                    <p:cNvGrpSpPr/>
                    <p:nvPr/>
                  </p:nvGrpSpPr>
                  <p:grpSpPr>
                    <a:xfrm>
                      <a:off x="883156" y="3462742"/>
                      <a:ext cx="1998586" cy="936984"/>
                      <a:chOff x="585749" y="4927594"/>
                      <a:chExt cx="1998586" cy="936984"/>
                    </a:xfrm>
                  </p:grpSpPr>
                  <p:sp>
                    <p:nvSpPr>
                      <p:cNvPr id="530" name="Freeform 529"/>
                      <p:cNvSpPr/>
                      <p:nvPr/>
                    </p:nvSpPr>
                    <p:spPr bwMode="auto">
                      <a:xfrm>
                        <a:off x="585749" y="5192889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31" name="Freeform 530"/>
                      <p:cNvSpPr/>
                      <p:nvPr/>
                    </p:nvSpPr>
                    <p:spPr bwMode="auto">
                      <a:xfrm>
                        <a:off x="738149" y="5345289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32" name="Freeform 531"/>
                      <p:cNvSpPr/>
                      <p:nvPr/>
                    </p:nvSpPr>
                    <p:spPr bwMode="auto">
                      <a:xfrm>
                        <a:off x="890549" y="5497689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33" name="Oval 532"/>
                      <p:cNvSpPr/>
                      <p:nvPr/>
                    </p:nvSpPr>
                    <p:spPr bwMode="auto">
                      <a:xfrm>
                        <a:off x="890549" y="5300133"/>
                        <a:ext cx="69007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34" name="Oval 533"/>
                      <p:cNvSpPr/>
                      <p:nvPr/>
                    </p:nvSpPr>
                    <p:spPr bwMode="auto">
                      <a:xfrm>
                        <a:off x="1042949" y="5452533"/>
                        <a:ext cx="69007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35" name="Oval 534"/>
                      <p:cNvSpPr/>
                      <p:nvPr/>
                    </p:nvSpPr>
                    <p:spPr bwMode="auto">
                      <a:xfrm>
                        <a:off x="1195349" y="5604933"/>
                        <a:ext cx="69007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36" name="Freeform 535"/>
                      <p:cNvSpPr/>
                      <p:nvPr/>
                    </p:nvSpPr>
                    <p:spPr bwMode="auto">
                      <a:xfrm>
                        <a:off x="1042949" y="5650089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37" name="Freeform 536"/>
                      <p:cNvSpPr/>
                      <p:nvPr/>
                    </p:nvSpPr>
                    <p:spPr bwMode="auto">
                      <a:xfrm>
                        <a:off x="1330816" y="5565422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38" name="Freeform 537"/>
                      <p:cNvSpPr/>
                      <p:nvPr/>
                    </p:nvSpPr>
                    <p:spPr bwMode="auto">
                      <a:xfrm>
                        <a:off x="1571594" y="5547925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39" name="Freeform 538"/>
                      <p:cNvSpPr/>
                      <p:nvPr/>
                    </p:nvSpPr>
                    <p:spPr bwMode="auto">
                      <a:xfrm>
                        <a:off x="1239186" y="5398347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40" name="Freeform 539"/>
                      <p:cNvSpPr/>
                      <p:nvPr/>
                    </p:nvSpPr>
                    <p:spPr bwMode="auto">
                      <a:xfrm>
                        <a:off x="1120653" y="5232964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41" name="Freeform 540"/>
                      <p:cNvSpPr/>
                      <p:nvPr/>
                    </p:nvSpPr>
                    <p:spPr bwMode="auto">
                      <a:xfrm>
                        <a:off x="968253" y="5096369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42" name="Freeform 541"/>
                      <p:cNvSpPr/>
                      <p:nvPr/>
                    </p:nvSpPr>
                    <p:spPr bwMode="auto">
                      <a:xfrm>
                        <a:off x="1702482" y="5034838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43" name="Freeform 542"/>
                      <p:cNvSpPr/>
                      <p:nvPr/>
                    </p:nvSpPr>
                    <p:spPr bwMode="auto">
                      <a:xfrm>
                        <a:off x="1481690" y="4927594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44" name="Freeform 543"/>
                      <p:cNvSpPr/>
                      <p:nvPr/>
                    </p:nvSpPr>
                    <p:spPr bwMode="auto">
                      <a:xfrm>
                        <a:off x="1588297" y="5384235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45" name="Freeform 544"/>
                      <p:cNvSpPr/>
                      <p:nvPr/>
                    </p:nvSpPr>
                    <p:spPr bwMode="auto">
                      <a:xfrm>
                        <a:off x="1494457" y="5265984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46" name="Freeform 545"/>
                      <p:cNvSpPr/>
                      <p:nvPr/>
                    </p:nvSpPr>
                    <p:spPr bwMode="auto">
                      <a:xfrm>
                        <a:off x="1386601" y="5101167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47" name="Freeform 546"/>
                      <p:cNvSpPr/>
                      <p:nvPr/>
                    </p:nvSpPr>
                    <p:spPr bwMode="auto">
                      <a:xfrm>
                        <a:off x="1195349" y="4961466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48" name="Freeform 547"/>
                      <p:cNvSpPr/>
                      <p:nvPr/>
                    </p:nvSpPr>
                    <p:spPr bwMode="auto">
                      <a:xfrm>
                        <a:off x="811503" y="5000414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49" name="Freeform 548"/>
                      <p:cNvSpPr/>
                      <p:nvPr/>
                    </p:nvSpPr>
                    <p:spPr bwMode="auto">
                      <a:xfrm>
                        <a:off x="1843165" y="5142082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50" name="Freeform 549"/>
                      <p:cNvSpPr/>
                      <p:nvPr/>
                    </p:nvSpPr>
                    <p:spPr bwMode="auto">
                      <a:xfrm>
                        <a:off x="2052438" y="5339638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51" name="Freeform 550"/>
                      <p:cNvSpPr/>
                      <p:nvPr/>
                    </p:nvSpPr>
                    <p:spPr bwMode="auto">
                      <a:xfrm>
                        <a:off x="1944582" y="5265984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52" name="Freeform 551"/>
                      <p:cNvSpPr/>
                      <p:nvPr/>
                    </p:nvSpPr>
                    <p:spPr bwMode="auto">
                      <a:xfrm>
                        <a:off x="1893373" y="5474546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53" name="Oval 552"/>
                      <p:cNvSpPr/>
                      <p:nvPr/>
                    </p:nvSpPr>
                    <p:spPr bwMode="auto">
                      <a:xfrm>
                        <a:off x="1042949" y="5096369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54" name="Oval 553"/>
                      <p:cNvSpPr/>
                      <p:nvPr/>
                    </p:nvSpPr>
                    <p:spPr bwMode="auto">
                      <a:xfrm>
                        <a:off x="1195349" y="5248769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55" name="Oval 554"/>
                      <p:cNvSpPr/>
                      <p:nvPr/>
                    </p:nvSpPr>
                    <p:spPr bwMode="auto">
                      <a:xfrm>
                        <a:off x="1347749" y="5322146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56" name="Oval 555"/>
                      <p:cNvSpPr/>
                      <p:nvPr/>
                    </p:nvSpPr>
                    <p:spPr bwMode="auto">
                      <a:xfrm>
                        <a:off x="1414254" y="5525065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57" name="Oval 556"/>
                      <p:cNvSpPr/>
                      <p:nvPr/>
                    </p:nvSpPr>
                    <p:spPr bwMode="auto">
                      <a:xfrm>
                        <a:off x="1923487" y="5085077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58" name="Oval 557"/>
                      <p:cNvSpPr/>
                      <p:nvPr/>
                    </p:nvSpPr>
                    <p:spPr bwMode="auto">
                      <a:xfrm>
                        <a:off x="1500149" y="5553569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59" name="Oval 558"/>
                      <p:cNvSpPr/>
                      <p:nvPr/>
                    </p:nvSpPr>
                    <p:spPr bwMode="auto">
                      <a:xfrm>
                        <a:off x="1652549" y="5705969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60" name="Oval 559"/>
                      <p:cNvSpPr/>
                      <p:nvPr/>
                    </p:nvSpPr>
                    <p:spPr bwMode="auto">
                      <a:xfrm>
                        <a:off x="1601747" y="5158457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61" name="Oval 560"/>
                      <p:cNvSpPr/>
                      <p:nvPr/>
                    </p:nvSpPr>
                    <p:spPr bwMode="auto">
                      <a:xfrm>
                        <a:off x="1964267" y="5204177"/>
                        <a:ext cx="70786" cy="5079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62" name="Oval 561"/>
                      <p:cNvSpPr/>
                      <p:nvPr/>
                    </p:nvSpPr>
                    <p:spPr bwMode="auto">
                      <a:xfrm>
                        <a:off x="1659462" y="5305775"/>
                        <a:ext cx="53853" cy="6773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63" name="Oval 562"/>
                      <p:cNvSpPr/>
                      <p:nvPr/>
                    </p:nvSpPr>
                    <p:spPr bwMode="auto">
                      <a:xfrm>
                        <a:off x="2115392" y="5344724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64" name="Oval 563"/>
                      <p:cNvSpPr/>
                      <p:nvPr/>
                    </p:nvSpPr>
                    <p:spPr bwMode="auto">
                      <a:xfrm>
                        <a:off x="1759792" y="5485833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65" name="Oval 564"/>
                      <p:cNvSpPr/>
                      <p:nvPr/>
                    </p:nvSpPr>
                    <p:spPr bwMode="auto">
                      <a:xfrm>
                        <a:off x="2092811" y="5570503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</p:grpSp>
                <p:grpSp>
                  <p:nvGrpSpPr>
                    <p:cNvPr id="463" name="Group 462"/>
                    <p:cNvGrpSpPr/>
                    <p:nvPr/>
                  </p:nvGrpSpPr>
                  <p:grpSpPr>
                    <a:xfrm>
                      <a:off x="559873" y="3609504"/>
                      <a:ext cx="2095362" cy="1140178"/>
                      <a:chOff x="585749" y="4724400"/>
                      <a:chExt cx="2095362" cy="1140178"/>
                    </a:xfrm>
                  </p:grpSpPr>
                  <p:sp>
                    <p:nvSpPr>
                      <p:cNvPr id="493" name="Oval 492"/>
                      <p:cNvSpPr/>
                      <p:nvPr/>
                    </p:nvSpPr>
                    <p:spPr bwMode="auto">
                      <a:xfrm>
                        <a:off x="2590801" y="4724400"/>
                        <a:ext cx="90310" cy="45719"/>
                      </a:xfrm>
                      <a:prstGeom prst="ellipse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494" name="Freeform 493"/>
                      <p:cNvSpPr/>
                      <p:nvPr/>
                    </p:nvSpPr>
                    <p:spPr bwMode="auto">
                      <a:xfrm>
                        <a:off x="585749" y="5192889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495" name="Freeform 494"/>
                      <p:cNvSpPr/>
                      <p:nvPr/>
                    </p:nvSpPr>
                    <p:spPr bwMode="auto">
                      <a:xfrm>
                        <a:off x="738149" y="5345289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496" name="Freeform 495"/>
                      <p:cNvSpPr/>
                      <p:nvPr/>
                    </p:nvSpPr>
                    <p:spPr bwMode="auto">
                      <a:xfrm>
                        <a:off x="890549" y="5497689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497" name="Oval 496"/>
                      <p:cNvSpPr/>
                      <p:nvPr/>
                    </p:nvSpPr>
                    <p:spPr bwMode="auto">
                      <a:xfrm>
                        <a:off x="890549" y="5300133"/>
                        <a:ext cx="69007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498" name="Oval 497"/>
                      <p:cNvSpPr/>
                      <p:nvPr/>
                    </p:nvSpPr>
                    <p:spPr bwMode="auto">
                      <a:xfrm>
                        <a:off x="1042949" y="5452533"/>
                        <a:ext cx="69007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499" name="Oval 498"/>
                      <p:cNvSpPr/>
                      <p:nvPr/>
                    </p:nvSpPr>
                    <p:spPr bwMode="auto">
                      <a:xfrm>
                        <a:off x="1195349" y="5604933"/>
                        <a:ext cx="69007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00" name="Freeform 499"/>
                      <p:cNvSpPr/>
                      <p:nvPr/>
                    </p:nvSpPr>
                    <p:spPr bwMode="auto">
                      <a:xfrm>
                        <a:off x="1042949" y="5650089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01" name="Freeform 500"/>
                      <p:cNvSpPr/>
                      <p:nvPr/>
                    </p:nvSpPr>
                    <p:spPr bwMode="auto">
                      <a:xfrm>
                        <a:off x="1330816" y="5565422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02" name="Freeform 501"/>
                      <p:cNvSpPr/>
                      <p:nvPr/>
                    </p:nvSpPr>
                    <p:spPr bwMode="auto">
                      <a:xfrm>
                        <a:off x="1571594" y="5547925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03" name="Freeform 502"/>
                      <p:cNvSpPr/>
                      <p:nvPr/>
                    </p:nvSpPr>
                    <p:spPr bwMode="auto">
                      <a:xfrm>
                        <a:off x="1239186" y="5398347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04" name="Freeform 503"/>
                      <p:cNvSpPr/>
                      <p:nvPr/>
                    </p:nvSpPr>
                    <p:spPr bwMode="auto">
                      <a:xfrm>
                        <a:off x="1120653" y="5232964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05" name="Freeform 504"/>
                      <p:cNvSpPr/>
                      <p:nvPr/>
                    </p:nvSpPr>
                    <p:spPr bwMode="auto">
                      <a:xfrm>
                        <a:off x="968253" y="5096369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06" name="Freeform 505"/>
                      <p:cNvSpPr/>
                      <p:nvPr/>
                    </p:nvSpPr>
                    <p:spPr bwMode="auto">
                      <a:xfrm>
                        <a:off x="1702482" y="5034838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07" name="Freeform 506"/>
                      <p:cNvSpPr/>
                      <p:nvPr/>
                    </p:nvSpPr>
                    <p:spPr bwMode="auto">
                      <a:xfrm>
                        <a:off x="1481690" y="4927594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08" name="Freeform 507"/>
                      <p:cNvSpPr/>
                      <p:nvPr/>
                    </p:nvSpPr>
                    <p:spPr bwMode="auto">
                      <a:xfrm>
                        <a:off x="1588297" y="5384235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09" name="Freeform 508"/>
                      <p:cNvSpPr/>
                      <p:nvPr/>
                    </p:nvSpPr>
                    <p:spPr bwMode="auto">
                      <a:xfrm>
                        <a:off x="1494457" y="5265984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10" name="Freeform 509"/>
                      <p:cNvSpPr/>
                      <p:nvPr/>
                    </p:nvSpPr>
                    <p:spPr bwMode="auto">
                      <a:xfrm>
                        <a:off x="1386601" y="5101167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11" name="Freeform 510"/>
                      <p:cNvSpPr/>
                      <p:nvPr/>
                    </p:nvSpPr>
                    <p:spPr bwMode="auto">
                      <a:xfrm>
                        <a:off x="1195349" y="4961466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12" name="Freeform 511"/>
                      <p:cNvSpPr/>
                      <p:nvPr/>
                    </p:nvSpPr>
                    <p:spPr bwMode="auto">
                      <a:xfrm>
                        <a:off x="811503" y="5000414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13" name="Freeform 512"/>
                      <p:cNvSpPr/>
                      <p:nvPr/>
                    </p:nvSpPr>
                    <p:spPr bwMode="auto">
                      <a:xfrm>
                        <a:off x="1843165" y="5142082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14" name="Freeform 513"/>
                      <p:cNvSpPr/>
                      <p:nvPr/>
                    </p:nvSpPr>
                    <p:spPr bwMode="auto">
                      <a:xfrm>
                        <a:off x="2052438" y="5339638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15" name="Freeform 514"/>
                      <p:cNvSpPr/>
                      <p:nvPr/>
                    </p:nvSpPr>
                    <p:spPr bwMode="auto">
                      <a:xfrm>
                        <a:off x="1944582" y="5265984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16" name="Freeform 515"/>
                      <p:cNvSpPr/>
                      <p:nvPr/>
                    </p:nvSpPr>
                    <p:spPr bwMode="auto">
                      <a:xfrm>
                        <a:off x="1893373" y="5474546"/>
                        <a:ext cx="531897" cy="214489"/>
                      </a:xfrm>
                      <a:custGeom>
                        <a:avLst/>
                        <a:gdLst>
                          <a:gd name="connsiteX0" fmla="*/ 362518 w 531897"/>
                          <a:gd name="connsiteY0" fmla="*/ 0 h 214489"/>
                          <a:gd name="connsiteX1" fmla="*/ 362518 w 531897"/>
                          <a:gd name="connsiteY1" fmla="*/ 0 h 214489"/>
                          <a:gd name="connsiteX2" fmla="*/ 238340 w 531897"/>
                          <a:gd name="connsiteY2" fmla="*/ 22578 h 214489"/>
                          <a:gd name="connsiteX3" fmla="*/ 204473 w 531897"/>
                          <a:gd name="connsiteY3" fmla="*/ 33867 h 214489"/>
                          <a:gd name="connsiteX4" fmla="*/ 159318 w 531897"/>
                          <a:gd name="connsiteY4" fmla="*/ 45155 h 214489"/>
                          <a:gd name="connsiteX5" fmla="*/ 91584 w 531897"/>
                          <a:gd name="connsiteY5" fmla="*/ 90311 h 214489"/>
                          <a:gd name="connsiteX6" fmla="*/ 57718 w 531897"/>
                          <a:gd name="connsiteY6" fmla="*/ 112889 h 214489"/>
                          <a:gd name="connsiteX7" fmla="*/ 12562 w 531897"/>
                          <a:gd name="connsiteY7" fmla="*/ 146755 h 214489"/>
                          <a:gd name="connsiteX8" fmla="*/ 1273 w 531897"/>
                          <a:gd name="connsiteY8" fmla="*/ 180622 h 214489"/>
                          <a:gd name="connsiteX9" fmla="*/ 35140 w 531897"/>
                          <a:gd name="connsiteY9" fmla="*/ 191911 h 214489"/>
                          <a:gd name="connsiteX10" fmla="*/ 136740 w 531897"/>
                          <a:gd name="connsiteY10" fmla="*/ 214489 h 214489"/>
                          <a:gd name="connsiteX11" fmla="*/ 260918 w 531897"/>
                          <a:gd name="connsiteY11" fmla="*/ 203200 h 214489"/>
                          <a:gd name="connsiteX12" fmla="*/ 328651 w 531897"/>
                          <a:gd name="connsiteY12" fmla="*/ 169333 h 214489"/>
                          <a:gd name="connsiteX13" fmla="*/ 475407 w 531897"/>
                          <a:gd name="connsiteY13" fmla="*/ 146755 h 214489"/>
                          <a:gd name="connsiteX14" fmla="*/ 509273 w 531897"/>
                          <a:gd name="connsiteY14" fmla="*/ 135467 h 214489"/>
                          <a:gd name="connsiteX15" fmla="*/ 509273 w 531897"/>
                          <a:gd name="connsiteY15" fmla="*/ 67733 h 214489"/>
                          <a:gd name="connsiteX16" fmla="*/ 464118 w 531897"/>
                          <a:gd name="connsiteY16" fmla="*/ 56444 h 214489"/>
                          <a:gd name="connsiteX17" fmla="*/ 430251 w 531897"/>
                          <a:gd name="connsiteY17" fmla="*/ 45155 h 214489"/>
                          <a:gd name="connsiteX18" fmla="*/ 385095 w 531897"/>
                          <a:gd name="connsiteY18" fmla="*/ 33867 h 214489"/>
                          <a:gd name="connsiteX19" fmla="*/ 362518 w 531897"/>
                          <a:gd name="connsiteY19" fmla="*/ 0 h 2144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31897" h="214489">
                            <a:moveTo>
                              <a:pt x="362518" y="0"/>
                            </a:moveTo>
                            <a:lnTo>
                              <a:pt x="362518" y="0"/>
                            </a:lnTo>
                            <a:cubicBezTo>
                              <a:pt x="321125" y="7526"/>
                              <a:pt x="279477" y="13763"/>
                              <a:pt x="238340" y="22578"/>
                            </a:cubicBezTo>
                            <a:cubicBezTo>
                              <a:pt x="226704" y="25071"/>
                              <a:pt x="215915" y="30598"/>
                              <a:pt x="204473" y="33867"/>
                            </a:cubicBezTo>
                            <a:cubicBezTo>
                              <a:pt x="189555" y="38129"/>
                              <a:pt x="174370" y="41392"/>
                              <a:pt x="159318" y="45155"/>
                            </a:cubicBezTo>
                            <a:lnTo>
                              <a:pt x="91584" y="90311"/>
                            </a:lnTo>
                            <a:cubicBezTo>
                              <a:pt x="80295" y="97837"/>
                              <a:pt x="68572" y="104749"/>
                              <a:pt x="57718" y="112889"/>
                            </a:cubicBezTo>
                            <a:lnTo>
                              <a:pt x="12562" y="146755"/>
                            </a:lnTo>
                            <a:cubicBezTo>
                              <a:pt x="8799" y="158044"/>
                              <a:pt x="-4049" y="169979"/>
                              <a:pt x="1273" y="180622"/>
                            </a:cubicBezTo>
                            <a:cubicBezTo>
                              <a:pt x="6595" y="191265"/>
                              <a:pt x="23698" y="188642"/>
                              <a:pt x="35140" y="191911"/>
                            </a:cubicBezTo>
                            <a:cubicBezTo>
                              <a:pt x="72342" y="202540"/>
                              <a:pt x="97939" y="206729"/>
                              <a:pt x="136740" y="214489"/>
                            </a:cubicBezTo>
                            <a:cubicBezTo>
                              <a:pt x="178133" y="210726"/>
                              <a:pt x="219772" y="209078"/>
                              <a:pt x="260918" y="203200"/>
                            </a:cubicBezTo>
                            <a:cubicBezTo>
                              <a:pt x="328091" y="193604"/>
                              <a:pt x="261583" y="191689"/>
                              <a:pt x="328651" y="169333"/>
                            </a:cubicBezTo>
                            <a:cubicBezTo>
                              <a:pt x="340399" y="165417"/>
                              <a:pt x="469318" y="147625"/>
                              <a:pt x="475407" y="146755"/>
                            </a:cubicBezTo>
                            <a:cubicBezTo>
                              <a:pt x="486696" y="142992"/>
                              <a:pt x="499981" y="142900"/>
                              <a:pt x="509273" y="135467"/>
                            </a:cubicBezTo>
                            <a:cubicBezTo>
                              <a:pt x="536641" y="113573"/>
                              <a:pt x="542113" y="89627"/>
                              <a:pt x="509273" y="67733"/>
                            </a:cubicBezTo>
                            <a:cubicBezTo>
                              <a:pt x="496364" y="59127"/>
                              <a:pt x="479036" y="60706"/>
                              <a:pt x="464118" y="56444"/>
                            </a:cubicBezTo>
                            <a:cubicBezTo>
                              <a:pt x="452676" y="53175"/>
                              <a:pt x="441693" y="48424"/>
                              <a:pt x="430251" y="45155"/>
                            </a:cubicBezTo>
                            <a:cubicBezTo>
                              <a:pt x="415333" y="40893"/>
                              <a:pt x="400013" y="38129"/>
                              <a:pt x="385095" y="33867"/>
                            </a:cubicBezTo>
                            <a:cubicBezTo>
                              <a:pt x="373653" y="30598"/>
                              <a:pt x="366281" y="5644"/>
                              <a:pt x="36251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17" name="Oval 516"/>
                      <p:cNvSpPr/>
                      <p:nvPr/>
                    </p:nvSpPr>
                    <p:spPr bwMode="auto">
                      <a:xfrm>
                        <a:off x="1042949" y="5096369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18" name="Oval 517"/>
                      <p:cNvSpPr/>
                      <p:nvPr/>
                    </p:nvSpPr>
                    <p:spPr bwMode="auto">
                      <a:xfrm>
                        <a:off x="1195349" y="5248769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19" name="Oval 518"/>
                      <p:cNvSpPr/>
                      <p:nvPr/>
                    </p:nvSpPr>
                    <p:spPr bwMode="auto">
                      <a:xfrm>
                        <a:off x="1347749" y="5322146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20" name="Oval 519"/>
                      <p:cNvSpPr/>
                      <p:nvPr/>
                    </p:nvSpPr>
                    <p:spPr bwMode="auto">
                      <a:xfrm>
                        <a:off x="1414254" y="5525065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21" name="Oval 520"/>
                      <p:cNvSpPr/>
                      <p:nvPr/>
                    </p:nvSpPr>
                    <p:spPr bwMode="auto">
                      <a:xfrm>
                        <a:off x="1923487" y="5085077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22" name="Oval 521"/>
                      <p:cNvSpPr/>
                      <p:nvPr/>
                    </p:nvSpPr>
                    <p:spPr bwMode="auto">
                      <a:xfrm>
                        <a:off x="1500149" y="5553569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23" name="Oval 522"/>
                      <p:cNvSpPr/>
                      <p:nvPr/>
                    </p:nvSpPr>
                    <p:spPr bwMode="auto">
                      <a:xfrm>
                        <a:off x="1652549" y="5705969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24" name="Oval 523"/>
                      <p:cNvSpPr/>
                      <p:nvPr/>
                    </p:nvSpPr>
                    <p:spPr bwMode="auto">
                      <a:xfrm>
                        <a:off x="1601747" y="5158457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25" name="Oval 524"/>
                      <p:cNvSpPr/>
                      <p:nvPr/>
                    </p:nvSpPr>
                    <p:spPr bwMode="auto">
                      <a:xfrm>
                        <a:off x="1964267" y="5204177"/>
                        <a:ext cx="70786" cy="5079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26" name="Oval 525"/>
                      <p:cNvSpPr/>
                      <p:nvPr/>
                    </p:nvSpPr>
                    <p:spPr bwMode="auto">
                      <a:xfrm>
                        <a:off x="1659462" y="5305775"/>
                        <a:ext cx="53853" cy="6773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27" name="Oval 526"/>
                      <p:cNvSpPr/>
                      <p:nvPr/>
                    </p:nvSpPr>
                    <p:spPr bwMode="auto">
                      <a:xfrm>
                        <a:off x="2115392" y="5344724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28" name="Oval 527"/>
                      <p:cNvSpPr/>
                      <p:nvPr/>
                    </p:nvSpPr>
                    <p:spPr bwMode="auto">
                      <a:xfrm>
                        <a:off x="1759792" y="5485833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29" name="Oval 528"/>
                      <p:cNvSpPr/>
                      <p:nvPr/>
                    </p:nvSpPr>
                    <p:spPr bwMode="auto">
                      <a:xfrm>
                        <a:off x="2092811" y="5570503"/>
                        <a:ext cx="77704" cy="45719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464" name="Oval 463"/>
                    <p:cNvSpPr/>
                    <p:nvPr/>
                  </p:nvSpPr>
                  <p:spPr bwMode="auto">
                    <a:xfrm>
                      <a:off x="1581732" y="3704608"/>
                      <a:ext cx="304800" cy="203200"/>
                    </a:xfrm>
                    <a:prstGeom prst="ellipse">
                      <a:avLst/>
                    </a:prstGeom>
                    <a:solidFill>
                      <a:srgbClr val="444E54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65" name="Oval 464"/>
                    <p:cNvSpPr/>
                    <p:nvPr/>
                  </p:nvSpPr>
                  <p:spPr bwMode="auto">
                    <a:xfrm>
                      <a:off x="944968" y="3823145"/>
                      <a:ext cx="304800" cy="203200"/>
                    </a:xfrm>
                    <a:prstGeom prst="ellipse">
                      <a:avLst/>
                    </a:prstGeom>
                    <a:solidFill>
                      <a:srgbClr val="444E54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66" name="Oval 465"/>
                    <p:cNvSpPr/>
                    <p:nvPr/>
                  </p:nvSpPr>
                  <p:spPr bwMode="auto">
                    <a:xfrm>
                      <a:off x="1265851" y="3829200"/>
                      <a:ext cx="304800" cy="203200"/>
                    </a:xfrm>
                    <a:prstGeom prst="ellipse">
                      <a:avLst/>
                    </a:prstGeom>
                    <a:solidFill>
                      <a:srgbClr val="D32DC7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67" name="Oval 466"/>
                    <p:cNvSpPr/>
                    <p:nvPr/>
                  </p:nvSpPr>
                  <p:spPr bwMode="auto">
                    <a:xfrm>
                      <a:off x="1192288" y="3665807"/>
                      <a:ext cx="304800" cy="203200"/>
                    </a:xfrm>
                    <a:prstGeom prst="ellipse">
                      <a:avLst/>
                    </a:prstGeom>
                    <a:solidFill>
                      <a:srgbClr val="D32DC7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68" name="Oval 467"/>
                    <p:cNvSpPr/>
                    <p:nvPr/>
                  </p:nvSpPr>
                  <p:spPr bwMode="auto">
                    <a:xfrm>
                      <a:off x="2055507" y="3783855"/>
                      <a:ext cx="304800" cy="203200"/>
                    </a:xfrm>
                    <a:prstGeom prst="ellipse">
                      <a:avLst/>
                    </a:prstGeom>
                    <a:solidFill>
                      <a:srgbClr val="D32DC7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69" name="Oval 468"/>
                    <p:cNvSpPr/>
                    <p:nvPr/>
                  </p:nvSpPr>
                  <p:spPr bwMode="auto">
                    <a:xfrm>
                      <a:off x="1564633" y="4083062"/>
                      <a:ext cx="304800" cy="203200"/>
                    </a:xfrm>
                    <a:prstGeom prst="ellipse">
                      <a:avLst/>
                    </a:prstGeom>
                    <a:solidFill>
                      <a:srgbClr val="D32DC7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70" name="Oval 469"/>
                    <p:cNvSpPr/>
                    <p:nvPr/>
                  </p:nvSpPr>
                  <p:spPr bwMode="auto">
                    <a:xfrm>
                      <a:off x="1812233" y="3924745"/>
                      <a:ext cx="304800" cy="203200"/>
                    </a:xfrm>
                    <a:prstGeom prst="ellipse">
                      <a:avLst/>
                    </a:prstGeom>
                    <a:solidFill>
                      <a:srgbClr val="D32DC7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71" name="Oval 470"/>
                    <p:cNvSpPr/>
                    <p:nvPr/>
                  </p:nvSpPr>
                  <p:spPr bwMode="auto">
                    <a:xfrm>
                      <a:off x="1332412" y="3976675"/>
                      <a:ext cx="304800" cy="203200"/>
                    </a:xfrm>
                    <a:prstGeom prst="ellipse">
                      <a:avLst/>
                    </a:prstGeom>
                    <a:solidFill>
                      <a:srgbClr val="D32DC7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72" name="Oval 471"/>
                    <p:cNvSpPr/>
                    <p:nvPr/>
                  </p:nvSpPr>
                  <p:spPr bwMode="auto">
                    <a:xfrm>
                      <a:off x="1553143" y="3892149"/>
                      <a:ext cx="304800" cy="203200"/>
                    </a:xfrm>
                    <a:prstGeom prst="ellipse">
                      <a:avLst/>
                    </a:prstGeom>
                    <a:solidFill>
                      <a:srgbClr val="D32DC7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73" name="Oval 472"/>
                    <p:cNvSpPr/>
                    <p:nvPr/>
                  </p:nvSpPr>
                  <p:spPr bwMode="auto">
                    <a:xfrm>
                      <a:off x="1445902" y="3614889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74" name="Oval 473"/>
                    <p:cNvSpPr/>
                    <p:nvPr/>
                  </p:nvSpPr>
                  <p:spPr bwMode="auto">
                    <a:xfrm>
                      <a:off x="1823574" y="3768677"/>
                      <a:ext cx="304800" cy="2032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75" name="Oval 474"/>
                    <p:cNvSpPr/>
                    <p:nvPr/>
                  </p:nvSpPr>
                  <p:spPr bwMode="auto">
                    <a:xfrm>
                      <a:off x="617305" y="3152586"/>
                      <a:ext cx="395111" cy="417689"/>
                    </a:xfrm>
                    <a:prstGeom prst="ellipse">
                      <a:avLst/>
                    </a:prstGeom>
                    <a:solidFill>
                      <a:schemeClr val="accent1">
                        <a:lumMod val="10000"/>
                        <a:lumOff val="9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76" name="Oval 475"/>
                    <p:cNvSpPr/>
                    <p:nvPr/>
                  </p:nvSpPr>
                  <p:spPr bwMode="auto">
                    <a:xfrm>
                      <a:off x="1910168" y="3191815"/>
                      <a:ext cx="90310" cy="45719"/>
                    </a:xfrm>
                    <a:prstGeom prst="ellipse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77" name="Oval 476"/>
                    <p:cNvSpPr/>
                    <p:nvPr/>
                  </p:nvSpPr>
                  <p:spPr bwMode="auto">
                    <a:xfrm>
                      <a:off x="2062568" y="3344215"/>
                      <a:ext cx="90310" cy="45719"/>
                    </a:xfrm>
                    <a:prstGeom prst="ellipse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78" name="Oval 477"/>
                    <p:cNvSpPr/>
                    <p:nvPr/>
                  </p:nvSpPr>
                  <p:spPr bwMode="auto">
                    <a:xfrm>
                      <a:off x="2214968" y="3496615"/>
                      <a:ext cx="90310" cy="45719"/>
                    </a:xfrm>
                    <a:prstGeom prst="ellipse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79" name="Oval 478"/>
                    <p:cNvSpPr/>
                    <p:nvPr/>
                  </p:nvSpPr>
                  <p:spPr bwMode="auto">
                    <a:xfrm>
                      <a:off x="1272063" y="3016853"/>
                      <a:ext cx="395111" cy="417689"/>
                    </a:xfrm>
                    <a:prstGeom prst="ellipse">
                      <a:avLst/>
                    </a:prstGeom>
                    <a:solidFill>
                      <a:schemeClr val="accent1">
                        <a:lumMod val="10000"/>
                        <a:lumOff val="9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80" name="Oval 479"/>
                    <p:cNvSpPr/>
                    <p:nvPr/>
                  </p:nvSpPr>
                  <p:spPr bwMode="auto">
                    <a:xfrm>
                      <a:off x="769705" y="3304986"/>
                      <a:ext cx="395111" cy="417689"/>
                    </a:xfrm>
                    <a:prstGeom prst="ellipse">
                      <a:avLst/>
                    </a:prstGeom>
                    <a:solidFill>
                      <a:schemeClr val="accent1">
                        <a:lumMod val="10000"/>
                        <a:lumOff val="9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81" name="Oval 480"/>
                    <p:cNvSpPr/>
                    <p:nvPr/>
                  </p:nvSpPr>
                  <p:spPr bwMode="auto">
                    <a:xfrm>
                      <a:off x="1362658" y="2514483"/>
                      <a:ext cx="395111" cy="417689"/>
                    </a:xfrm>
                    <a:prstGeom prst="ellipse">
                      <a:avLst/>
                    </a:prstGeom>
                    <a:solidFill>
                      <a:schemeClr val="accent1">
                        <a:lumMod val="10000"/>
                        <a:lumOff val="9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82" name="Oval 481"/>
                    <p:cNvSpPr/>
                    <p:nvPr/>
                  </p:nvSpPr>
                  <p:spPr bwMode="auto">
                    <a:xfrm>
                      <a:off x="2107725" y="3152304"/>
                      <a:ext cx="90310" cy="45719"/>
                    </a:xfrm>
                    <a:prstGeom prst="ellipse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83" name="Oval 482"/>
                    <p:cNvSpPr/>
                    <p:nvPr/>
                  </p:nvSpPr>
                  <p:spPr bwMode="auto">
                    <a:xfrm>
                      <a:off x="1628398" y="3170083"/>
                      <a:ext cx="404996" cy="397369"/>
                    </a:xfrm>
                    <a:prstGeom prst="ellipse">
                      <a:avLst/>
                    </a:prstGeom>
                    <a:solidFill>
                      <a:schemeClr val="accent1">
                        <a:lumMod val="10000"/>
                        <a:lumOff val="9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84" name="Explosion 1 483"/>
                    <p:cNvSpPr/>
                    <p:nvPr/>
                  </p:nvSpPr>
                  <p:spPr bwMode="auto">
                    <a:xfrm>
                      <a:off x="955237" y="3677230"/>
                      <a:ext cx="283243" cy="256265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85" name="Explosion 1 484"/>
                    <p:cNvSpPr/>
                    <p:nvPr/>
                  </p:nvSpPr>
                  <p:spPr bwMode="auto">
                    <a:xfrm>
                      <a:off x="1775001" y="3496614"/>
                      <a:ext cx="200314" cy="253437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86" name="Oval 485"/>
                    <p:cNvSpPr/>
                    <p:nvPr/>
                  </p:nvSpPr>
                  <p:spPr bwMode="auto">
                    <a:xfrm>
                      <a:off x="2542599" y="3473754"/>
                      <a:ext cx="90310" cy="45719"/>
                    </a:xfrm>
                    <a:prstGeom prst="ellipse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87" name="Oval 486"/>
                    <p:cNvSpPr/>
                    <p:nvPr/>
                  </p:nvSpPr>
                  <p:spPr bwMode="auto">
                    <a:xfrm>
                      <a:off x="2378981" y="3513266"/>
                      <a:ext cx="90310" cy="45719"/>
                    </a:xfrm>
                    <a:prstGeom prst="ellipse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88" name="Oval 487"/>
                    <p:cNvSpPr/>
                    <p:nvPr/>
                  </p:nvSpPr>
                  <p:spPr bwMode="auto">
                    <a:xfrm>
                      <a:off x="1176961" y="3440400"/>
                      <a:ext cx="90310" cy="45719"/>
                    </a:xfrm>
                    <a:prstGeom prst="ellipse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89" name="Oval 488"/>
                    <p:cNvSpPr/>
                    <p:nvPr/>
                  </p:nvSpPr>
                  <p:spPr bwMode="auto">
                    <a:xfrm>
                      <a:off x="1272348" y="3650003"/>
                      <a:ext cx="90310" cy="45719"/>
                    </a:xfrm>
                    <a:prstGeom prst="ellipse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90" name="Oval 489"/>
                    <p:cNvSpPr/>
                    <p:nvPr/>
                  </p:nvSpPr>
                  <p:spPr bwMode="auto">
                    <a:xfrm>
                      <a:off x="1188162" y="2989195"/>
                      <a:ext cx="90310" cy="45719"/>
                    </a:xfrm>
                    <a:prstGeom prst="ellipse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91" name="Oval 490"/>
                    <p:cNvSpPr/>
                    <p:nvPr/>
                  </p:nvSpPr>
                  <p:spPr bwMode="auto">
                    <a:xfrm>
                      <a:off x="1204990" y="3208469"/>
                      <a:ext cx="90310" cy="45719"/>
                    </a:xfrm>
                    <a:prstGeom prst="ellipse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92" name="Oval 491"/>
                    <p:cNvSpPr/>
                    <p:nvPr/>
                  </p:nvSpPr>
                  <p:spPr bwMode="auto">
                    <a:xfrm>
                      <a:off x="1267124" y="3497691"/>
                      <a:ext cx="90310" cy="45719"/>
                    </a:xfrm>
                    <a:prstGeom prst="ellipse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442" name="Right Arrow 441"/>
              <p:cNvSpPr/>
              <p:nvPr/>
            </p:nvSpPr>
            <p:spPr bwMode="auto">
              <a:xfrm>
                <a:off x="2850938" y="3244709"/>
                <a:ext cx="714388" cy="457200"/>
              </a:xfrm>
              <a:prstGeom prst="rightArrow">
                <a:avLst>
                  <a:gd name="adj1" fmla="val 49999"/>
                  <a:gd name="adj2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43" name="Right Arrow 442"/>
              <p:cNvSpPr/>
              <p:nvPr/>
            </p:nvSpPr>
            <p:spPr bwMode="auto">
              <a:xfrm>
                <a:off x="5728333" y="3244709"/>
                <a:ext cx="714388" cy="457200"/>
              </a:xfrm>
              <a:prstGeom prst="rightArrow">
                <a:avLst>
                  <a:gd name="adj1" fmla="val 49999"/>
                  <a:gd name="adj2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673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edscape Education 201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3854"/>
      </a:accent1>
      <a:accent2>
        <a:srgbClr val="0A6FA7"/>
      </a:accent2>
      <a:accent3>
        <a:srgbClr val="444E54"/>
      </a:accent3>
      <a:accent4>
        <a:srgbClr val="345B0E"/>
      </a:accent4>
      <a:accent5>
        <a:srgbClr val="8E1400"/>
      </a:accent5>
      <a:accent6>
        <a:srgbClr val="000000"/>
      </a:accent6>
      <a:hlink>
        <a:srgbClr val="003854"/>
      </a:hlink>
      <a:folHlink>
        <a:srgbClr val="0A6FA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DCE6FA"/>
        </a:dk2>
        <a:lt2>
          <a:srgbClr val="808080"/>
        </a:lt2>
        <a:accent1>
          <a:srgbClr val="FFFF66"/>
        </a:accent1>
        <a:accent2>
          <a:srgbClr val="66FF66"/>
        </a:accent2>
        <a:accent3>
          <a:srgbClr val="FFFFFF"/>
        </a:accent3>
        <a:accent4>
          <a:srgbClr val="000000"/>
        </a:accent4>
        <a:accent5>
          <a:srgbClr val="FFFFB8"/>
        </a:accent5>
        <a:accent6>
          <a:srgbClr val="5CE75C"/>
        </a:accent6>
        <a:hlink>
          <a:srgbClr val="FF99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81C6"/>
        </a:dk2>
        <a:lt2>
          <a:srgbClr val="808080"/>
        </a:lt2>
        <a:accent1>
          <a:srgbClr val="99CC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8A00"/>
        </a:accent6>
        <a:hlink>
          <a:srgbClr val="00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20707</TotalTime>
  <Words>2628</Words>
  <Application>Microsoft Office PowerPoint</Application>
  <PresentationFormat>On-screen Show (4:3)</PresentationFormat>
  <Paragraphs>440</Paragraphs>
  <Slides>37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ＭＳ Ｐゴシック</vt:lpstr>
      <vt:lpstr>ＭＳ Ｐゴシック</vt:lpstr>
      <vt:lpstr>Arial</vt:lpstr>
      <vt:lpstr>Calibri</vt:lpstr>
      <vt:lpstr>Times New Roman</vt:lpstr>
      <vt:lpstr>Wingdings</vt:lpstr>
      <vt:lpstr>Default Design</vt:lpstr>
      <vt:lpstr>PowerPoint Presentation</vt:lpstr>
      <vt:lpstr>Program Goals</vt:lpstr>
      <vt:lpstr>Cancer Immunotherapy</vt:lpstr>
      <vt:lpstr>PowerPoint Presentation</vt:lpstr>
      <vt:lpstr>Normal Immune System Function</vt:lpstr>
      <vt:lpstr>Innate and Adaptive Immunity</vt:lpstr>
      <vt:lpstr>2 Signals for T-Cell Activation</vt:lpstr>
      <vt:lpstr>CTLA4 in Immune Cell Deactivation</vt:lpstr>
      <vt:lpstr>Immune System Interaction With Cancer</vt:lpstr>
      <vt:lpstr>Control of the T Cell</vt:lpstr>
      <vt:lpstr>Immunity in Tumor Control</vt:lpstr>
      <vt:lpstr>Immunotherapy in Tumor Control</vt:lpstr>
      <vt:lpstr>PowerPoint Presentation</vt:lpstr>
      <vt:lpstr>PowerPoint Presentation</vt:lpstr>
      <vt:lpstr>2 Signals for T-Cell Activation</vt:lpstr>
      <vt:lpstr>Sipuleucel-T Vaccine Improves Survival in Men With Metastatic Prostate Cancer</vt:lpstr>
      <vt:lpstr>What Is a CAR T cell?</vt:lpstr>
      <vt:lpstr>PowerPoint Presentation</vt:lpstr>
      <vt:lpstr>IL-2 Therapy</vt:lpstr>
      <vt:lpstr>PowerPoint Presentation</vt:lpstr>
      <vt:lpstr>Control of the T Cell</vt:lpstr>
      <vt:lpstr>CTLA4 in Immune Cell Deactivation</vt:lpstr>
      <vt:lpstr>Anti-CTLA4 Antibody in Immune Cell Activation</vt:lpstr>
      <vt:lpstr>Antibodies That Block CTLA4</vt:lpstr>
      <vt:lpstr>Ipilimumab + gp100 Vaccine</vt:lpstr>
      <vt:lpstr>Ipilimumab Rashes</vt:lpstr>
      <vt:lpstr>Diarrhea and Colitis Associated With Ipilimumab Use</vt:lpstr>
      <vt:lpstr>PD-1/PD-L1 in the Immune Response</vt:lpstr>
      <vt:lpstr>Antibodies That Block PD-1 or PD-L1 </vt:lpstr>
      <vt:lpstr>Anti-PD-L1 Antibodies</vt:lpstr>
      <vt:lpstr>Anti-PD-1 Antibody, Pembrolizumab, in Advanced Melanoma </vt:lpstr>
      <vt:lpstr>Nivolumab Improves OS of Patients With Advanced Melanoma </vt:lpstr>
      <vt:lpstr>Pneumonitis Associated With Ipilimumab Followed by Nivolumab Therapy</vt:lpstr>
      <vt:lpstr>Immunotherapy Combinations</vt:lpstr>
      <vt:lpstr>Ipilimumab + Nivolumab in Advanced Melanoma</vt:lpstr>
      <vt:lpstr>PowerPoint Presentation</vt:lpstr>
      <vt:lpstr>PowerPoint Presentation</vt:lpstr>
    </vt:vector>
  </TitlesOfParts>
  <Company>Andy Arrow Graphic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Arrow</dc:creator>
  <cp:lastModifiedBy>Gupta, Sweta</cp:lastModifiedBy>
  <cp:revision>815</cp:revision>
  <dcterms:created xsi:type="dcterms:W3CDTF">2011-04-07T15:25:26Z</dcterms:created>
  <dcterms:modified xsi:type="dcterms:W3CDTF">2015-04-14T20:03:46Z</dcterms:modified>
  <cp:contentStatus/>
</cp:coreProperties>
</file>