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395F-3151-4FCA-A0FC-E023533F27D4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45B2-544D-435A-9121-593CAD523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59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4395F-3151-4FCA-A0FC-E023533F27D4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745B2-544D-435A-9121-593CAD523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3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rgbClr val="8E1400"/>
                </a:solidFill>
                <a:latin typeface="Calibri"/>
                <a:cs typeface="Calibri"/>
              </a:rPr>
              <a:t>Diabetes and Dyslipidemia</a:t>
            </a:r>
            <a:endParaRPr lang="en-US" sz="2800" dirty="0" smtClean="0">
              <a:solidFill>
                <a:srgbClr val="8E1400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23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Coronary Atheroma Regression as a Function of LDL Lowering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62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4000" smtClean="0"/>
              <a:t>Management of a Patient With SAMS</a:t>
            </a:r>
            <a:br>
              <a:rPr lang="en-US" altLang="en-US" sz="4000" smtClean="0"/>
            </a:br>
            <a:r>
              <a:rPr lang="en-US" altLang="en-US" i="1" smtClean="0"/>
              <a:t>Step V: Rechallenge the patient repetitively </a:t>
            </a:r>
            <a:endParaRPr lang="en-US" altLang="en-US" i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0990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4000" smtClean="0"/>
              <a:t>ODYSSEY Alternative</a:t>
            </a:r>
            <a:br>
              <a:rPr lang="en-US" altLang="en-US" sz="4000" smtClean="0"/>
            </a:br>
            <a:r>
              <a:rPr lang="en-US" altLang="en-US" i="1" smtClean="0"/>
              <a:t>Study Design</a:t>
            </a:r>
            <a:endParaRPr lang="en-US" altLang="en-US" sz="3200" i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3639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4000" smtClean="0"/>
              <a:t>ODYSSEY Alternative</a:t>
            </a:r>
            <a:br>
              <a:rPr lang="en-US" altLang="en-US" sz="4000" smtClean="0"/>
            </a:br>
            <a:endParaRPr lang="en-US" altLang="en-US" sz="3200" i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8340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ONGOING LIPID Lowering Trials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24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200" smtClean="0"/>
              <a:t>Post-hoc Adjudicated Cardiovascular TEAEs† Pooled From Phase 3 Placebo-controlled Trials </a:t>
            </a:r>
            <a:endParaRPr lang="en-US" sz="28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79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Cholesteryl Ester Transfer Protein Inhibitors</a:t>
            </a:r>
            <a:br>
              <a:rPr lang="en-US" sz="4000" smtClean="0"/>
            </a:br>
            <a:r>
              <a:rPr lang="en-US" i="1" smtClean="0"/>
              <a:t>A Note of Caution</a:t>
            </a:r>
            <a:endParaRPr lang="en-US" sz="40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98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Abbreviations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94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Abbreviations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56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79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2013 ACC/AHA Guideline on the</a:t>
            </a:r>
            <a:br>
              <a:rPr lang="en-US" smtClean="0"/>
            </a:br>
            <a:r>
              <a:rPr lang="en-US" smtClean="0"/>
              <a:t>Treatment of Blood Cholesterol to Reduce Atherosclerotic Cardiovascular Risk in Adults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45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61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67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IMPROVE-IT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01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2012 Update of the Canadian Cardiovascular Society Guidelines for the Diagnosis and Treatment of Dyslipidemia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40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Achieved LDL </a:t>
            </a:r>
            <a:r>
              <a:rPr lang="en-US" sz="4000" smtClean="0">
                <a:ea typeface="Verdana" panose="020B0604030504040204" pitchFamily="34" charset="0"/>
                <a:cs typeface="Verdana" panose="020B0604030504040204" pitchFamily="34" charset="0"/>
              </a:rPr>
              <a:t>&lt; </a:t>
            </a:r>
            <a:r>
              <a:rPr lang="en-US" sz="4000" smtClean="0"/>
              <a:t>50 mg/dL Has a Greater Relative Risk Reduction Than Higher Levels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37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ACCORD</a:t>
            </a:r>
            <a:r>
              <a:rPr lang="en-US" smtClean="0"/>
              <a:t> </a:t>
            </a:r>
            <a:br>
              <a:rPr lang="en-US" smtClean="0"/>
            </a:br>
            <a:r>
              <a:rPr lang="en-US" i="1" smtClean="0"/>
              <a:t>Primary Outcome Event Rate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58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IMPROVE-IT Diabetes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77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ODYSSEY LONG TERM</a:t>
            </a:r>
            <a:r>
              <a:rPr lang="en-US" smtClean="0"/>
              <a:t> </a:t>
            </a:r>
            <a:br>
              <a:rPr lang="en-US" smtClean="0"/>
            </a:br>
            <a:r>
              <a:rPr lang="en-US" i="1" smtClean="0"/>
              <a:t>LDL lowering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0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ODYSSEY LONG TERM</a:t>
            </a:r>
            <a:r>
              <a:rPr lang="en-US" smtClean="0"/>
              <a:t> </a:t>
            </a:r>
            <a:br>
              <a:rPr lang="en-US" smtClean="0"/>
            </a:br>
            <a:r>
              <a:rPr lang="en-US" i="1" smtClean="0"/>
              <a:t>Safety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66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On-screen Show (4:3)</PresentationFormat>
  <Paragraphs>21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Verdana</vt:lpstr>
      <vt:lpstr>Office Theme</vt:lpstr>
      <vt:lpstr>Diabetes and Dyslipidemia</vt:lpstr>
      <vt:lpstr>2013 ACC/AHA Guideline on the Treatment of Blood Cholesterol to Reduce Atherosclerotic Cardiovascular Risk in Adults</vt:lpstr>
      <vt:lpstr>IMPROVE-IT</vt:lpstr>
      <vt:lpstr>2012 Update of the Canadian Cardiovascular Society Guidelines for the Diagnosis and Treatment of Dyslipidemia</vt:lpstr>
      <vt:lpstr>Achieved LDL &lt; 50 mg/dL Has a Greater Relative Risk Reduction Than Higher Levels</vt:lpstr>
      <vt:lpstr>ACCORD  Primary Outcome Event Rate</vt:lpstr>
      <vt:lpstr>IMPROVE-IT Diabetes</vt:lpstr>
      <vt:lpstr>ODYSSEY LONG TERM  LDL lowering</vt:lpstr>
      <vt:lpstr>ODYSSEY LONG TERM  Safety</vt:lpstr>
      <vt:lpstr>Coronary Atheroma Regression as a Function of LDL Lowering</vt:lpstr>
      <vt:lpstr>Management of a Patient With SAMS Step V: Rechallenge the patient repetitively </vt:lpstr>
      <vt:lpstr>ODYSSEY Alternative Study Design</vt:lpstr>
      <vt:lpstr>ODYSSEY Alternative </vt:lpstr>
      <vt:lpstr>ONGOING LIPID Lowering Trials</vt:lpstr>
      <vt:lpstr>Post-hoc Adjudicated Cardiovascular TEAEs† Pooled From Phase 3 Placebo-controlled Trials </vt:lpstr>
      <vt:lpstr>Cholesteryl Ester Transfer Protein Inhibitors A Note of Caution</vt:lpstr>
      <vt:lpstr>Abbreviations</vt:lpstr>
      <vt:lpstr>Abbreviations (cont)</vt:lpstr>
      <vt:lpstr>References</vt:lpstr>
      <vt:lpstr>References (cont)</vt:lpstr>
      <vt:lpstr>References (cont)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and Dyslipidemia</dc:title>
  <dc:creator>Stewart, Diana</dc:creator>
  <cp:lastModifiedBy>Stewart, Diana</cp:lastModifiedBy>
  <cp:revision>1</cp:revision>
  <dcterms:created xsi:type="dcterms:W3CDTF">2015-06-24T13:57:57Z</dcterms:created>
  <dcterms:modified xsi:type="dcterms:W3CDTF">2015-06-24T13:57:58Z</dcterms:modified>
</cp:coreProperties>
</file>