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484" r:id="rId2"/>
    <p:sldId id="490" r:id="rId3"/>
    <p:sldId id="494" r:id="rId4"/>
    <p:sldId id="493" r:id="rId5"/>
    <p:sldId id="495" r:id="rId6"/>
    <p:sldId id="492" r:id="rId7"/>
    <p:sldId id="499" r:id="rId8"/>
    <p:sldId id="496" r:id="rId9"/>
    <p:sldId id="500" r:id="rId10"/>
    <p:sldId id="501" r:id="rId11"/>
    <p:sldId id="502" r:id="rId12"/>
    <p:sldId id="503" r:id="rId13"/>
    <p:sldId id="504" r:id="rId14"/>
    <p:sldId id="505" r:id="rId15"/>
    <p:sldId id="506" r:id="rId16"/>
    <p:sldId id="507" r:id="rId17"/>
    <p:sldId id="508" r:id="rId18"/>
    <p:sldId id="509" r:id="rId19"/>
    <p:sldId id="510" r:id="rId20"/>
    <p:sldId id="511" r:id="rId21"/>
    <p:sldId id="512" r:id="rId22"/>
    <p:sldId id="513" r:id="rId23"/>
    <p:sldId id="514" r:id="rId24"/>
    <p:sldId id="515" r:id="rId25"/>
    <p:sldId id="516" r:id="rId26"/>
    <p:sldId id="517" r:id="rId27"/>
    <p:sldId id="518" r:id="rId28"/>
    <p:sldId id="519" r:id="rId29"/>
    <p:sldId id="520" r:id="rId30"/>
    <p:sldId id="521" r:id="rId31"/>
    <p:sldId id="522" r:id="rId32"/>
    <p:sldId id="523" r:id="rId33"/>
    <p:sldId id="524" r:id="rId34"/>
    <p:sldId id="525" r:id="rId35"/>
    <p:sldId id="526" r:id="rId36"/>
    <p:sldId id="527" r:id="rId37"/>
    <p:sldId id="528" r:id="rId38"/>
    <p:sldId id="529" r:id="rId39"/>
    <p:sldId id="530" r:id="rId40"/>
    <p:sldId id="531" r:id="rId41"/>
    <p:sldId id="532" r:id="rId42"/>
    <p:sldId id="533" r:id="rId43"/>
    <p:sldId id="534" r:id="rId44"/>
    <p:sldId id="535" r:id="rId45"/>
    <p:sldId id="536" r:id="rId46"/>
    <p:sldId id="537" r:id="rId47"/>
    <p:sldId id="538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Calibri" charset="0"/>
        <a:ea typeface="ＭＳ Ｐゴシック" charset="-128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Calibri" charset="0"/>
        <a:ea typeface="ＭＳ Ｐゴシック" charset="-128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Calibri" charset="0"/>
        <a:ea typeface="ＭＳ Ｐゴシック" charset="-128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Calibri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6">
          <p15:clr>
            <a:srgbClr val="A4A3A4"/>
          </p15:clr>
        </p15:guide>
        <p15:guide id="2" pos="2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 Geidel" initials="PG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1400"/>
    <a:srgbClr val="D7DCDF"/>
    <a:srgbClr val="569517"/>
    <a:srgbClr val="6DBD1D"/>
    <a:srgbClr val="BC1B00"/>
    <a:srgbClr val="FF4829"/>
    <a:srgbClr val="C01B00"/>
    <a:srgbClr val="79D220"/>
    <a:srgbClr val="941B18"/>
    <a:srgbClr val="B86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2227" autoAdjust="0"/>
    <p:restoredTop sz="99185" autoAdjust="0"/>
  </p:normalViewPr>
  <p:slideViewPr>
    <p:cSldViewPr snapToGrid="0">
      <p:cViewPr varScale="1">
        <p:scale>
          <a:sx n="88" d="100"/>
          <a:sy n="88" d="100"/>
        </p:scale>
        <p:origin x="1902" y="66"/>
      </p:cViewPr>
      <p:guideLst>
        <p:guide orient="horz" pos="926"/>
        <p:guide pos="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611" y="-6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hon-fs1\users\johnsodb\Desktop\BRAF%20meta-analysis\BRAF%20resistance_MASTERLIST_edited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8113270217653"/>
          <c:y val="5.1400554097404502E-2"/>
          <c:w val="0.82650281921689905"/>
          <c:h val="0.673501726652315"/>
        </c:manualLayout>
      </c:layout>
      <c:barChart>
        <c:barDir val="col"/>
        <c:grouping val="percentStacked"/>
        <c:varyColors val="0"/>
        <c:ser>
          <c:idx val="0"/>
          <c:order val="0"/>
          <c:tx>
            <c:v>Sole alteration</c:v>
          </c:tx>
          <c:spPr>
            <a:solidFill>
              <a:srgbClr val="0A6FA7"/>
            </a:solidFill>
            <a:ln>
              <a:solidFill>
                <a:srgbClr val="000000"/>
              </a:solidFill>
            </a:ln>
          </c:spPr>
          <c:invertIfNegative val="0"/>
          <c:cat>
            <c:strRef>
              <c:f>Sheet1!$B$61:$B$65</c:f>
              <c:strCache>
                <c:ptCount val="5"/>
                <c:pt idx="0">
                  <c:v>NRAS/KRAS</c:v>
                </c:pt>
                <c:pt idx="1">
                  <c:v>BRAF spl.</c:v>
                </c:pt>
                <c:pt idx="2">
                  <c:v>MEK1/2</c:v>
                </c:pt>
                <c:pt idx="3">
                  <c:v>BRAF amp.</c:v>
                </c:pt>
                <c:pt idx="4">
                  <c:v>Non-MAPK</c:v>
                </c:pt>
              </c:strCache>
            </c:strRef>
          </c:cat>
          <c:val>
            <c:numRef>
              <c:f>Sheet1!$C$61:$C$65</c:f>
              <c:numCache>
                <c:formatCode>General</c:formatCode>
                <c:ptCount val="5"/>
                <c:pt idx="0">
                  <c:v>20</c:v>
                </c:pt>
                <c:pt idx="1">
                  <c:v>18</c:v>
                </c:pt>
                <c:pt idx="2">
                  <c:v>8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v>Concurrent alterations</c:v>
          </c:tx>
          <c:spPr>
            <a:solidFill>
              <a:srgbClr val="8E1400"/>
            </a:solidFill>
            <a:ln>
              <a:solidFill>
                <a:srgbClr val="000000"/>
              </a:solidFill>
            </a:ln>
          </c:spPr>
          <c:invertIfNegative val="0"/>
          <c:cat>
            <c:strRef>
              <c:f>Sheet1!$B$61:$B$65</c:f>
              <c:strCache>
                <c:ptCount val="5"/>
                <c:pt idx="0">
                  <c:v>NRAS/KRAS</c:v>
                </c:pt>
                <c:pt idx="1">
                  <c:v>BRAF spl.</c:v>
                </c:pt>
                <c:pt idx="2">
                  <c:v>MEK1/2</c:v>
                </c:pt>
                <c:pt idx="3">
                  <c:v>BRAF amp.</c:v>
                </c:pt>
                <c:pt idx="4">
                  <c:v>Non-MAPK</c:v>
                </c:pt>
              </c:strCache>
            </c:strRef>
          </c:cat>
          <c:val>
            <c:numRef>
              <c:f>Sheet1!$D$61:$D$65</c:f>
              <c:numCache>
                <c:formatCode>General</c:formatCode>
                <c:ptCount val="5"/>
                <c:pt idx="0">
                  <c:v>6</c:v>
                </c:pt>
                <c:pt idx="1">
                  <c:v>3</c:v>
                </c:pt>
                <c:pt idx="2">
                  <c:v>1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7521616"/>
        <c:axId val="466692040"/>
      </c:barChart>
      <c:catAx>
        <c:axId val="307521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28575">
            <a:solidFill>
              <a:srgbClr val="000000"/>
            </a:solidFill>
          </a:ln>
        </c:spPr>
        <c:txPr>
          <a:bodyPr/>
          <a:lstStyle/>
          <a:p>
            <a:pPr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466692040"/>
        <c:crosses val="autoZero"/>
        <c:auto val="1"/>
        <c:lblAlgn val="ctr"/>
        <c:lblOffset val="100"/>
        <c:noMultiLvlLbl val="0"/>
      </c:catAx>
      <c:valAx>
        <c:axId val="46669204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spPr>
          <a:ln w="28575">
            <a:solidFill>
              <a:srgbClr val="000000"/>
            </a:solidFill>
          </a:ln>
        </c:spPr>
        <c:txPr>
          <a:bodyPr/>
          <a:lstStyle/>
          <a:p>
            <a:pPr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307521616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31C14-2C5A-46AC-AE22-A9B0E3269E09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EDA89-E370-4E8B-964C-D48F8D79FB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08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charset="0"/>
              </a:defRPr>
            </a:lvl1pPr>
          </a:lstStyle>
          <a:p>
            <a:fld id="{E6789A1F-92CD-4C13-ADA2-C9E6FE9D566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37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Title Slide Layout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E8DA6-8DC1-48D7-BCE6-63AF16ACC117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6975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9A1F-92CD-4C13-ADA2-C9E6FE9D5662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425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Title Slide Layout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E8DA6-8DC1-48D7-BCE6-63AF16ACC117}" type="slidenum">
              <a:rPr lang="en-US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380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477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9A1F-92CD-4C13-ADA2-C9E6FE9D5662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3190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Divider Slide Layout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2E4DB6-640D-415D-AC2A-363C2C3371BC}" type="slidenum">
              <a:rPr lang="en-US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885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Title Slide Layout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E8DA6-8DC1-48D7-BCE6-63AF16ACC117}" type="slidenum">
              <a:rPr lang="en-US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48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Content Slide Layout: TEXT</a:t>
            </a:r>
          </a:p>
          <a:p>
            <a:endParaRPr lang="en-US" dirty="0" smtClean="0">
              <a:latin typeface="Arial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55B5C1-1C11-4481-86CF-2C2BA0754EBA}" type="slidenum">
              <a:rPr lang="en-US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359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9A1F-92CD-4C13-ADA2-C9E6FE9D566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989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Title Slide Layout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E8DA6-8DC1-48D7-BCE6-63AF16ACC117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756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6E7D8-5789-4254-A1E4-8BF290D1866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00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55B5C1-1C11-4481-86CF-2C2BA0754EBA}" type="slidenum">
              <a:rPr lang="en-US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086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Title Slide Layout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E8DA6-8DC1-48D7-BCE6-63AF16ACC117}" type="slidenum">
              <a:rPr lang="en-US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353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Content Slide Layout: TEXT</a:t>
            </a:r>
          </a:p>
          <a:p>
            <a:endParaRPr lang="en-US" dirty="0" smtClean="0">
              <a:latin typeface="Arial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55B5C1-1C11-4481-86CF-2C2BA0754EBA}" type="slidenum">
              <a:rPr lang="en-US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936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9A1F-92CD-4C13-ADA2-C9E6FE9D566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253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Title Slide Layout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E8DA6-8DC1-48D7-BCE6-63AF16ACC117}" type="slidenum">
              <a:rPr lang="en-US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36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84375" y="2396671"/>
            <a:ext cx="7835900" cy="1168400"/>
          </a:xfrm>
          <a:ln>
            <a:noFill/>
          </a:ln>
          <a:effectLst/>
        </p:spPr>
        <p:txBody>
          <a:bodyPr anchor="b"/>
          <a:lstStyle>
            <a:lvl1pPr algn="ctr">
              <a:defRPr sz="4400" b="1" i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4375" y="3799718"/>
            <a:ext cx="7831667" cy="647700"/>
          </a:xfrm>
          <a:ln>
            <a:noFill/>
          </a:ln>
          <a:effectLst>
            <a:outerShdw blurRad="12700" dist="12700" dir="3000000" algn="br">
              <a:schemeClr val="tx1">
                <a:alpha val="21000"/>
              </a:schemeClr>
            </a:outerShdw>
          </a:effectLst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137C5-E0AC-A749-B595-167FF67DF476}" type="slidenum">
              <a:rPr lang="en-US">
                <a:solidFill>
                  <a:srgbClr val="FFFFFF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625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6601" y="3949700"/>
            <a:ext cx="7536542" cy="1168400"/>
          </a:xfrm>
          <a:ln>
            <a:noFill/>
          </a:ln>
          <a:effectLst>
            <a:outerShdw blurRad="12700" dist="12700" dir="3000000" algn="br">
              <a:schemeClr val="tx1">
                <a:alpha val="21000"/>
              </a:schemeClr>
            </a:outerShdw>
          </a:effectLst>
        </p:spPr>
        <p:txBody>
          <a:bodyPr anchor="b"/>
          <a:lstStyle>
            <a:lvl1pPr>
              <a:defRPr sz="4000">
                <a:solidFill>
                  <a:srgbClr val="606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40834" y="5135033"/>
            <a:ext cx="7546824" cy="647700"/>
          </a:xfrm>
          <a:ln>
            <a:noFill/>
          </a:ln>
          <a:effectLst>
            <a:outerShdw blurRad="12700" dist="12700" dir="3000000" algn="br">
              <a:schemeClr val="tx1">
                <a:alpha val="21000"/>
              </a:schemeClr>
            </a:outerShdw>
          </a:effectLst>
        </p:spPr>
        <p:txBody>
          <a:bodyPr/>
          <a:lstStyle>
            <a:lvl1pPr marL="0" indent="0">
              <a:buFontTx/>
              <a:buNone/>
              <a:defRPr sz="3200">
                <a:solidFill>
                  <a:srgbClr val="606060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3196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de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34232" y="4361546"/>
            <a:ext cx="4869540" cy="1600200"/>
          </a:xfrm>
          <a:ln>
            <a:noFill/>
          </a:ln>
          <a:effectLst>
            <a:outerShdw blurRad="12700" dist="12700" dir="3000000" algn="br">
              <a:schemeClr val="tx1">
                <a:alpha val="21000"/>
              </a:schemeClr>
            </a:outerShdw>
          </a:effectLst>
        </p:spPr>
        <p:txBody>
          <a:bodyPr anchor="b"/>
          <a:lstStyle>
            <a:lvl1pPr>
              <a:defRPr sz="4000">
                <a:solidFill>
                  <a:srgbClr val="8E14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870" y="102282"/>
            <a:ext cx="8525330" cy="868362"/>
          </a:xfrm>
        </p:spPr>
        <p:txBody>
          <a:bodyPr/>
          <a:lstStyle>
            <a:lvl1pPr>
              <a:defRPr>
                <a:solidFill>
                  <a:srgbClr val="8E14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70" y="1714500"/>
            <a:ext cx="8496301" cy="4281488"/>
          </a:xfrm>
          <a:ln>
            <a:noFill/>
          </a:ln>
        </p:spPr>
        <p:txBody>
          <a:bodyPr/>
          <a:lstStyle>
            <a:lvl1pPr>
              <a:defRPr>
                <a:solidFill>
                  <a:srgbClr val="8E1400"/>
                </a:solidFill>
              </a:defRPr>
            </a:lvl1pPr>
            <a:lvl2pPr marL="914400" indent="-347663">
              <a:buFont typeface="Wingdings" charset="2"/>
              <a:buChar char="§"/>
              <a:defRPr 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Arial"/>
              </a:defRPr>
            </a:lvl2pPr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463550" lvl="1" indent="-2317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charset="0"/>
              <a:buChar char="•"/>
            </a:pPr>
            <a:r>
              <a:rPr lang="en-US" dirty="0" smtClean="0"/>
              <a:t>Second level</a:t>
            </a:r>
          </a:p>
          <a:p>
            <a:pPr marL="914400" lvl="1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pitchFamily="34" charset="0"/>
              <a:buChar char="–"/>
            </a:pPr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8E14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0" indent="0">
              <a:defRPr sz="2400">
                <a:solidFill>
                  <a:srgbClr val="8E1400"/>
                </a:solidFill>
              </a:defRPr>
            </a:lvl1pPr>
            <a:lvl2pPr>
              <a:defRPr 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Arial"/>
              </a:defRPr>
            </a:lvl2pPr>
            <a:lvl3pPr>
              <a:defRPr sz="2000"/>
            </a:lvl3pPr>
            <a:lvl4pPr>
              <a:defRPr sz="2000">
                <a:latin typeface="Arial"/>
              </a:defRPr>
            </a:lvl4pPr>
            <a:lvl5pPr>
              <a:defRPr sz="2000">
                <a:latin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463550" lvl="1" indent="-2317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charset="0"/>
              <a:buChar char="•"/>
            </a:pPr>
            <a:r>
              <a:rPr lang="en-US" dirty="0" smtClean="0"/>
              <a:t>Second level</a:t>
            </a:r>
          </a:p>
          <a:p>
            <a:pPr marL="914400" lvl="1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pitchFamily="34" charset="0"/>
              <a:buChar char="–"/>
            </a:pPr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8E14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8E1400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8E1400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870" y="98324"/>
            <a:ext cx="8525330" cy="868362"/>
          </a:xfrm>
        </p:spPr>
        <p:txBody>
          <a:bodyPr/>
          <a:lstStyle>
            <a:lvl1pPr>
              <a:defRPr>
                <a:solidFill>
                  <a:srgbClr val="8E1400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8E1400"/>
                </a:solidFill>
                <a:latin typeface="Calibri" panose="020F0502020204030204" pitchFamily="34" charset="0"/>
              </a:defRPr>
            </a:lvl1pPr>
            <a:lvl2pPr>
              <a:defRPr lang="en-US" sz="20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Arial"/>
              </a:defRPr>
            </a:lvl2pPr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463550" lvl="1" indent="-2317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charset="0"/>
              <a:buChar char="•"/>
            </a:pPr>
            <a:r>
              <a:rPr lang="en-US" dirty="0" smtClean="0"/>
              <a:t>Second level</a:t>
            </a:r>
          </a:p>
          <a:p>
            <a:pPr marL="914400" lvl="1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pitchFamily="34" charset="0"/>
              <a:buChar char="–"/>
            </a:pPr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60338"/>
            <a:ext cx="2095500" cy="5965825"/>
          </a:xfrm>
        </p:spPr>
        <p:txBody>
          <a:bodyPr vert="eaVert"/>
          <a:lstStyle>
            <a:lvl1pPr>
              <a:defRPr>
                <a:solidFill>
                  <a:srgbClr val="8E1400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60338"/>
            <a:ext cx="6134100" cy="5965825"/>
          </a:xfrm>
        </p:spPr>
        <p:txBody>
          <a:bodyPr vert="eaVert"/>
          <a:lstStyle>
            <a:lvl1pPr>
              <a:defRPr>
                <a:solidFill>
                  <a:srgbClr val="8E1400"/>
                </a:solidFill>
                <a:latin typeface="Calibri" panose="020F0502020204030204" pitchFamily="34" charset="0"/>
              </a:defRPr>
            </a:lvl1pPr>
            <a:lvl2pPr>
              <a:defRPr lang="en-US" sz="20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Arial"/>
              </a:defRPr>
            </a:lvl2pPr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463550" lvl="1" indent="-2317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charset="0"/>
              <a:buChar char="•"/>
            </a:pPr>
            <a:r>
              <a:rPr lang="en-US" dirty="0" smtClean="0"/>
              <a:t>Second level</a:t>
            </a:r>
          </a:p>
          <a:p>
            <a:pPr marL="914400" lvl="1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pitchFamily="34" charset="0"/>
              <a:buChar char="–"/>
            </a:pPr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3870" y="98324"/>
            <a:ext cx="86868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2700000" rotWithShape="0">
              <a:srgbClr val="808080">
                <a:alpha val="17998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3870" y="1470025"/>
            <a:ext cx="842373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marL="463550" lvl="1" indent="-2317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charset="0"/>
              <a:buChar char="•"/>
            </a:pPr>
            <a:r>
              <a:rPr lang="en-US" dirty="0" smtClean="0"/>
              <a:t>Second level</a:t>
            </a:r>
          </a:p>
          <a:p>
            <a:pPr marL="914400" lvl="1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pitchFamily="34" charset="0"/>
              <a:buChar char="–"/>
            </a:pPr>
            <a:r>
              <a:rPr lang="en-US" dirty="0" smtClean="0"/>
              <a:t>Third level</a:t>
            </a: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9050" cap="flat" cmpd="sng" algn="ctr">
            <a:solidFill>
              <a:srgbClr val="444E5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66" r:id="rId5"/>
    <p:sldLayoutId id="2147484367" r:id="rId6"/>
    <p:sldLayoutId id="2147484368" r:id="rId7"/>
    <p:sldLayoutId id="2147484369" r:id="rId8"/>
    <p:sldLayoutId id="2147484370" r:id="rId9"/>
    <p:sldLayoutId id="2147484386" r:id="rId10"/>
    <p:sldLayoutId id="214748438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E1400"/>
          </a:solidFill>
          <a:effectLst/>
          <a:latin typeface="Calibri" panose="020F0502020204030204" pitchFamily="34" charset="0"/>
          <a:ea typeface="ＭＳ Ｐゴシック" charset="-128"/>
          <a:cs typeface="Arial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9486E"/>
          </a:solidFill>
          <a:latin typeface="Arial" charset="0"/>
          <a:ea typeface="ＭＳ Ｐゴシック" charset="-128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9486E"/>
          </a:solidFill>
          <a:latin typeface="Arial" charset="0"/>
          <a:ea typeface="ＭＳ Ｐゴシック" charset="-128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9486E"/>
          </a:solidFill>
          <a:latin typeface="Arial" charset="0"/>
          <a:ea typeface="ＭＳ Ｐゴシック" charset="-128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9486E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9pPr>
    </p:titleStyle>
    <p:bodyStyle>
      <a:lvl1pPr marL="234950" indent="-234950" algn="l" rtl="0" eaLnBrk="0" fontAlgn="base" hangingPunct="0">
        <a:spcBef>
          <a:spcPct val="20000"/>
        </a:spcBef>
        <a:spcAft>
          <a:spcPct val="0"/>
        </a:spcAft>
        <a:buClr>
          <a:srgbClr val="8E1400"/>
        </a:buClr>
        <a:buFont typeface="Arial" pitchFamily="34" charset="0"/>
        <a:buNone/>
        <a:defRPr lang="en-US" sz="2400" b="1" dirty="0" smtClean="0">
          <a:solidFill>
            <a:srgbClr val="8E1400"/>
          </a:solidFill>
          <a:latin typeface="Calibri" panose="020F0502020204030204" pitchFamily="34" charset="0"/>
          <a:ea typeface="ＭＳ Ｐゴシック" charset="-128"/>
          <a:cs typeface="Arial"/>
        </a:defRPr>
      </a:lvl1pPr>
      <a:lvl2pPr marL="692150" indent="-460375" algn="l" rtl="0" eaLnBrk="0" fontAlgn="base" hangingPunct="0">
        <a:spcBef>
          <a:spcPct val="20000"/>
        </a:spcBef>
        <a:spcAft>
          <a:spcPct val="0"/>
        </a:spcAft>
        <a:buClr>
          <a:srgbClr val="8E1400"/>
        </a:buClr>
        <a:buFont typeface="Wingdings" charset="2"/>
        <a:buNone/>
        <a:defRPr lang="en-US" sz="2400" dirty="0" smtClean="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Arial"/>
        </a:defRPr>
      </a:lvl2pPr>
      <a:lvl3pPr marL="1084263" indent="-277813" algn="l" rtl="0" eaLnBrk="0" fontAlgn="base" hangingPunct="0">
        <a:spcBef>
          <a:spcPct val="20000"/>
        </a:spcBef>
        <a:spcAft>
          <a:spcPct val="0"/>
        </a:spcAft>
        <a:buClr>
          <a:srgbClr val="8E14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439863" indent="-2413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charset="-128"/>
        </a:defRPr>
      </a:lvl4pPr>
      <a:lvl5pPr marL="1779588" indent="-2254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5pPr>
      <a:lvl6pPr marL="2236788" indent="-2254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693988" indent="-2254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151188" indent="-2254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608388" indent="-2254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ctrTitle"/>
          </p:nvPr>
        </p:nvSpPr>
        <p:spPr>
          <a:xfrm>
            <a:off x="512763" y="1475673"/>
            <a:ext cx="8026400" cy="1835727"/>
          </a:xfrm>
          <a:effectLst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dirty="0"/>
              <a:t>Emerging Concepts in the Management of Skin </a:t>
            </a:r>
            <a:r>
              <a:rPr lang="en-US" sz="4000" dirty="0" smtClean="0"/>
              <a:t>Cancer</a:t>
            </a:r>
            <a:endParaRPr lang="en-US" sz="2800" b="0" dirty="0" smtClean="0">
              <a:solidFill>
                <a:srgbClr val="8E1400"/>
              </a:solidFill>
              <a:latin typeface="Calibri"/>
              <a:cs typeface="Calibri"/>
            </a:endParaRPr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616676" y="3370747"/>
            <a:ext cx="8086951" cy="829660"/>
          </a:xfrm>
          <a:effectLst/>
        </p:spPr>
        <p:txBody>
          <a:bodyPr/>
          <a:lstStyle/>
          <a:p>
            <a:pPr algn="ctr"/>
            <a:r>
              <a:rPr lang="en-US" dirty="0">
                <a:solidFill>
                  <a:schemeClr val="accent5"/>
                </a:solidFill>
                <a:latin typeface="Calibri"/>
                <a:cs typeface="Calibri"/>
              </a:rPr>
              <a:t>Perspectives From the 2015 Oncology </a:t>
            </a:r>
            <a:r>
              <a:rPr lang="en-US" dirty="0" smtClean="0">
                <a:solidFill>
                  <a:schemeClr val="accent5"/>
                </a:solidFill>
                <a:latin typeface="Calibri"/>
                <a:cs typeface="Calibri"/>
              </a:rPr>
              <a:t>Meeting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83007" y="4354094"/>
            <a:ext cx="6258989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u="none" dirty="0">
                <a:solidFill>
                  <a:schemeClr val="accent5"/>
                </a:solidFill>
                <a:latin typeface="Calibri"/>
                <a:cs typeface="Calibri"/>
              </a:rPr>
              <a:t>Targeted </a:t>
            </a:r>
            <a:r>
              <a:rPr lang="en-US" sz="2400" b="1" u="none" dirty="0" smtClean="0">
                <a:solidFill>
                  <a:schemeClr val="accent5"/>
                </a:solidFill>
                <a:latin typeface="Calibri"/>
                <a:cs typeface="Calibri"/>
              </a:rPr>
              <a:t>Therapy for Metastatic Melanoma </a:t>
            </a:r>
            <a:endParaRPr lang="en-US" sz="2400" b="1" u="none" dirty="0">
              <a:solidFill>
                <a:schemeClr val="accent5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2400" b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Keith T. Flaherty, </a:t>
            </a:r>
            <a:r>
              <a:rPr lang="en-US" sz="2400" b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MD </a:t>
            </a:r>
            <a:endParaRPr lang="en-US" sz="2400" b="1" u="none" dirty="0" smtClea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Associate Professor, Department of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Medicine </a:t>
            </a:r>
          </a:p>
          <a:p>
            <a:pPr>
              <a:lnSpc>
                <a:spcPct val="90000"/>
              </a:lnSpc>
            </a:pP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Harvard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Medical School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Director of Developmental Therapeutics,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Cancer Center</a:t>
            </a:r>
          </a:p>
          <a:p>
            <a:pPr>
              <a:lnSpc>
                <a:spcPct val="90000"/>
              </a:lnSpc>
            </a:pP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Massachusetts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General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Hospital</a:t>
            </a:r>
          </a:p>
          <a:p>
            <a:pPr>
              <a:lnSpc>
                <a:spcPct val="90000"/>
              </a:lnSpc>
            </a:pP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Arial" charset="0"/>
              </a:rPr>
              <a:t>Boston,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Arial" charset="0"/>
              </a:rPr>
              <a:t>Massachusetts</a:t>
            </a:r>
            <a:endParaRPr lang="en-US" dirty="0">
              <a:solidFill>
                <a:srgbClr val="606060"/>
              </a:solidFill>
              <a:latin typeface="Arial" charset="0"/>
              <a:cs typeface="Arial" charset="0"/>
            </a:endParaRPr>
          </a:p>
        </p:txBody>
      </p:sp>
      <p:pic>
        <p:nvPicPr>
          <p:cNvPr id="8" name="Picture 7" descr="MedscapeEDU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8" y="381000"/>
            <a:ext cx="1587500" cy="488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6" y="168872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Immunotherapies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559" y="1435245"/>
            <a:ext cx="7641041" cy="4659737"/>
          </a:xfrm>
        </p:spPr>
        <p:txBody>
          <a:bodyPr wrap="square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Why 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think </a:t>
            </a: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about combinations of immunotherapies for patients with melanoma? </a:t>
            </a:r>
            <a:endParaRPr lang="en-US" sz="2800" b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What are the combinations that we are testing? Are they more effective than monotherapy in patients with advanced melanoma? 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Who are the patients responding to these treatments?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What can we learn about the tumors to understand how to select patients appropriate for these treatments?</a:t>
            </a:r>
          </a:p>
        </p:txBody>
      </p:sp>
    </p:spTree>
    <p:extLst>
      <p:ext uri="{BB962C8B-B14F-4D97-AF65-F5344CB8AC3E}">
        <p14:creationId xmlns:p14="http://schemas.microsoft.com/office/powerpoint/2010/main" val="2343017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14" y="168872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Combination of NIVO + IPI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561" y="969809"/>
            <a:ext cx="7959487" cy="5578450"/>
          </a:xfrm>
        </p:spPr>
        <p:txBody>
          <a:bodyPr wrap="square">
            <a:spAutoFit/>
          </a:bodyPr>
          <a:lstStyle/>
          <a:p>
            <a:pPr marL="231775" indent="-2317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Phase 1 study of NIVO + IPI in advanced melanoma</a:t>
            </a:r>
            <a:r>
              <a:rPr lang="en-US" b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</a:p>
          <a:p>
            <a:pPr marL="682625" lvl="1" indent="-342900"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ORR up to 53% (CR rate of 18%)</a:t>
            </a:r>
          </a:p>
          <a:p>
            <a:pPr marL="682625" lvl="1" indent="-342900"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2-year OS rate up to 88%</a:t>
            </a:r>
          </a:p>
          <a:p>
            <a:pPr marL="231775" indent="-2317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Phase 2 study of NIVO + IPI in untreated melanoma</a:t>
            </a:r>
            <a:r>
              <a:rPr lang="en-US" b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</a:p>
          <a:p>
            <a:pPr marL="682625" lvl="1" indent="-342900"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ORR of 59% with the combination vs 11% for IPI alone; CR rate was 22% with the combination</a:t>
            </a:r>
          </a:p>
          <a:p>
            <a:pPr marL="682625" lvl="1" indent="-342900"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Treatment-related grade 3-4 adverse events: 54% for the combination vs 24% for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IPI</a:t>
            </a:r>
          </a:p>
          <a:p>
            <a:pPr marL="682625" lvl="1" indent="-342900"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Treatment-related adverse event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leading to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discontinuation of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treatment: any grade = 47%; grade 3/4 + 47% 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above studies showed similar response rates regardless of PD-L1 expression</a:t>
            </a:r>
            <a:r>
              <a:rPr lang="en-US" b="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a,b</a:t>
            </a:r>
          </a:p>
          <a:p>
            <a:pPr marL="231775" indent="-231775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 is proposed that the combination will overcome immunologic deficits in PD-L1 expression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086" y="6268859"/>
            <a:ext cx="7639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a. Wolchok, JD, et al.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Engl J Med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2013;369:122-133.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[12]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b. Postow MA, et al.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 Engl J Med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2015;372:2006-2017.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[13]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618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1937" name="Group 49"/>
          <p:cNvGraphicFramePr>
            <a:graphicFrameLocks noGrp="1"/>
          </p:cNvGraphicFramePr>
          <p:nvPr>
            <p:extLst/>
          </p:nvPr>
        </p:nvGraphicFramePr>
        <p:xfrm>
          <a:off x="438021" y="2475990"/>
          <a:ext cx="8267958" cy="3639503"/>
        </p:xfrm>
        <a:graphic>
          <a:graphicData uri="http://schemas.openxmlformats.org/drawingml/2006/table">
            <a:tbl>
              <a:tblPr/>
              <a:tblGrid>
                <a:gridCol w="2825064"/>
                <a:gridCol w="1905458"/>
                <a:gridCol w="1883640"/>
                <a:gridCol w="1653796"/>
              </a:tblGrid>
              <a:tr h="794163">
                <a:tc>
                  <a:txBody>
                    <a:bodyPr/>
                    <a:lstStyle/>
                    <a:p>
                      <a:pPr marL="0" marR="0" lvl="0" indent="1206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lang="en-US" sz="2400" b="1" i="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NIVO + IPI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</a:t>
                      </a:r>
                      <a:r>
                        <a:rPr lang="en-US" sz="2400" b="1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 = 314</a:t>
                      </a:r>
                      <a:endParaRPr lang="en-US" sz="24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NIV</a:t>
                      </a:r>
                      <a:r>
                        <a:rPr lang="en-US" sz="24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 </a:t>
                      </a: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= 316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IPI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 = 31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Median PFS, months (95% CI)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11.4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(6.9-16.7)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6.9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(4.3-9.5)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2.9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(2.8-3.4)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HR (99.5% CI) vs IPI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.42 (.31-.57)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.57 (.43-.70)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--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HR (95% CI) vs NIVO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.74 (.60-.92)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--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--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ORR, % (95% CI)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57.6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(52.0-63.2)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43.7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(38.1-49.3)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19.0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(14.9-23.8)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0" y="6488668"/>
            <a:ext cx="8301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Wolchok JD, et al. </a:t>
            </a:r>
            <a:r>
              <a:rPr lang="it-IT" i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J Clin </a:t>
            </a:r>
            <a:r>
              <a:rPr lang="it-IT" i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Oncol</a:t>
            </a:r>
            <a:r>
              <a:rPr lang="it-IT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. 2015;33. Abstract LBA1.</a:t>
            </a:r>
            <a:r>
              <a:rPr lang="it-IT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[11]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9574" y="165920"/>
            <a:ext cx="86723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E1400"/>
                </a:solidFill>
                <a:effectLst/>
                <a:latin typeface="Calibri" panose="020F0502020204030204" pitchFamily="34" charset="0"/>
                <a:ea typeface="ＭＳ Ｐゴシック" charset="-128"/>
                <a:cs typeface="Arial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000" u="none" kern="0" dirty="0">
                <a:solidFill>
                  <a:schemeClr val="accent5"/>
                </a:solidFill>
                <a:latin typeface="Calibri"/>
                <a:cs typeface="Calibri"/>
              </a:rPr>
              <a:t>Phase 3 Trial of IPI + NIVO vs IPI or NIVO</a:t>
            </a:r>
            <a:endParaRPr lang="en-GB" sz="3200" u="none" kern="0" dirty="0" smtClean="0">
              <a:solidFill>
                <a:schemeClr val="accent5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88" y="1444678"/>
            <a:ext cx="7603421" cy="954107"/>
          </a:xfrm>
        </p:spPr>
        <p:txBody>
          <a:bodyPr wrap="square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Randomized, double-blind, phase 3 study comparing NIVO + IPI vs NIVO or IPI 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alone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50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48"/>
          <p:cNvSpPr>
            <a:spLocks noChangeArrowheads="1"/>
          </p:cNvSpPr>
          <p:nvPr/>
        </p:nvSpPr>
        <p:spPr bwMode="auto">
          <a:xfrm>
            <a:off x="927091" y="4952257"/>
            <a:ext cx="7246962" cy="84956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u="none" dirty="0" smtClean="0">
                <a:solidFill>
                  <a:schemeClr val="bg1"/>
                </a:solidFill>
                <a:latin typeface="Calibri"/>
                <a:cs typeface="Calibri"/>
              </a:rPr>
              <a:t>NIVO </a:t>
            </a:r>
            <a:r>
              <a:rPr lang="en-US" sz="2400" b="1" u="none" dirty="0">
                <a:solidFill>
                  <a:schemeClr val="bg1"/>
                </a:solidFill>
                <a:latin typeface="Calibri"/>
                <a:cs typeface="Calibri"/>
              </a:rPr>
              <a:t>+ IPI resulted in a numerically higher ORR </a:t>
            </a:r>
            <a:endParaRPr lang="en-US" sz="2400" b="1" u="none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en-US" sz="2400" b="1" u="none" dirty="0" smtClean="0">
                <a:solidFill>
                  <a:schemeClr val="bg1"/>
                </a:solidFill>
                <a:latin typeface="Calibri"/>
                <a:cs typeface="Calibri"/>
              </a:rPr>
              <a:t>vs </a:t>
            </a:r>
            <a:r>
              <a:rPr lang="en-US" sz="2400" b="1" u="none" dirty="0">
                <a:solidFill>
                  <a:schemeClr val="bg1"/>
                </a:solidFill>
                <a:latin typeface="Calibri"/>
                <a:cs typeface="Calibri"/>
              </a:rPr>
              <a:t>NIVO alone regardless of PD-L1 </a:t>
            </a:r>
            <a:r>
              <a:rPr lang="en-US" sz="2400" b="1" u="none" dirty="0" smtClean="0">
                <a:solidFill>
                  <a:schemeClr val="bg1"/>
                </a:solidFill>
                <a:latin typeface="Calibri"/>
                <a:cs typeface="Calibri"/>
              </a:rPr>
              <a:t>expression</a:t>
            </a:r>
            <a:endParaRPr lang="en-US" sz="2400" b="1" u="none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421937" name="Group 49"/>
          <p:cNvGraphicFramePr>
            <a:graphicFrameLocks noGrp="1"/>
          </p:cNvGraphicFramePr>
          <p:nvPr>
            <p:extLst/>
          </p:nvPr>
        </p:nvGraphicFramePr>
        <p:xfrm>
          <a:off x="140952" y="1942063"/>
          <a:ext cx="8606971" cy="2452275"/>
        </p:xfrm>
        <a:graphic>
          <a:graphicData uri="http://schemas.openxmlformats.org/drawingml/2006/table">
            <a:tbl>
              <a:tblPr/>
              <a:tblGrid>
                <a:gridCol w="1881561"/>
                <a:gridCol w="1569308"/>
                <a:gridCol w="1595566"/>
                <a:gridCol w="1691331"/>
                <a:gridCol w="1869205"/>
              </a:tblGrid>
              <a:tr h="794163">
                <a:tc>
                  <a:txBody>
                    <a:bodyPr/>
                    <a:lstStyle/>
                    <a:p>
                      <a:pPr marL="0" marR="0" lvl="0" indent="1206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lang="en-US" sz="2400" b="1" i="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lang="en-US" sz="24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NIVO +</a:t>
                      </a:r>
                      <a:r>
                        <a:rPr lang="en-US" sz="2400" b="1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 IPI</a:t>
                      </a:r>
                      <a:endParaRPr lang="en-US" sz="24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NIVO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IPI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PD-L1 (≥ 5%)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ORR,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(95% CI)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72.1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(59.9, 82.3)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57.5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(45.9, 68.5)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21.3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(12.7. 32.3)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PD-L1 (≤ 5%)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ORR,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(95% CI)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54.8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(47.8, 61.6)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41.3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(34.6, 48.4)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17.8</a:t>
                      </a:r>
                      <a:b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</a:b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(12.8-23.8)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13648" y="6488668"/>
            <a:ext cx="8301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Wolchok JD, et al. </a:t>
            </a:r>
            <a:r>
              <a:rPr lang="it-IT" i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J Clin Oncol</a:t>
            </a:r>
            <a:r>
              <a:rPr lang="it-IT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. 2015;33. Abstract LBA1.</a:t>
            </a:r>
            <a:r>
              <a:rPr lang="it-IT" u="none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[11]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53222" y="165920"/>
            <a:ext cx="83947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E1400"/>
                </a:solidFill>
                <a:effectLst/>
                <a:latin typeface="Calibri" panose="020F0502020204030204" pitchFamily="34" charset="0"/>
                <a:ea typeface="ＭＳ Ｐゴシック" charset="-128"/>
                <a:cs typeface="Arial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000" u="none" kern="0" dirty="0">
                <a:solidFill>
                  <a:schemeClr val="accent5"/>
                </a:solidFill>
                <a:latin typeface="Calibri"/>
                <a:cs typeface="Calibri"/>
              </a:rPr>
              <a:t>ORR by PD-L1 Expression Level</a:t>
            </a:r>
            <a:endParaRPr lang="en-GB" sz="3200" u="none" kern="0" dirty="0" smtClean="0">
              <a:solidFill>
                <a:schemeClr val="accent5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4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6" y="226945"/>
            <a:ext cx="8525330" cy="646331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KEYNOTE-006 Trial: PEMBRO vs IPI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563" y="1467737"/>
            <a:ext cx="7627390" cy="4468916"/>
          </a:xfrm>
        </p:spPr>
        <p:txBody>
          <a:bodyPr>
            <a:spAutoFit/>
          </a:bodyPr>
          <a:lstStyle/>
          <a:p>
            <a:pPr marL="231775" indent="-231775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6-mo PFS rates were 47.3%, 46.4%, and 26.5% for PEMBRO Q3W, PEMBRO Q2W, and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IPI</a:t>
            </a:r>
            <a:endParaRPr lang="en-US" sz="21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OS was improved over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IPI after 202 deaths occurred (HR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0.60;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95% CI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(0.43-0.84), </a:t>
            </a:r>
            <a:r>
              <a:rPr lang="en-US" sz="2100" b="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=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.0013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Q2W; HR 0.56, 95% CI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(0.40-0.78), </a:t>
            </a:r>
            <a:r>
              <a:rPr lang="en-US" sz="2100" b="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=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.0003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Q3W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and ORR was 33% vs 12%, </a:t>
            </a:r>
            <a:r>
              <a:rPr lang="en-US" sz="2100" b="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= .00002</a:t>
            </a:r>
            <a:endParaRPr lang="en-US" sz="2100" b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6-mo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OS rates were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85%, 88%,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75%.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PFS and OS benefits of PEMBRO were observed across all subgroups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assessed</a:t>
            </a:r>
          </a:p>
          <a:p>
            <a:pPr marL="231775" indent="-231775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 12 months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posttreatment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OS rates were 74% and 68% for the 2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PEMBRO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arms, respectively,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58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 for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IPI</a:t>
            </a:r>
            <a:endParaRPr lang="en-US" sz="21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outcome with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PEMBRO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was superior to 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IPI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all subset analyses of prespecified groups, including PD-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L1-positive </a:t>
            </a:r>
            <a:r>
              <a:rPr lang="en-US" sz="2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vs PD-</a:t>
            </a:r>
            <a:r>
              <a:rPr lang="en-US" sz="21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L1-negative tumors</a:t>
            </a:r>
            <a:endParaRPr lang="en-US" sz="21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648" y="6488668"/>
            <a:ext cx="438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Ribas A, et al. AACR 2015. Abstract CT101.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[14]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65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14" y="166944"/>
            <a:ext cx="8525330" cy="132343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Characteristics Predictive of Response to PEMBRO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192" y="1608961"/>
            <a:ext cx="7615478" cy="4503797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448"/>
              </a:spcBef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Factors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correlated with significantly higher ORR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were </a:t>
            </a:r>
          </a:p>
          <a:p>
            <a:pPr marL="463550" indent="-231775">
              <a:spcBef>
                <a:spcPts val="448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LDH </a:t>
            </a:r>
            <a:r>
              <a:rPr lang="en-US" sz="2200" b="0" dirty="0">
                <a:solidFill>
                  <a:schemeClr val="tx1"/>
                </a:solidFill>
              </a:rPr>
              <a:t>≤ normal (ORR 52.2%</a:t>
            </a:r>
            <a:r>
              <a:rPr lang="en-US" sz="2200" b="0" dirty="0" smtClean="0">
                <a:solidFill>
                  <a:schemeClr val="tx1"/>
                </a:solidFill>
              </a:rPr>
              <a:t>) </a:t>
            </a:r>
          </a:p>
          <a:p>
            <a:pPr marL="463550" indent="-231775">
              <a:spcBef>
                <a:spcPts val="448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No </a:t>
            </a:r>
            <a:r>
              <a:rPr lang="en-US" sz="2200" b="0" dirty="0">
                <a:solidFill>
                  <a:schemeClr val="tx1"/>
                </a:solidFill>
              </a:rPr>
              <a:t>previous </a:t>
            </a:r>
            <a:r>
              <a:rPr lang="en-US" sz="2200" b="0" dirty="0" smtClean="0">
                <a:solidFill>
                  <a:schemeClr val="tx1"/>
                </a:solidFill>
              </a:rPr>
              <a:t>IPI </a:t>
            </a:r>
            <a:r>
              <a:rPr lang="en-US" sz="2200" b="0" dirty="0">
                <a:solidFill>
                  <a:schemeClr val="tx1"/>
                </a:solidFill>
              </a:rPr>
              <a:t>(ORR 48.3%), and </a:t>
            </a:r>
            <a:r>
              <a:rPr lang="en-US" sz="2200" b="0" dirty="0" smtClean="0">
                <a:solidFill>
                  <a:schemeClr val="tx1"/>
                </a:solidFill>
              </a:rPr>
              <a:t>presence </a:t>
            </a:r>
            <a:r>
              <a:rPr lang="en-US" sz="2200" b="0" dirty="0">
                <a:solidFill>
                  <a:schemeClr val="tx1"/>
                </a:solidFill>
              </a:rPr>
              <a:t>of lung metastasis (ORR 52.8</a:t>
            </a:r>
            <a:r>
              <a:rPr lang="en-US" sz="2200" b="0" dirty="0" smtClean="0">
                <a:solidFill>
                  <a:schemeClr val="tx1"/>
                </a:solidFill>
              </a:rPr>
              <a:t>%)</a:t>
            </a:r>
          </a:p>
          <a:p>
            <a:pPr marL="463550" indent="-231775">
              <a:spcBef>
                <a:spcPts val="448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Patients </a:t>
            </a:r>
            <a:r>
              <a:rPr lang="en-US" sz="2200" b="0" dirty="0">
                <a:solidFill>
                  <a:schemeClr val="tx1"/>
                </a:solidFill>
              </a:rPr>
              <a:t>with liver metastasis had worse response (ORR 18.4%), as did those with liver and lung metastases (ORR 31.3%</a:t>
            </a:r>
            <a:r>
              <a:rPr lang="en-US" sz="2200" b="0" dirty="0" smtClean="0">
                <a:solidFill>
                  <a:schemeClr val="tx1"/>
                </a:solidFill>
              </a:rPr>
              <a:t>) </a:t>
            </a:r>
          </a:p>
          <a:p>
            <a:pPr marL="463550" indent="-231775">
              <a:spcBef>
                <a:spcPts val="448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Liver </a:t>
            </a:r>
            <a:r>
              <a:rPr lang="en-US" sz="2200" b="0" dirty="0">
                <a:solidFill>
                  <a:schemeClr val="tx1"/>
                </a:solidFill>
              </a:rPr>
              <a:t>metastasis is correlated with lower response to </a:t>
            </a:r>
            <a:r>
              <a:rPr lang="en-US" sz="2200" b="0" dirty="0" smtClean="0">
                <a:solidFill>
                  <a:schemeClr val="tx1"/>
                </a:solidFill>
              </a:rPr>
              <a:t>PEMBRO in </a:t>
            </a:r>
            <a:r>
              <a:rPr lang="en-US" sz="2200" b="0" dirty="0">
                <a:solidFill>
                  <a:schemeClr val="tx1"/>
                </a:solidFill>
              </a:rPr>
              <a:t>the presence and absence of lung </a:t>
            </a:r>
            <a:r>
              <a:rPr lang="en-US" sz="2200" b="0" dirty="0" smtClean="0">
                <a:solidFill>
                  <a:schemeClr val="tx1"/>
                </a:solidFill>
              </a:rPr>
              <a:t>metastasis</a:t>
            </a:r>
          </a:p>
          <a:p>
            <a:pPr marL="463550" indent="-231775">
              <a:spcBef>
                <a:spcPts val="448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These </a:t>
            </a:r>
            <a:r>
              <a:rPr lang="en-US" sz="2200" b="0" dirty="0">
                <a:solidFill>
                  <a:schemeClr val="tx1"/>
                </a:solidFill>
              </a:rPr>
              <a:t>correlations were observed regardless of BRAF status, presence of brain metastasis, or site of primary melanoma (cutaneous </a:t>
            </a:r>
            <a:r>
              <a:rPr lang="en-US" sz="2200" b="0" dirty="0" smtClean="0">
                <a:solidFill>
                  <a:schemeClr val="tx1"/>
                </a:solidFill>
              </a:rPr>
              <a:t>vs </a:t>
            </a:r>
            <a:r>
              <a:rPr lang="en-US" sz="2200" b="0" dirty="0">
                <a:solidFill>
                  <a:schemeClr val="tx1"/>
                </a:solidFill>
              </a:rPr>
              <a:t>uveal</a:t>
            </a:r>
            <a:r>
              <a:rPr lang="en-US" sz="2200" b="0" dirty="0" smtClean="0">
                <a:solidFill>
                  <a:schemeClr val="tx1"/>
                </a:solidFill>
              </a:rPr>
              <a:t>)</a:t>
            </a:r>
            <a:endParaRPr lang="en-US" sz="2200" b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84" y="6502237"/>
            <a:ext cx="489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Tsai KK, et al.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Clin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Oncol.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2015;33. Abstract 9031.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898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93185" y="1454950"/>
            <a:ext cx="7636416" cy="388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1775" lvl="1" indent="-231775" eaLnBrk="0" hangingPunct="0">
              <a:spcBef>
                <a:spcPct val="20000"/>
              </a:spcBef>
              <a:buClr>
                <a:srgbClr val="8E1400"/>
              </a:buClr>
              <a:buFont typeface="Arial" panose="020B0604020202020204" pitchFamily="34" charset="0"/>
              <a:buChar char="•"/>
            </a:pPr>
            <a:r>
              <a:rPr lang="en-US" sz="280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Superiority of the combination of NIVO + IPI in a phase 3 trial vs IPI alone</a:t>
            </a:r>
          </a:p>
          <a:p>
            <a:pPr marL="231775" lvl="1" indent="-231775" eaLnBrk="0" hangingPunct="0">
              <a:spcBef>
                <a:spcPct val="20000"/>
              </a:spcBef>
              <a:buClr>
                <a:srgbClr val="8E1400"/>
              </a:buClr>
              <a:buFont typeface="Arial" panose="020B0604020202020204" pitchFamily="34" charset="0"/>
              <a:buChar char="•"/>
            </a:pPr>
            <a:r>
              <a:rPr lang="en-US" sz="280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Higher response rate </a:t>
            </a:r>
            <a:r>
              <a:rPr lang="en-US" sz="2800" u="none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combination NIVO + IPI</a:t>
            </a:r>
            <a:endParaRPr lang="en-US" sz="2800" u="none" kern="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1775" lvl="1" indent="-231775" eaLnBrk="0" hangingPunct="0">
              <a:spcBef>
                <a:spcPct val="20000"/>
              </a:spcBef>
              <a:buClr>
                <a:srgbClr val="8E1400"/>
              </a:buClr>
              <a:buFont typeface="Arial" panose="020B0604020202020204" pitchFamily="34" charset="0"/>
              <a:buChar char="•"/>
            </a:pPr>
            <a:r>
              <a:rPr lang="en-US" sz="280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adverse events with combination </a:t>
            </a:r>
            <a:r>
              <a:rPr lang="en-US" sz="2800" u="none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NIVO + </a:t>
            </a:r>
            <a:r>
              <a:rPr lang="en-US" sz="280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IPI</a:t>
            </a:r>
          </a:p>
          <a:p>
            <a:pPr marL="231775" lvl="1" indent="-231775" eaLnBrk="0" hangingPunct="0">
              <a:spcBef>
                <a:spcPct val="20000"/>
              </a:spcBef>
              <a:buClr>
                <a:srgbClr val="8E1400"/>
              </a:buClr>
              <a:buFont typeface="Arial" panose="020B0604020202020204" pitchFamily="34" charset="0"/>
              <a:buChar char="•"/>
            </a:pPr>
            <a:r>
              <a:rPr lang="en-US" sz="280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Responses independent of PD-L1 level of expression</a:t>
            </a:r>
          </a:p>
          <a:p>
            <a:pPr marL="231775" lvl="1" indent="-231775" eaLnBrk="0" hangingPunct="0">
              <a:spcBef>
                <a:spcPct val="20000"/>
              </a:spcBef>
              <a:buClr>
                <a:srgbClr val="8E1400"/>
              </a:buClr>
              <a:buFont typeface="Arial" panose="020B0604020202020204" pitchFamily="34" charset="0"/>
              <a:buChar char="•"/>
            </a:pPr>
            <a:r>
              <a:rPr lang="en-US" sz="280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Awaiting data to see if there is a similar improvement with OS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53222" y="165919"/>
            <a:ext cx="8394701" cy="707886"/>
          </a:xfrm>
          <a:effectLst/>
        </p:spPr>
        <p:txBody>
          <a:bodyPr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GB" sz="4000" dirty="0" smtClean="0">
                <a:solidFill>
                  <a:schemeClr val="accent5"/>
                </a:solidFill>
                <a:latin typeface="Calibri"/>
                <a:cs typeface="Calibri"/>
              </a:rPr>
              <a:t>Conclusions</a:t>
            </a:r>
            <a:endParaRPr lang="en-GB" sz="3200" dirty="0" smtClean="0">
              <a:solidFill>
                <a:schemeClr val="accent5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681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ctrTitle"/>
          </p:nvPr>
        </p:nvSpPr>
        <p:spPr>
          <a:xfrm>
            <a:off x="594995" y="1475674"/>
            <a:ext cx="8026400" cy="1835727"/>
          </a:xfrm>
          <a:effectLst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dirty="0"/>
              <a:t>Emerging Concepts in the Management of Skin </a:t>
            </a:r>
            <a:r>
              <a:rPr lang="en-US" sz="4000" dirty="0" smtClean="0"/>
              <a:t>Cancer</a:t>
            </a:r>
            <a:endParaRPr lang="en-US" sz="2800" b="0" dirty="0" smtClean="0">
              <a:solidFill>
                <a:srgbClr val="8E1400"/>
              </a:solidFill>
              <a:latin typeface="Calibri"/>
              <a:cs typeface="Calibri"/>
            </a:endParaRPr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564720" y="3370748"/>
            <a:ext cx="8086951" cy="829660"/>
          </a:xfrm>
          <a:effectLst/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5"/>
                </a:solidFill>
                <a:latin typeface="Calibri"/>
                <a:cs typeface="Calibri"/>
              </a:rPr>
              <a:t>Perspectives </a:t>
            </a:r>
            <a:r>
              <a:rPr lang="en-US" dirty="0">
                <a:solidFill>
                  <a:schemeClr val="accent5"/>
                </a:solidFill>
                <a:latin typeface="Calibri"/>
                <a:cs typeface="Calibri"/>
              </a:rPr>
              <a:t>From the 2015 Oncology </a:t>
            </a:r>
            <a:r>
              <a:rPr lang="en-US" dirty="0" smtClean="0">
                <a:solidFill>
                  <a:schemeClr val="accent5"/>
                </a:solidFill>
                <a:latin typeface="Calibri"/>
                <a:cs typeface="Calibri"/>
              </a:rPr>
              <a:t>Meeting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6528" y="4259755"/>
            <a:ext cx="5163319" cy="247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u="none" dirty="0" smtClean="0">
                <a:solidFill>
                  <a:schemeClr val="accent5"/>
                </a:solidFill>
                <a:latin typeface="Calibri"/>
                <a:cs typeface="Calibri"/>
              </a:rPr>
              <a:t>Immune-Related Adverse Events in Metastatic Melanoma Treatment</a:t>
            </a:r>
          </a:p>
          <a:p>
            <a:pPr>
              <a:lnSpc>
                <a:spcPct val="90000"/>
              </a:lnSpc>
            </a:pPr>
            <a:r>
              <a:rPr lang="en-US" sz="2400" b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Ahmed A. </a:t>
            </a:r>
            <a:r>
              <a:rPr lang="en-US" sz="2400" b="1" u="none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Tarhini</a:t>
            </a:r>
            <a:r>
              <a:rPr lang="en-US" sz="2400" b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, MD, PhD </a:t>
            </a:r>
          </a:p>
          <a:p>
            <a:pPr>
              <a:lnSpc>
                <a:spcPct val="90000"/>
              </a:lnSpc>
            </a:pP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Associate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Professor of Medicine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Clinical and Translational Science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Division of Hematology/Oncology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University of Pittsburgh School of Medicine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Pittsburgh, Pennsylvania</a:t>
            </a:r>
            <a:endParaRPr lang="en-US" dirty="0">
              <a:solidFill>
                <a:srgbClr val="606060"/>
              </a:solidFill>
              <a:latin typeface="Arial" charset="0"/>
              <a:cs typeface="Arial" charset="0"/>
            </a:endParaRPr>
          </a:p>
        </p:txBody>
      </p:sp>
      <p:pic>
        <p:nvPicPr>
          <p:cNvPr id="8" name="Picture 7" descr="MedscapeEDU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8" y="381000"/>
            <a:ext cx="1587500" cy="48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36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62" y="161346"/>
            <a:ext cx="8525330" cy="132343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Tumor Immunology and Immune Checkpoints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27" y="1607534"/>
            <a:ext cx="7642773" cy="4161139"/>
          </a:xfrm>
        </p:spPr>
        <p:txBody>
          <a:bodyPr wrap="square">
            <a:spAutoFit/>
          </a:bodyPr>
          <a:lstStyle/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  <a:tabLst>
                <a:tab pos="350838" algn="l"/>
              </a:tabLst>
              <a:defRPr/>
            </a:pP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The immune system plays an important role in identifying and eliminating tumors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  <a:tabLst>
                <a:tab pos="350838" algn="l"/>
              </a:tabLst>
              <a:defRPr/>
            </a:pP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TAAs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are recognized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as “</a:t>
            </a: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not-self” by </a:t>
            </a:r>
            <a:r>
              <a:rPr lang="en-US" altLang="ja-JP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the immune </a:t>
            </a: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system; presentation </a:t>
            </a:r>
            <a:r>
              <a:rPr lang="en-US" altLang="ja-JP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of </a:t>
            </a: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TAAs can activate T cells</a:t>
            </a:r>
            <a:endParaRPr lang="en-US" altLang="ja-JP" sz="2200" b="0" dirty="0">
              <a:solidFill>
                <a:schemeClr val="tx1">
                  <a:lumMod val="85000"/>
                  <a:lumOff val="15000"/>
                </a:schemeClr>
              </a:solidFill>
              <a:ea typeface="ＭＳ Ｐゴシック" pitchFamily="34" charset="-128"/>
              <a:cs typeface="Calibri" panose="020F0502020204030204" pitchFamily="34" charset="0"/>
            </a:endParaRP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  <a:tabLst>
                <a:tab pos="350838" algn="l"/>
              </a:tabLst>
              <a:defRPr/>
            </a:pP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Immune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responses are regulated by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receptors that provide costimulatory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and inhibitory signals to T cells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  <a:tabLst>
                <a:tab pos="350838" algn="l"/>
              </a:tabLst>
              <a:defRPr/>
            </a:pP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Under physiologic conditions,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costimulatory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and inhibitory pathways strike the balance between the immune response to antigens and the maintenance of self-tolerance 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  <a:tabLst>
                <a:tab pos="350838" algn="l"/>
              </a:tabLst>
              <a:defRPr/>
            </a:pP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Cancer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cells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evade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immune destruction by manipulating certain inhibitory pathways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known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as immune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checkpoints</a:t>
            </a:r>
            <a:endParaRPr lang="en-US" altLang="en-US" sz="2200" b="0" dirty="0">
              <a:solidFill>
                <a:schemeClr val="tx1">
                  <a:lumMod val="85000"/>
                  <a:lumOff val="15000"/>
                </a:schemeClr>
              </a:solidFill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48" y="6498443"/>
            <a:ext cx="4349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Tarhini A, et al. </a:t>
            </a:r>
            <a:r>
              <a:rPr lang="it-IT" i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PLoS </a:t>
            </a:r>
            <a:r>
              <a:rPr lang="it-IT" i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it-IT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2014;9:e87705.</a:t>
            </a:r>
            <a:r>
              <a:rPr lang="it-IT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[17]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760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1937" name="Group 49"/>
          <p:cNvGraphicFramePr>
            <a:graphicFrameLocks noGrp="1"/>
          </p:cNvGraphicFramePr>
          <p:nvPr>
            <p:extLst/>
          </p:nvPr>
        </p:nvGraphicFramePr>
        <p:xfrm>
          <a:off x="614907" y="2761760"/>
          <a:ext cx="7914187" cy="2484120"/>
        </p:xfrm>
        <a:graphic>
          <a:graphicData uri="http://schemas.openxmlformats.org/drawingml/2006/table">
            <a:tbl>
              <a:tblPr/>
              <a:tblGrid>
                <a:gridCol w="2124500"/>
                <a:gridCol w="2139254"/>
                <a:gridCol w="1696651"/>
                <a:gridCol w="1953782"/>
              </a:tblGrid>
              <a:tr h="794163">
                <a:tc>
                  <a:txBody>
                    <a:bodyPr/>
                    <a:lstStyle/>
                    <a:p>
                      <a:pPr marL="0" marR="0" lvl="0" indent="1206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lang="en-US" sz="2000" b="1" i="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IPI at 3 mg/kg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(n = 965)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IPI at 10 mg/kg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(n = 706)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Other Dosing Regimens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(n = 190)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Median OS, mo (</a:t>
                      </a:r>
                      <a:r>
                        <a:rPr lang="pl-PL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95% CI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11.4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pl-PL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pl-PL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0.3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pl-PL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12.5)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11.1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9.9-13.0)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12.4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(10.4-15.1)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3-y survival rates, (95% CI)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21%,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(17-24)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24%,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21-28)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20%.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14%-26)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13648" y="6488668"/>
            <a:ext cx="8301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Schadendorf D, et al. </a:t>
            </a:r>
            <a:r>
              <a:rPr lang="da-DK" i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J Clin Oncol</a:t>
            </a:r>
            <a:r>
              <a:rPr lang="da-DK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. 2015;33:1889</a:t>
            </a:r>
            <a:r>
              <a:rPr lang="da-DK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-1894.</a:t>
            </a:r>
            <a:r>
              <a:rPr lang="da-DK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[20]</a:t>
            </a:r>
            <a:endParaRPr lang="da-DK" u="none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62928" y="167122"/>
            <a:ext cx="83947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E1400"/>
                </a:solidFill>
                <a:effectLst/>
                <a:latin typeface="Calibri" panose="020F0502020204030204" pitchFamily="34" charset="0"/>
                <a:ea typeface="ＭＳ Ｐゴシック" charset="-128"/>
                <a:cs typeface="Arial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000" u="none" kern="0" dirty="0" smtClean="0">
                <a:solidFill>
                  <a:schemeClr val="accent5"/>
                </a:solidFill>
                <a:latin typeface="Calibri"/>
                <a:cs typeface="Calibri"/>
              </a:rPr>
              <a:t>Subset Analysis</a:t>
            </a:r>
          </a:p>
        </p:txBody>
      </p:sp>
      <p:sp>
        <p:nvSpPr>
          <p:cNvPr id="8" name="AutoShape 48"/>
          <p:cNvSpPr>
            <a:spLocks noChangeArrowheads="1"/>
          </p:cNvSpPr>
          <p:nvPr/>
        </p:nvSpPr>
        <p:spPr bwMode="auto">
          <a:xfrm>
            <a:off x="733424" y="5391028"/>
            <a:ext cx="7715250" cy="84956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u="none" dirty="0" smtClean="0">
                <a:solidFill>
                  <a:schemeClr val="bg1"/>
                </a:solidFill>
              </a:rPr>
              <a:t>Median </a:t>
            </a:r>
            <a:r>
              <a:rPr lang="en-US" sz="2400" b="1" u="none" dirty="0">
                <a:solidFill>
                  <a:schemeClr val="bg1"/>
                </a:solidFill>
              </a:rPr>
              <a:t>OS showed a plateau at 21% </a:t>
            </a:r>
            <a:endParaRPr lang="en-US" sz="2400" b="1" u="none" dirty="0" smtClean="0">
              <a:solidFill>
                <a:schemeClr val="bg1"/>
              </a:solidFill>
            </a:endParaRPr>
          </a:p>
          <a:p>
            <a:pPr algn="ctr"/>
            <a:r>
              <a:rPr lang="en-US" sz="2400" b="1" u="none" dirty="0" smtClean="0">
                <a:solidFill>
                  <a:schemeClr val="bg1"/>
                </a:solidFill>
              </a:rPr>
              <a:t>in </a:t>
            </a:r>
            <a:r>
              <a:rPr lang="en-US" sz="2400" b="1" u="none" dirty="0">
                <a:solidFill>
                  <a:schemeClr val="bg1"/>
                </a:solidFill>
              </a:rPr>
              <a:t>the survival curve beginning around year </a:t>
            </a:r>
            <a:r>
              <a:rPr lang="en-US" sz="2400" b="1" u="none" dirty="0" smtClean="0">
                <a:solidFill>
                  <a:schemeClr val="bg1"/>
                </a:solidFill>
              </a:rPr>
              <a:t>3</a:t>
            </a:r>
            <a:endParaRPr lang="en-US" sz="2400" b="1" u="none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291" y="1464993"/>
            <a:ext cx="7634662" cy="1194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spcBef>
                <a:spcPts val="672"/>
              </a:spcBef>
              <a:buClr>
                <a:srgbClr val="8E1400"/>
              </a:buClr>
              <a:buFont typeface="Arial" panose="020B0604020202020204" pitchFamily="34" charset="0"/>
              <a:buChar char="•"/>
            </a:pP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CTLA4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 the first immune checkpoint receptor to be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targeted</a:t>
            </a:r>
          </a:p>
          <a:p>
            <a:pPr marL="231775" indent="-231775">
              <a:spcBef>
                <a:spcPts val="672"/>
              </a:spcBef>
              <a:buClr>
                <a:srgbClr val="8E1400"/>
              </a:buClr>
              <a:buFont typeface="Arial" panose="020B0604020202020204" pitchFamily="34" charset="0"/>
              <a:buChar char="•"/>
            </a:pP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Long-term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survival data from 10 prospective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and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2 retrospective trials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(N = 1861 patients)</a:t>
            </a:r>
            <a:endParaRPr lang="en-US" sz="2200" u="none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2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62" y="168872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Activity Goals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574" y="1435245"/>
            <a:ext cx="7663025" cy="3228576"/>
          </a:xfrm>
        </p:spPr>
        <p:txBody>
          <a:bodyPr wrap="square">
            <a:spAutoFit/>
          </a:bodyPr>
          <a:lstStyle/>
          <a:p>
            <a:pPr>
              <a:spcBef>
                <a:spcPts val="672"/>
              </a:spcBef>
              <a:spcAft>
                <a:spcPts val="600"/>
              </a:spcAft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goals of this educational activity are to</a:t>
            </a:r>
          </a:p>
          <a:p>
            <a:pPr marL="463550" indent="-231775">
              <a:spcBef>
                <a:spcPts val="67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Evaluate </a:t>
            </a: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most significant findings on melanoma and basal cell cancer </a:t>
            </a:r>
            <a:endParaRPr lang="en-US" sz="2800" b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63550" indent="-231775">
              <a:spcBef>
                <a:spcPts val="67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ssess the </a:t>
            </a: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relevance 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 emerging </a:t>
            </a: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data to practicing 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clinicians</a:t>
            </a:r>
          </a:p>
          <a:p>
            <a:pPr marL="463550" indent="-231775">
              <a:spcBef>
                <a:spcPts val="672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Assimilate these data </a:t>
            </a: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into clinical 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practice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9245" y="4994375"/>
            <a:ext cx="758142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These data should be considered preliminary until published in a peer-reviewed </a:t>
            </a:r>
            <a:r>
              <a:rPr lang="en-US" sz="2000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journal. </a:t>
            </a:r>
          </a:p>
          <a:p>
            <a:endParaRPr lang="en-US" sz="2000" i="1" u="non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000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Please </a:t>
            </a:r>
            <a:r>
              <a:rPr lang="en-US" sz="2000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also note that this activity may contain discussion of agents not approved by the </a:t>
            </a:r>
            <a:r>
              <a:rPr lang="en-US" sz="2000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 </a:t>
            </a:r>
            <a:r>
              <a:rPr lang="en-US" sz="2000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Food and Drug Administration for use in the </a:t>
            </a:r>
            <a:r>
              <a:rPr lang="en-US" sz="2000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US.</a:t>
            </a:r>
            <a:endParaRPr lang="en-US" sz="2000" i="1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6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6" y="168870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/>
              <a:t>PD-1 </a:t>
            </a:r>
            <a:r>
              <a:rPr lang="en-US" sz="4000" dirty="0" smtClean="0"/>
              <a:t>Inhibitors: NIVO and PEMBRO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913" y="1469895"/>
            <a:ext cx="7654688" cy="4603824"/>
          </a:xfrm>
        </p:spPr>
        <p:txBody>
          <a:bodyPr wrap="square">
            <a:spAutoFit/>
          </a:bodyPr>
          <a:lstStyle/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PD-1 is an inhibitory receptor expressed on T cells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after activation</a:t>
            </a:r>
            <a:endParaRPr lang="en-US" altLang="en-US" sz="2200" b="0" baseline="30000" dirty="0">
              <a:solidFill>
                <a:schemeClr val="tx1">
                  <a:lumMod val="85000"/>
                  <a:lumOff val="15000"/>
                </a:schemeClr>
              </a:solidFill>
              <a:ea typeface="ＭＳ Ｐゴシック" pitchFamily="34" charset="-128"/>
              <a:cs typeface="Calibri" panose="020F0502020204030204" pitchFamily="34" charset="0"/>
            </a:endParaRP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Binding of PD-1 to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its ligands PD-L1 and PD-L2 on APCs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and tumor cells</a:t>
            </a:r>
            <a:r>
              <a:rPr lang="en-US" altLang="en-US" sz="2200" b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downregulates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T-cell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activity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Plays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a role in peripheral tolerance and protection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from autoimmune damage</a:t>
            </a:r>
            <a:endParaRPr lang="en-US" altLang="en-US" sz="2200" b="0" dirty="0">
              <a:solidFill>
                <a:schemeClr val="tx1">
                  <a:lumMod val="85000"/>
                  <a:lumOff val="15000"/>
                </a:schemeClr>
              </a:solidFill>
              <a:ea typeface="Arial" pitchFamily="34" charset="0"/>
              <a:cs typeface="Calibri" panose="020F0502020204030204" pitchFamily="34" charset="0"/>
            </a:endParaRP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Anti-PD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-1 restores the function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" pitchFamily="34" charset="0"/>
                <a:cs typeface="Calibri" panose="020F0502020204030204" pitchFamily="34" charset="0"/>
              </a:rPr>
              <a:t>of “</a:t>
            </a: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exhausted” T cells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PD-1 inhibitors have </a:t>
            </a:r>
            <a:r>
              <a:rPr lang="en-US" altLang="ja-JP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demonstrated </a:t>
            </a: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durable </a:t>
            </a:r>
            <a:r>
              <a:rPr lang="en-US" altLang="ja-JP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responses ranging from </a:t>
            </a: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20%-</a:t>
            </a:r>
            <a:r>
              <a:rPr lang="en-US" altLang="ja-JP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40% with </a:t>
            </a: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single-agent </a:t>
            </a:r>
            <a:r>
              <a:rPr lang="en-US" altLang="ja-JP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immunotherapy </a:t>
            </a: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to response </a:t>
            </a:r>
            <a:r>
              <a:rPr lang="en-US" altLang="ja-JP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rates approaching 60% with the </a:t>
            </a: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IPI/NIVO combination</a:t>
            </a:r>
            <a:endParaRPr lang="en-US" altLang="ja-JP" sz="2200" b="0" dirty="0">
              <a:solidFill>
                <a:schemeClr val="tx1">
                  <a:lumMod val="85000"/>
                  <a:lumOff val="15000"/>
                </a:schemeClr>
              </a:solidFill>
              <a:ea typeface="ＭＳ Ｐゴシック" pitchFamily="34" charset="-128"/>
              <a:cs typeface="Calibri" panose="020F0502020204030204" pitchFamily="34" charset="0"/>
            </a:endParaRP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The long-term </a:t>
            </a:r>
            <a:r>
              <a:rPr lang="en-US" altLang="ja-JP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survival </a:t>
            </a: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benefits, </a:t>
            </a:r>
            <a:r>
              <a:rPr lang="en-US" altLang="ja-JP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while very promising, are yet to be well defined given the current short </a:t>
            </a:r>
            <a:r>
              <a:rPr lang="en-US" altLang="ja-JP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Calibri" panose="020F0502020204030204" pitchFamily="34" charset="0"/>
              </a:rPr>
              <a:t>follow-up</a:t>
            </a:r>
            <a:endParaRPr lang="en-US" altLang="ja-JP" sz="2200" b="0" baseline="30000" dirty="0">
              <a:solidFill>
                <a:schemeClr val="tx1">
                  <a:lumMod val="85000"/>
                  <a:lumOff val="15000"/>
                </a:schemeClr>
              </a:solidFill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48" y="6216466"/>
            <a:ext cx="5547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Shin DS, Ribas A. </a:t>
            </a:r>
            <a:r>
              <a:rPr lang="it-IT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Curr Opin Immunol</a:t>
            </a:r>
            <a:r>
              <a:rPr lang="it-IT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it-IT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2015;33:23-35.</a:t>
            </a:r>
            <a:r>
              <a:rPr lang="it-IT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[21]</a:t>
            </a:r>
            <a:r>
              <a:rPr lang="it-IT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it-IT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Wolchok JD, et al.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 Clin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Oncol.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2015;33. Abstract LBA1.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[11]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594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85233" y="1454950"/>
            <a:ext cx="7630719" cy="4499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1775" indent="-231775">
              <a:spcBef>
                <a:spcPts val="672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Normally, immunologic checkpoint proteins provide an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elaborate system of self-regulation </a:t>
            </a:r>
            <a:endParaRPr lang="en-US" sz="2200" u="none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31775" indent="-231775">
              <a:spcBef>
                <a:spcPts val="672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Checkpoints normally prevent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immune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reactions to skin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GI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epithelial barriers, and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protein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synthetic blocks of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liver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endocrine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systems</a:t>
            </a:r>
          </a:p>
          <a:p>
            <a:pPr marL="231775" indent="-231775">
              <a:spcBef>
                <a:spcPts val="672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Manipulation of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checkpoint functions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can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lead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 immune-mediated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AEs targeting self-tissues</a:t>
            </a:r>
          </a:p>
          <a:p>
            <a:pPr marL="231775" indent="-231775">
              <a:spcBef>
                <a:spcPts val="672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Immune-mediated AEs may affect any organ system, are inflammatory in nature, and are linked to T-cell activity</a:t>
            </a:r>
          </a:p>
          <a:p>
            <a:pPr marL="231775" indent="-231775">
              <a:spcBef>
                <a:spcPts val="672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These AEs require </a:t>
            </a:r>
            <a:r>
              <a:rPr lang="en-US" sz="22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intervention with systemic corticosteroids and </a:t>
            </a:r>
            <a:r>
              <a:rPr lang="en-US" sz="22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immunosuppressants to allow benefit of ongoing treatment and improved QoL</a:t>
            </a:r>
            <a:endParaRPr lang="en-US" sz="2200" u="none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45"/>
          <p:cNvSpPr txBox="1">
            <a:spLocks noChangeArrowheads="1"/>
          </p:cNvSpPr>
          <p:nvPr/>
        </p:nvSpPr>
        <p:spPr bwMode="auto">
          <a:xfrm>
            <a:off x="10633" y="6491683"/>
            <a:ext cx="8301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Topalian SL, et al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N Engl J Med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.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2012;366:2443-2454.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[24]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39574" y="165920"/>
            <a:ext cx="8394701" cy="707886"/>
          </a:xfrm>
          <a:effectLst/>
        </p:spPr>
        <p:txBody>
          <a:bodyPr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GB" sz="4000" dirty="0" smtClean="0">
                <a:solidFill>
                  <a:schemeClr val="accent5"/>
                </a:solidFill>
                <a:latin typeface="Calibri"/>
                <a:cs typeface="Calibri"/>
              </a:rPr>
              <a:t>Immune-Mediated AEs</a:t>
            </a:r>
            <a:endParaRPr lang="en-GB" sz="3200" dirty="0" smtClean="0">
              <a:solidFill>
                <a:schemeClr val="accent5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404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6" y="168873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Immune-Mediated AEs (cont)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27" y="1455189"/>
            <a:ext cx="7656421" cy="4442242"/>
          </a:xfrm>
        </p:spPr>
        <p:txBody>
          <a:bodyPr>
            <a:spAutoFit/>
          </a:bodyPr>
          <a:lstStyle/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May affect any organ system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Inflammatory in nature and are linked to the T-cell-mediated immune response underlying the MoA of checkpoint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inhibitors</a:t>
            </a:r>
          </a:p>
          <a:p>
            <a:pPr marL="682625" lvl="1">
              <a:spcBef>
                <a:spcPts val="672"/>
              </a:spcBef>
              <a:buFont typeface="Calibri" panose="020F0502020204030204" pitchFamily="34" charset="0"/>
              <a:buChar char="‒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Skin (rash, eruptions)</a:t>
            </a:r>
          </a:p>
          <a:p>
            <a:pPr marL="682625" lvl="1">
              <a:spcBef>
                <a:spcPts val="672"/>
              </a:spcBef>
              <a:buFont typeface="Calibri" panose="020F0502020204030204" pitchFamily="34" charset="0"/>
              <a:buChar char="‒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GI (diarrhea/colitis)</a:t>
            </a:r>
          </a:p>
          <a:p>
            <a:pPr marL="682625" lvl="1">
              <a:spcBef>
                <a:spcPts val="672"/>
              </a:spcBef>
              <a:buFont typeface="Calibri" panose="020F0502020204030204" pitchFamily="34" charset="0"/>
              <a:buChar char="‒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Liver (hepatitis)</a:t>
            </a:r>
          </a:p>
          <a:p>
            <a:pPr marL="682625" lvl="1">
              <a:spcBef>
                <a:spcPts val="672"/>
              </a:spcBef>
              <a:buFont typeface="Calibri" panose="020F0502020204030204" pitchFamily="34" charset="0"/>
              <a:buChar char="‒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Endocrinopathies (hypophysitis, thyroiditis, adrenal insufficiency)</a:t>
            </a:r>
          </a:p>
          <a:p>
            <a:pPr marL="682625" lvl="1">
              <a:spcBef>
                <a:spcPts val="672"/>
              </a:spcBef>
              <a:buFont typeface="Calibri" panose="020F0502020204030204" pitchFamily="34" charset="0"/>
              <a:buChar char="‒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Lung</a:t>
            </a:r>
          </a:p>
          <a:p>
            <a:pPr marL="682625" lvl="1">
              <a:spcBef>
                <a:spcPts val="672"/>
              </a:spcBef>
              <a:buFont typeface="Calibri" panose="020F0502020204030204" pitchFamily="34" charset="0"/>
              <a:buChar char="‒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Nervous system</a:t>
            </a:r>
          </a:p>
          <a:p>
            <a:pPr marL="682625" lvl="1">
              <a:spcBef>
                <a:spcPts val="672"/>
              </a:spcBef>
              <a:buFont typeface="Calibri" panose="020F0502020204030204" pitchFamily="34" charset="0"/>
              <a:buChar char="‒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Other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" y="5942930"/>
            <a:ext cx="8827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Tarhini AA. </a:t>
            </a:r>
            <a:r>
              <a:rPr lang="fr-FR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Scientifica</a:t>
            </a:r>
            <a:r>
              <a:rPr lang="fr-FR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2013; 2013. Article ID 857519</a:t>
            </a:r>
            <a:r>
              <a:rPr lang="fr-FR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[27]</a:t>
            </a:r>
            <a:r>
              <a:rPr lang="fr-FR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 Postow MA.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 Soc Clin Oncol Educ Book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2015;35:76-83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[28]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 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Felice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KM, et al. </a:t>
            </a:r>
            <a:r>
              <a:rPr lang="pt-BR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Melanoma Res</a:t>
            </a:r>
            <a:r>
              <a:rPr lang="pt-BR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2015 Apr </a:t>
            </a:r>
            <a:r>
              <a:rPr lang="pt-BR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29. [Epub ahead of print]</a:t>
            </a:r>
            <a:r>
              <a:rPr lang="pt-BR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[29]</a:t>
            </a:r>
            <a:r>
              <a:rPr lang="pt-BR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 Araujo PB, et al.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 Endocrinol Invest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2015 May 10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[Epub ahead of print]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[30]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003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14" y="168872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Safety Profile of Nivolumab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475" y="1474075"/>
            <a:ext cx="7629126" cy="5088573"/>
          </a:xfrm>
        </p:spPr>
        <p:txBody>
          <a:bodyPr wrap="square">
            <a:spAutoFit/>
          </a:bodyPr>
          <a:lstStyle/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A retrospective safety review for 4 ongoing phase </a:t>
            </a:r>
            <a:r>
              <a:rPr lang="en-US" sz="2200" b="0" dirty="0" smtClean="0">
                <a:solidFill>
                  <a:schemeClr val="tx1"/>
                </a:solidFill>
              </a:rPr>
              <a:t>1-3 </a:t>
            </a:r>
            <a:r>
              <a:rPr lang="en-US" sz="2200" b="0" dirty="0">
                <a:solidFill>
                  <a:schemeClr val="tx1"/>
                </a:solidFill>
              </a:rPr>
              <a:t>trials </a:t>
            </a:r>
            <a:r>
              <a:rPr lang="en-US" sz="2200" b="0" dirty="0" smtClean="0">
                <a:solidFill>
                  <a:schemeClr val="tx1"/>
                </a:solidFill>
              </a:rPr>
              <a:t>in 676 pts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Most frequent drug-related </a:t>
            </a:r>
            <a:r>
              <a:rPr lang="en-US" sz="2200" b="0" dirty="0">
                <a:solidFill>
                  <a:schemeClr val="tx1"/>
                </a:solidFill>
              </a:rPr>
              <a:t>select AEs of any grade </a:t>
            </a:r>
            <a:endParaRPr lang="en-US" sz="2200" b="0" dirty="0" smtClean="0">
              <a:solidFill>
                <a:schemeClr val="tx1"/>
              </a:solidFill>
            </a:endParaRPr>
          </a:p>
          <a:p>
            <a:pPr marL="682625" lvl="1" indent="-342900">
              <a:spcBef>
                <a:spcPts val="672"/>
              </a:spcBef>
              <a:buFont typeface="Calibri" panose="020F0502020204030204" pitchFamily="34" charset="0"/>
              <a:buChar char="‒"/>
            </a:pPr>
            <a:r>
              <a:rPr lang="en-US" sz="1800" dirty="0" smtClean="0"/>
              <a:t>Fatigue </a:t>
            </a:r>
            <a:r>
              <a:rPr lang="en-US" sz="1800" dirty="0"/>
              <a:t>(25</a:t>
            </a:r>
            <a:r>
              <a:rPr lang="en-US" sz="1800" dirty="0" smtClean="0"/>
              <a:t>%)</a:t>
            </a:r>
          </a:p>
          <a:p>
            <a:pPr marL="682625" lvl="1" indent="-342900">
              <a:spcBef>
                <a:spcPts val="672"/>
              </a:spcBef>
              <a:buFont typeface="Calibri" panose="020F0502020204030204" pitchFamily="34" charset="0"/>
              <a:buChar char="‒"/>
            </a:pPr>
            <a:r>
              <a:rPr lang="en-US" sz="1800" dirty="0" smtClean="0"/>
              <a:t>Pruritus </a:t>
            </a:r>
            <a:r>
              <a:rPr lang="en-US" sz="1800" dirty="0"/>
              <a:t>(17</a:t>
            </a:r>
            <a:r>
              <a:rPr lang="en-US" sz="1800" dirty="0" smtClean="0"/>
              <a:t>%)</a:t>
            </a:r>
          </a:p>
          <a:p>
            <a:pPr marL="682625" lvl="1" indent="-342900">
              <a:spcBef>
                <a:spcPts val="672"/>
              </a:spcBef>
              <a:buFont typeface="Calibri" panose="020F0502020204030204" pitchFamily="34" charset="0"/>
              <a:buChar char="‒"/>
            </a:pPr>
            <a:r>
              <a:rPr lang="en-US" sz="1800" dirty="0" smtClean="0"/>
              <a:t>Diarrhea </a:t>
            </a:r>
            <a:r>
              <a:rPr lang="en-US" sz="1800" dirty="0"/>
              <a:t>(13</a:t>
            </a:r>
            <a:r>
              <a:rPr lang="en-US" sz="1800" dirty="0" smtClean="0"/>
              <a:t>%) </a:t>
            </a:r>
          </a:p>
          <a:p>
            <a:pPr marL="682625" lvl="1" indent="-342900">
              <a:spcBef>
                <a:spcPts val="672"/>
              </a:spcBef>
              <a:buFont typeface="Calibri" panose="020F0502020204030204" pitchFamily="34" charset="0"/>
              <a:buChar char="‒"/>
            </a:pPr>
            <a:r>
              <a:rPr lang="en-US" sz="1800" dirty="0" smtClean="0"/>
              <a:t>Rash </a:t>
            </a:r>
            <a:r>
              <a:rPr lang="en-US" sz="1800" dirty="0"/>
              <a:t>(13</a:t>
            </a:r>
            <a:r>
              <a:rPr lang="en-US" sz="1800" dirty="0" smtClean="0"/>
              <a:t>%) 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Grade 3-4 drug-related AEs occurred in 10% of all pts, and in 8% of pts with prior </a:t>
            </a:r>
            <a:r>
              <a:rPr lang="en-US" sz="2200" b="0" dirty="0" smtClean="0">
                <a:solidFill>
                  <a:schemeClr val="tx1"/>
                </a:solidFill>
              </a:rPr>
              <a:t>IPI </a:t>
            </a:r>
            <a:endParaRPr lang="en-US" sz="2200" b="0" dirty="0">
              <a:solidFill>
                <a:schemeClr val="tx1"/>
              </a:solidFill>
            </a:endParaRP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To manage </a:t>
            </a:r>
            <a:r>
              <a:rPr lang="en-US" sz="2200" b="0" dirty="0" smtClean="0">
                <a:solidFill>
                  <a:schemeClr val="tx1"/>
                </a:solidFill>
              </a:rPr>
              <a:t>AEs, </a:t>
            </a:r>
            <a:r>
              <a:rPr lang="en-US" sz="2200" b="0" dirty="0">
                <a:solidFill>
                  <a:schemeClr val="tx1"/>
                </a:solidFill>
              </a:rPr>
              <a:t>24% of pts received systemic </a:t>
            </a:r>
            <a:r>
              <a:rPr lang="en-US" sz="2200" b="0" dirty="0" smtClean="0">
                <a:solidFill>
                  <a:schemeClr val="tx1"/>
                </a:solidFill>
              </a:rPr>
              <a:t>corticosteroids</a:t>
            </a:r>
            <a:endParaRPr lang="en-US" sz="2200" b="0" dirty="0">
              <a:solidFill>
                <a:schemeClr val="tx1"/>
              </a:solidFill>
            </a:endParaRP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Grade 3-4 drug-related AEs </a:t>
            </a:r>
            <a:r>
              <a:rPr lang="en-US" sz="2200" b="0" dirty="0" smtClean="0">
                <a:solidFill>
                  <a:schemeClr val="tx1"/>
                </a:solidFill>
              </a:rPr>
              <a:t>were </a:t>
            </a:r>
            <a:r>
              <a:rPr lang="en-US" sz="2200" b="0" dirty="0">
                <a:solidFill>
                  <a:schemeClr val="tx1"/>
                </a:solidFill>
              </a:rPr>
              <a:t>not affected by prior IPI and resolved with use of immunomodulating agents, which did not </a:t>
            </a:r>
            <a:r>
              <a:rPr lang="en-US" sz="2200" b="0" dirty="0" smtClean="0">
                <a:solidFill>
                  <a:schemeClr val="tx1"/>
                </a:solidFill>
              </a:rPr>
              <a:t> affect </a:t>
            </a:r>
            <a:r>
              <a:rPr lang="en-US" sz="2200" b="0" dirty="0">
                <a:solidFill>
                  <a:schemeClr val="tx1"/>
                </a:solidFill>
              </a:rPr>
              <a:t>tumor response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47" y="6488668"/>
            <a:ext cx="6428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Weber JS, et al.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 Clin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Oncol.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2015;33. Abstract 9018.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[25]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58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14" y="168873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Conclusions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27" y="1460427"/>
            <a:ext cx="7629125" cy="5062924"/>
          </a:xfrm>
        </p:spPr>
        <p:txBody>
          <a:bodyPr wrap="square">
            <a:spAutoFit/>
          </a:bodyPr>
          <a:lstStyle/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Education and communication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Managing oncologist needs to understand 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underlying mechanism leading to these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toxicities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Immune checkpoint inhibitors are different from other anticancer agents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They are medically manageable and reversible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Apply management guidelines and algorithms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Effective management is based on early recognition, frequent monitoring, and immunosuppressive therapy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There is no evidence that immune mediated adverse event treatment with immunosuppressive agents affects the antitumor activity of checkpoint inhibitors</a:t>
            </a:r>
            <a:endParaRPr lang="en-US" b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82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9896" y="2028394"/>
            <a:ext cx="6844208" cy="1600200"/>
          </a:xfrm>
        </p:spPr>
        <p:txBody>
          <a:bodyPr/>
          <a:lstStyle/>
          <a:p>
            <a:pPr algn="ctr"/>
            <a:r>
              <a:rPr lang="en-US" dirty="0" smtClean="0"/>
              <a:t>Thank you for your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71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ctrTitle"/>
          </p:nvPr>
        </p:nvSpPr>
        <p:spPr>
          <a:xfrm>
            <a:off x="512763" y="1475673"/>
            <a:ext cx="8026400" cy="1835727"/>
          </a:xfrm>
          <a:effectLst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dirty="0"/>
              <a:t>Emerging Concepts in the Management of Skin </a:t>
            </a:r>
            <a:r>
              <a:rPr lang="en-US" sz="4000" dirty="0" smtClean="0"/>
              <a:t>Cancer</a:t>
            </a:r>
            <a:endParaRPr lang="en-US" sz="2800" b="0" dirty="0" smtClean="0">
              <a:solidFill>
                <a:srgbClr val="8E1400"/>
              </a:solidFill>
              <a:latin typeface="Calibri"/>
              <a:cs typeface="Calibri"/>
            </a:endParaRPr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616676" y="3370747"/>
            <a:ext cx="8086951" cy="829660"/>
          </a:xfrm>
          <a:effectLst/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5"/>
                </a:solidFill>
                <a:latin typeface="Calibri"/>
                <a:cs typeface="Calibri"/>
              </a:rPr>
              <a:t>Perspectives </a:t>
            </a:r>
            <a:r>
              <a:rPr lang="en-US" dirty="0">
                <a:solidFill>
                  <a:schemeClr val="accent5"/>
                </a:solidFill>
                <a:latin typeface="Calibri"/>
                <a:cs typeface="Calibri"/>
              </a:rPr>
              <a:t>From the 2015 Oncology </a:t>
            </a:r>
            <a:r>
              <a:rPr lang="en-US" dirty="0" smtClean="0">
                <a:solidFill>
                  <a:schemeClr val="accent5"/>
                </a:solidFill>
                <a:latin typeface="Calibri"/>
                <a:cs typeface="Calibri"/>
              </a:rPr>
              <a:t>Meeting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6528" y="4769519"/>
            <a:ext cx="6311901" cy="1925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u="none" dirty="0">
                <a:solidFill>
                  <a:srgbClr val="8E1400"/>
                </a:solidFill>
                <a:latin typeface="Calibri"/>
                <a:cs typeface="Calibri"/>
              </a:rPr>
              <a:t>Comparing </a:t>
            </a:r>
            <a:r>
              <a:rPr lang="en-US" sz="2400" b="1" u="none" dirty="0" smtClean="0">
                <a:solidFill>
                  <a:srgbClr val="8E1400"/>
                </a:solidFill>
                <a:latin typeface="Calibri"/>
                <a:cs typeface="Calibri"/>
              </a:rPr>
              <a:t>Targeted and Immunotherapy Responses in Metastatic Melanoma</a:t>
            </a:r>
          </a:p>
          <a:p>
            <a:pPr>
              <a:lnSpc>
                <a:spcPct val="90000"/>
              </a:lnSpc>
            </a:pPr>
            <a:r>
              <a:rPr lang="en-US" sz="2400" b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Caroline Robert, MD, PhD 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Head of Dermatology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Unit</a:t>
            </a:r>
          </a:p>
          <a:p>
            <a:pPr>
              <a:lnSpc>
                <a:spcPct val="90000"/>
              </a:lnSpc>
            </a:pP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Institut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Gustave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Roussy</a:t>
            </a:r>
          </a:p>
          <a:p>
            <a:pPr>
              <a:lnSpc>
                <a:spcPct val="90000"/>
              </a:lnSpc>
            </a:pP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Villejuif,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France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8" name="Picture 7" descr="MedscapeEDU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8" y="381000"/>
            <a:ext cx="1587500" cy="48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6" y="161347"/>
            <a:ext cx="8525330" cy="132343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Results of Immune Checkpoint Inhibitor Trials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693" y="1605083"/>
            <a:ext cx="7655555" cy="4483279"/>
          </a:xfrm>
        </p:spPr>
        <p:txBody>
          <a:bodyPr wrap="square">
            <a:spAutoFit/>
          </a:bodyPr>
          <a:lstStyle/>
          <a:p>
            <a:pPr marL="231775" indent="-231775">
              <a:spcBef>
                <a:spcPts val="672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0838" algn="l"/>
              </a:tabLst>
              <a:defRPr/>
            </a:pP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IPI, </a:t>
            </a:r>
            <a:r>
              <a:rPr lang="en-US" sz="2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monoclonal antibody to </a:t>
            </a:r>
            <a:r>
              <a:rPr 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CTLA</a:t>
            </a:r>
            <a:r>
              <a:rPr lang="en-US" sz="2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: 676 patients</a:t>
            </a:r>
          </a:p>
          <a:p>
            <a:pPr marL="231775" indent="-231775">
              <a:spcBef>
                <a:spcPts val="672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0838" algn="l"/>
              </a:tabLst>
              <a:defRPr/>
            </a:pP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Median OS = 10.0 mo with IPI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plus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gp100 vs 6.4 mo in pts receiving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gp100 alone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(HR for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death, 0.68; </a:t>
            </a:r>
            <a:r>
              <a:rPr lang="en-US" altLang="en-US" sz="2200" b="0" i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P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 &lt; .001)</a:t>
            </a:r>
            <a:r>
              <a:rPr lang="en-US" altLang="en-US" sz="2200" b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a</a:t>
            </a:r>
          </a:p>
          <a:p>
            <a:pPr marL="231775" indent="-231775">
              <a:spcBef>
                <a:spcPts val="672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0838" algn="l"/>
              </a:tabLst>
              <a:defRPr/>
            </a:pP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PEMBRO: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disease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progression after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at least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2 IPI doses; phase 1, response rate of ~ 30%</a:t>
            </a:r>
            <a:r>
              <a:rPr lang="en-US" altLang="en-US" sz="2200" b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b</a:t>
            </a:r>
            <a:endParaRPr lang="en-US" altLang="en-US" sz="2200" b="0" dirty="0" smtClean="0">
              <a:solidFill>
                <a:schemeClr val="tx1">
                  <a:lumMod val="85000"/>
                  <a:lumOff val="15000"/>
                </a:schemeClr>
              </a:solidFill>
              <a:ea typeface="ＭＳ Ｐゴシック" pitchFamily="34" charset="-128"/>
              <a:cs typeface="Arial" panose="020B0604020202020204" pitchFamily="34" charset="0"/>
            </a:endParaRPr>
          </a:p>
          <a:p>
            <a:pPr marL="231775" indent="-231775">
              <a:spcBef>
                <a:spcPts val="672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0838" algn="l"/>
              </a:tabLst>
              <a:defRPr/>
            </a:pPr>
            <a:r>
              <a:rPr lang="en-US" sz="2200" dirty="0" smtClean="0"/>
              <a:t>KEYNOTE-006 trial: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2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schedules of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PEMBRO compared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with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IPI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in 834 patients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.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Both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PEMBRO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arms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superior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to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IPI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in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response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rate (33.7% and 32.9% vs 11.9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%)</a:t>
            </a:r>
            <a:r>
              <a:rPr lang="en-US" altLang="en-US" sz="2200" b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c</a:t>
            </a:r>
            <a:endParaRPr lang="en-US" altLang="en-US" sz="2200" b="0" dirty="0" smtClean="0">
              <a:solidFill>
                <a:schemeClr val="tx1">
                  <a:lumMod val="85000"/>
                  <a:lumOff val="15000"/>
                </a:schemeClr>
              </a:solidFill>
              <a:ea typeface="ＭＳ Ｐゴシック" pitchFamily="34" charset="-128"/>
              <a:cs typeface="Arial" panose="020B0604020202020204" pitchFamily="34" charset="0"/>
            </a:endParaRPr>
          </a:p>
          <a:p>
            <a:pPr marL="231775" indent="-231775">
              <a:spcBef>
                <a:spcPts val="672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0838" algn="l"/>
              </a:tabLst>
              <a:defRPr/>
            </a:pP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NIVO: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Median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OS was 62% in NIVO-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treated patients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(22.0 months): 1- </a:t>
            </a:r>
            <a:r>
              <a:rPr lang="en-US" altLang="en-US" sz="2200" b="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and 2-year survival rates were 62% and 43%, </a:t>
            </a:r>
            <a:r>
              <a:rPr lang="en-US" altLang="en-US" sz="22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respectively</a:t>
            </a:r>
            <a:r>
              <a:rPr lang="en-US" altLang="en-US" sz="2200" b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4" charset="-128"/>
                <a:cs typeface="Arial" panose="020B0604020202020204" pitchFamily="34" charset="0"/>
              </a:rPr>
              <a:t>d</a:t>
            </a:r>
            <a:endParaRPr lang="en-US" altLang="en-US" sz="2200" b="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48" y="6040651"/>
            <a:ext cx="84191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Hodi FS, et al. </a:t>
            </a:r>
            <a:r>
              <a:rPr lang="en-US" sz="1600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 Engl J Med</a:t>
            </a:r>
            <a:r>
              <a:rPr lang="en-US" sz="16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2010;363:711-723</a:t>
            </a:r>
            <a:r>
              <a:rPr lang="en-US" sz="1600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[18]</a:t>
            </a:r>
            <a:r>
              <a:rPr lang="it-IT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b. Robert C, et al. </a:t>
            </a:r>
            <a:r>
              <a:rPr lang="fr-FR" sz="1600" i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Lancet</a:t>
            </a:r>
            <a:r>
              <a:rPr lang="fr-FR" sz="16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2014;384:1109-1117</a:t>
            </a:r>
            <a:r>
              <a:rPr lang="fr-FR" sz="1600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[31]</a:t>
            </a:r>
            <a:r>
              <a:rPr lang="fr-FR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c. Robert C, et al. </a:t>
            </a:r>
            <a:r>
              <a:rPr lang="en-US" sz="1600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 Engl J Med</a:t>
            </a:r>
            <a:r>
              <a:rPr lang="en-US" sz="16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2015 Apr 19. [Epub ahead of print]</a:t>
            </a:r>
            <a:r>
              <a:rPr lang="en-US" sz="1600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[22]</a:t>
            </a:r>
            <a:r>
              <a:rPr lang="en-US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 d. Topalian SL, et al</a:t>
            </a:r>
            <a:r>
              <a:rPr lang="en-US" sz="1600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it-IT" sz="1600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 Clin Oncol</a:t>
            </a:r>
            <a:r>
              <a:rPr lang="it-IT" sz="16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it-IT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2014;32:1020-1030.</a:t>
            </a:r>
            <a:r>
              <a:rPr lang="it-IT" sz="1600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[23]</a:t>
            </a:r>
            <a:endParaRPr lang="en-US" sz="16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58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1937" name="Group 49"/>
          <p:cNvGraphicFramePr>
            <a:graphicFrameLocks noGrp="1"/>
          </p:cNvGraphicFramePr>
          <p:nvPr>
            <p:extLst/>
          </p:nvPr>
        </p:nvGraphicFramePr>
        <p:xfrm>
          <a:off x="775307" y="2611636"/>
          <a:ext cx="7593386" cy="2738121"/>
        </p:xfrm>
        <a:graphic>
          <a:graphicData uri="http://schemas.openxmlformats.org/drawingml/2006/table">
            <a:tbl>
              <a:tblPr/>
              <a:tblGrid>
                <a:gridCol w="2038384"/>
                <a:gridCol w="2052540"/>
                <a:gridCol w="1627877"/>
                <a:gridCol w="1874585"/>
              </a:tblGrid>
              <a:tr h="794163">
                <a:tc>
                  <a:txBody>
                    <a:bodyPr/>
                    <a:lstStyle/>
                    <a:p>
                      <a:pPr marL="0" marR="0" lvl="0" indent="1206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lang="en-US" sz="2000" b="1" i="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NIVO + IPI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(n = 109)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BRAF wt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IPI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(n = 706)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i="1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P</a:t>
                      </a:r>
                      <a:r>
                        <a:rPr lang="en-US" sz="2000" b="1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 Value</a:t>
                      </a:r>
                      <a:endParaRPr lang="en-US" sz="20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ORR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60%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11%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 &lt; .0001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17%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0%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Median PFS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8.9 mo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4.7 mo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.0012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13648" y="6488668"/>
            <a:ext cx="8301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Hodi FS, </a:t>
            </a:r>
            <a:r>
              <a:rPr lang="da-DK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et al. </a:t>
            </a:r>
            <a:r>
              <a:rPr lang="da-DK" i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J </a:t>
            </a:r>
            <a:r>
              <a:rPr lang="da-DK" i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Clin </a:t>
            </a:r>
            <a:r>
              <a:rPr lang="da-DK" i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Oncol</a:t>
            </a:r>
            <a:r>
              <a:rPr lang="da-DK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. 2015;33. Abstract 9004.</a:t>
            </a:r>
            <a:r>
              <a:rPr lang="da-DK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[32]</a:t>
            </a:r>
            <a:endParaRPr lang="da-DK" u="none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49281" y="167122"/>
            <a:ext cx="83947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E1400"/>
                </a:solidFill>
                <a:effectLst/>
                <a:latin typeface="Calibri" panose="020F0502020204030204" pitchFamily="34" charset="0"/>
                <a:ea typeface="ＭＳ Ｐゴシック" charset="-128"/>
                <a:cs typeface="Arial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000" u="none" kern="0" dirty="0" smtClean="0">
                <a:solidFill>
                  <a:schemeClr val="accent5"/>
                </a:solidFill>
                <a:latin typeface="Calibri"/>
                <a:cs typeface="Calibri"/>
              </a:rPr>
              <a:t>Phase 2 Combination With IPI + NIVO</a:t>
            </a:r>
          </a:p>
        </p:txBody>
      </p:sp>
      <p:sp>
        <p:nvSpPr>
          <p:cNvPr id="8" name="AutoShape 48"/>
          <p:cNvSpPr>
            <a:spLocks noChangeArrowheads="1"/>
          </p:cNvSpPr>
          <p:nvPr/>
        </p:nvSpPr>
        <p:spPr bwMode="auto">
          <a:xfrm>
            <a:off x="921224" y="5534700"/>
            <a:ext cx="7301552" cy="64008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u="none" dirty="0" smtClean="0">
                <a:solidFill>
                  <a:schemeClr val="bg1"/>
                </a:solidFill>
              </a:rPr>
              <a:t>Similar results were seen for the </a:t>
            </a:r>
            <a:r>
              <a:rPr lang="en-US" sz="2400" b="1" i="1" u="none" dirty="0" smtClean="0">
                <a:solidFill>
                  <a:schemeClr val="bg1"/>
                </a:solidFill>
              </a:rPr>
              <a:t>BRAF</a:t>
            </a:r>
            <a:r>
              <a:rPr lang="en-US" sz="2400" b="1" u="none" dirty="0" smtClean="0">
                <a:solidFill>
                  <a:schemeClr val="bg1"/>
                </a:solidFill>
              </a:rPr>
              <a:t>mut patients</a:t>
            </a:r>
            <a:endParaRPr lang="en-US" sz="2400" b="1" u="none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293" y="1492289"/>
            <a:ext cx="7634659" cy="1105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spcBef>
                <a:spcPts val="672"/>
              </a:spcBef>
              <a:buClr>
                <a:srgbClr val="8E1400"/>
              </a:buClr>
              <a:buFont typeface="Arial" panose="020B0604020202020204" pitchFamily="34" charset="0"/>
              <a:buChar char="•"/>
            </a:pP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CTLA4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was the first immune checkpoint receptor to be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targeted</a:t>
            </a:r>
          </a:p>
          <a:p>
            <a:pPr marL="231775" indent="-231775">
              <a:spcBef>
                <a:spcPts val="672"/>
              </a:spcBef>
              <a:buClr>
                <a:srgbClr val="8E1400"/>
              </a:buClr>
              <a:buFont typeface="Arial" panose="020B0604020202020204" pitchFamily="34" charset="0"/>
              <a:buChar char="•"/>
            </a:pP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Long-term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survival data from 10 prospective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and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2 retrospective trials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(N = 1861 patients)</a:t>
            </a:r>
            <a:endParaRPr lang="en-US" sz="2000" u="none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31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1937" name="Group 49"/>
          <p:cNvGraphicFramePr>
            <a:graphicFrameLocks noGrp="1"/>
          </p:cNvGraphicFramePr>
          <p:nvPr>
            <p:extLst/>
          </p:nvPr>
        </p:nvGraphicFramePr>
        <p:xfrm>
          <a:off x="675564" y="2626117"/>
          <a:ext cx="7792872" cy="3443066"/>
        </p:xfrm>
        <a:graphic>
          <a:graphicData uri="http://schemas.openxmlformats.org/drawingml/2006/table">
            <a:tbl>
              <a:tblPr/>
              <a:tblGrid>
                <a:gridCol w="2662733"/>
                <a:gridCol w="1795968"/>
                <a:gridCol w="1802870"/>
                <a:gridCol w="1531301"/>
              </a:tblGrid>
              <a:tr h="794163">
                <a:tc>
                  <a:txBody>
                    <a:bodyPr/>
                    <a:lstStyle/>
                    <a:p>
                      <a:pPr marL="0" marR="0" lvl="0" indent="1206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lang="en-US" sz="2000" b="1" i="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NIVO + IPI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</a:t>
                      </a:r>
                      <a:r>
                        <a:rPr lang="en-US" sz="2000" b="1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 = 314</a:t>
                      </a:r>
                      <a:endParaRPr lang="en-US" sz="20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NIVO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 = 316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IPI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 = 31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Median PFS, mo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(95% CI)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11.4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(6.9-16.7)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6.9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(4.3-9.5)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2.9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(2.8 - 3.4)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HR (99.5% CI) vs IPI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.42 (.31-.57)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.57 (.43-.70)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--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HR (95% CI) vs NIVO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.74 (.60-.92)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--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--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ORR, % (95% CI)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57.6 (52.0-63.2)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43.7 (38.1-49.3)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19.0 (14.9-23.8)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13648" y="6488668"/>
            <a:ext cx="8301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Wolchok JD, et al. </a:t>
            </a:r>
            <a:r>
              <a:rPr lang="it-IT" i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J Clin Oncol</a:t>
            </a:r>
            <a:r>
              <a:rPr lang="it-IT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. 2015;33. Abstract LBA1.</a:t>
            </a:r>
            <a:r>
              <a:rPr lang="it-IT" u="none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[11]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53222" y="165919"/>
            <a:ext cx="86723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E1400"/>
                </a:solidFill>
                <a:effectLst/>
                <a:latin typeface="Calibri" panose="020F0502020204030204" pitchFamily="34" charset="0"/>
                <a:ea typeface="ＭＳ Ｐゴシック" charset="-128"/>
                <a:cs typeface="Arial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000" u="none" kern="0" dirty="0" smtClean="0">
                <a:solidFill>
                  <a:schemeClr val="accent5"/>
                </a:solidFill>
                <a:latin typeface="Calibri"/>
                <a:cs typeface="Calibri"/>
              </a:rPr>
              <a:t>Checkmate 067: Phase </a:t>
            </a:r>
            <a:r>
              <a:rPr lang="en-US" sz="4000" u="none" kern="0" dirty="0">
                <a:solidFill>
                  <a:schemeClr val="accent5"/>
                </a:solidFill>
                <a:latin typeface="Calibri"/>
                <a:cs typeface="Calibri"/>
              </a:rPr>
              <a:t>3 Trial of IPI + NIVO vs IPI or NIVO</a:t>
            </a:r>
            <a:endParaRPr lang="en-GB" sz="3200" u="none" kern="0" dirty="0" smtClean="0">
              <a:solidFill>
                <a:schemeClr val="accent5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34" y="1608454"/>
            <a:ext cx="7603423" cy="954107"/>
          </a:xfrm>
        </p:spPr>
        <p:txBody>
          <a:bodyPr wrap="square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Randomized, double-blind, phase 3 study comparing NIVO + IPI vs NIVO or IPI 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alone</a:t>
            </a:r>
            <a:endParaRPr lang="en-US" sz="28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0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6" y="168872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BRAF Inhibitor Acquired Resistance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191" y="1446779"/>
            <a:ext cx="7438058" cy="4585871"/>
          </a:xfrm>
        </p:spPr>
        <p:txBody>
          <a:bodyPr wrap="square">
            <a:spAutoFit/>
          </a:bodyPr>
          <a:lstStyle/>
          <a:p>
            <a:pPr marL="0" indent="0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Methods</a:t>
            </a:r>
          </a:p>
          <a:p>
            <a:pPr marL="463550" indent="-231775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100 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patients (pts) with 132 melanoma samples </a:t>
            </a:r>
            <a:endParaRPr lang="en-US" b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63550" indent="-231775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Whole 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exome sequencing and/or PCR-based genetic testing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performed 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 all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samples</a:t>
            </a:r>
          </a:p>
          <a:p>
            <a:pPr marL="0" indent="0"/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Results: 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Acquired resistance mechanisms were identified in 58% of 132 samples</a:t>
            </a:r>
          </a:p>
          <a:p>
            <a:pPr lvl="1" indent="-342900">
              <a:buFont typeface="Calibri" panose="020F0502020204030204" pitchFamily="34" charset="0"/>
              <a:buChar char="‒"/>
              <a:tabLst>
                <a:tab pos="1203325" algn="l"/>
              </a:tabLst>
            </a:pP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NRAS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or</a:t>
            </a:r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KRAS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mutations (20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%)</a:t>
            </a:r>
          </a:p>
          <a:p>
            <a:pPr lvl="1" indent="-342900">
              <a:buFont typeface="Calibri" panose="020F0502020204030204" pitchFamily="34" charset="0"/>
              <a:buChar char="‒"/>
              <a:tabLst>
                <a:tab pos="1203325" algn="l"/>
              </a:tabLst>
            </a:pP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BRAF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splice variants (16%), </a:t>
            </a: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BRAF</a:t>
            </a:r>
            <a:r>
              <a:rPr lang="en-US" sz="2000" i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V600E/K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 amplifications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(13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%) </a:t>
            </a:r>
          </a:p>
          <a:p>
            <a:pPr lvl="1" indent="-342900">
              <a:buFont typeface="Calibri" panose="020F0502020204030204" pitchFamily="34" charset="0"/>
              <a:buChar char="‒"/>
              <a:tabLst>
                <a:tab pos="1203325" algn="l"/>
              </a:tabLst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MEK1/2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mutations (7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%) </a:t>
            </a:r>
          </a:p>
          <a:p>
            <a:pPr lvl="1" indent="-342900">
              <a:buFont typeface="Calibri" panose="020F0502020204030204" pitchFamily="34" charset="0"/>
              <a:buChar char="‒"/>
              <a:tabLst>
                <a:tab pos="1203325" algn="l"/>
              </a:tabLst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non-MAPK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pathway alterations (11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%) 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648" y="6493344"/>
            <a:ext cx="5442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Johnson DB, et al.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Clin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Oncol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2015;33. Abstract 9008.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[1]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9719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1937" name="Group 49"/>
          <p:cNvGraphicFramePr>
            <a:graphicFrameLocks noGrp="1"/>
          </p:cNvGraphicFramePr>
          <p:nvPr>
            <p:extLst/>
          </p:nvPr>
        </p:nvGraphicFramePr>
        <p:xfrm>
          <a:off x="648268" y="1720968"/>
          <a:ext cx="7847465" cy="4288536"/>
        </p:xfrm>
        <a:graphic>
          <a:graphicData uri="http://schemas.openxmlformats.org/drawingml/2006/table">
            <a:tbl>
              <a:tblPr/>
              <a:tblGrid>
                <a:gridCol w="2681386"/>
                <a:gridCol w="1808550"/>
                <a:gridCol w="1815500"/>
                <a:gridCol w="1542029"/>
              </a:tblGrid>
              <a:tr h="794163">
                <a:tc>
                  <a:txBody>
                    <a:bodyPr/>
                    <a:lstStyle/>
                    <a:p>
                      <a:pPr marL="111125" marR="0" lvl="0" indent="95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ＭＳ Ｐゴシック" charset="-128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NIVO + IPI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</a:t>
                      </a:r>
                      <a:r>
                        <a:rPr lang="en-US" sz="2400" b="1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 = 313</a:t>
                      </a:r>
                      <a:endParaRPr lang="en-US" sz="24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NIVO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 = 313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IPI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 = 311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288">
                <a:tc>
                  <a:txBody>
                    <a:bodyPr/>
                    <a:lstStyle/>
                    <a:p>
                      <a:pPr marL="111125" marR="0" lvl="0" indent="95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Patients reporting an event, %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Grade</a:t>
                      </a:r>
                      <a:r>
                        <a:rPr lang="en-US" sz="2400" b="1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 3-4</a:t>
                      </a:r>
                      <a:endParaRPr lang="en-US" sz="24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Grade 3-4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Grade 3-4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Treatment-related AE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55.0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16.3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86.2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Treatment-related AE leading to discontinuation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29.4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5.1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14.8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Treatment-related death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0.3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0.3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13648" y="6488668"/>
            <a:ext cx="8301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Wolchok JD, et al. </a:t>
            </a:r>
            <a:r>
              <a:rPr lang="it-IT" i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J Clin Oncol</a:t>
            </a:r>
            <a:r>
              <a:rPr lang="it-IT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. 2015;33. Abstract LBA1.</a:t>
            </a:r>
            <a:r>
              <a:rPr lang="it-IT" u="none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[11]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53222" y="165920"/>
            <a:ext cx="86723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E1400"/>
                </a:solidFill>
                <a:effectLst/>
                <a:latin typeface="Calibri" panose="020F0502020204030204" pitchFamily="34" charset="0"/>
                <a:ea typeface="ＭＳ Ｐゴシック" charset="-128"/>
                <a:cs typeface="Arial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000" u="none" kern="0" dirty="0" smtClean="0">
                <a:solidFill>
                  <a:schemeClr val="accent5"/>
                </a:solidFill>
                <a:latin typeface="Calibri"/>
                <a:cs typeface="Calibri"/>
              </a:rPr>
              <a:t>Safety: Checkmate 067</a:t>
            </a:r>
            <a:endParaRPr lang="en-GB" sz="3200" u="none" kern="0" dirty="0" smtClean="0">
              <a:solidFill>
                <a:schemeClr val="accent5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562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1937" name="Group 49"/>
          <p:cNvGraphicFramePr>
            <a:graphicFrameLocks noGrp="1"/>
          </p:cNvGraphicFramePr>
          <p:nvPr>
            <p:extLst/>
          </p:nvPr>
        </p:nvGraphicFramePr>
        <p:xfrm>
          <a:off x="438021" y="1081695"/>
          <a:ext cx="8267958" cy="4351303"/>
        </p:xfrm>
        <a:graphic>
          <a:graphicData uri="http://schemas.openxmlformats.org/drawingml/2006/table">
            <a:tbl>
              <a:tblPr/>
              <a:tblGrid>
                <a:gridCol w="2870159"/>
                <a:gridCol w="1736843"/>
                <a:gridCol w="2113005"/>
                <a:gridCol w="1547951"/>
              </a:tblGrid>
              <a:tr h="794163">
                <a:tc>
                  <a:txBody>
                    <a:bodyPr/>
                    <a:lstStyle/>
                    <a:p>
                      <a:pPr marL="111125" marR="0" lvl="0" indent="95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-128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Median OS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Median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PFS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OS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 and T</a:t>
                      </a:r>
                      <a:r>
                        <a:rPr lang="en-US" sz="24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(95% CI)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25.1 mo (19.2-NR)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11.0 mo 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(8.0-13.9) 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1-y: 74% 2-y: 51%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41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 (95% CI)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18.7 mo (15.2-23.7)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8.8 mo 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(5.9-9.3) 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1-y: 68%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2-y: 42%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HR</a:t>
                      </a:r>
                      <a:r>
                        <a:rPr lang="en-US" sz="2400" baseline="300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-128"/>
                        <a:cs typeface="Calibri"/>
                      </a:endParaRP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0.71;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P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= .01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0.67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it-IT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P </a:t>
                      </a: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= .0004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--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Vem and Cobi</a:t>
                      </a:r>
                      <a:r>
                        <a:rPr lang="en-US" sz="24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b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 vs Vem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OS at 9 mo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/>
                        </a:rPr>
                        <a:t>81% vs 73%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14.9 mo vs 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7.2 mo;</a:t>
                      </a:r>
                      <a:r>
                        <a:rPr lang="en-US" sz="2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HR .58</a:t>
                      </a:r>
                      <a:endParaRPr lang="en-US" sz="2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13648" y="6529612"/>
            <a:ext cx="93056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Long GV, et al. </a:t>
            </a:r>
            <a:r>
              <a:rPr lang="it-IT" sz="1600" i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J Clin </a:t>
            </a:r>
            <a:r>
              <a:rPr lang="it-IT" sz="1600" i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Oncol. </a:t>
            </a:r>
            <a:r>
              <a:rPr lang="it-IT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2015;33. Abstract 102</a:t>
            </a:r>
            <a:r>
              <a:rPr lang="it-IT" sz="1600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[33]</a:t>
            </a:r>
            <a:r>
              <a:rPr lang="it-IT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; </a:t>
            </a:r>
            <a:r>
              <a:rPr lang="en-US" sz="16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Larkin </a:t>
            </a:r>
            <a:r>
              <a:rPr lang="en-US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JMG, </a:t>
            </a:r>
            <a:r>
              <a:rPr lang="en-US" sz="16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et al. </a:t>
            </a:r>
            <a:r>
              <a:rPr lang="en-US" sz="1600" i="1" u="none" dirty="0"/>
              <a:t>J Clin Oncol</a:t>
            </a:r>
            <a:r>
              <a:rPr lang="en-US" sz="1600" u="none" dirty="0" smtClean="0"/>
              <a:t>. 2015;33. Abstract 9006.</a:t>
            </a:r>
            <a:r>
              <a:rPr lang="en-US" sz="1600" u="none" baseline="30000" dirty="0" smtClean="0"/>
              <a:t>[6]</a:t>
            </a:r>
            <a:endParaRPr lang="da-DK" sz="1600" u="none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62441" y="177423"/>
            <a:ext cx="86723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E1400"/>
                </a:solidFill>
                <a:effectLst/>
                <a:latin typeface="Calibri" panose="020F0502020204030204" pitchFamily="34" charset="0"/>
                <a:ea typeface="ＭＳ Ｐゴシック" charset="-128"/>
                <a:cs typeface="Arial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000" u="none" kern="0" dirty="0" smtClean="0">
                <a:solidFill>
                  <a:schemeClr val="accent5"/>
                </a:solidFill>
                <a:latin typeface="Calibri"/>
                <a:cs typeface="Calibri"/>
              </a:rPr>
              <a:t>COMBI-d: Phase 3 Study for </a:t>
            </a:r>
            <a:r>
              <a:rPr lang="en-US" sz="4000" i="1" u="none" kern="0" dirty="0" smtClean="0">
                <a:solidFill>
                  <a:schemeClr val="accent5"/>
                </a:solidFill>
                <a:latin typeface="Calibri"/>
                <a:cs typeface="Calibri"/>
              </a:rPr>
              <a:t>BRAF</a:t>
            </a:r>
            <a:r>
              <a:rPr lang="en-US" sz="4000" u="none" kern="0" dirty="0" smtClean="0">
                <a:solidFill>
                  <a:schemeClr val="accent5"/>
                </a:solidFill>
                <a:latin typeface="Calibri"/>
                <a:cs typeface="Calibri"/>
              </a:rPr>
              <a:t>mut Melanoma</a:t>
            </a:r>
            <a:endParaRPr lang="en-GB" sz="3200" u="none" kern="0" dirty="0" smtClean="0">
              <a:solidFill>
                <a:schemeClr val="accent5"/>
              </a:solidFill>
              <a:latin typeface="Calibri"/>
              <a:cs typeface="Calibri"/>
            </a:endParaRPr>
          </a:p>
        </p:txBody>
      </p:sp>
      <p:sp>
        <p:nvSpPr>
          <p:cNvPr id="5" name="AutoShape 48"/>
          <p:cNvSpPr>
            <a:spLocks noChangeArrowheads="1"/>
          </p:cNvSpPr>
          <p:nvPr/>
        </p:nvSpPr>
        <p:spPr bwMode="auto">
          <a:xfrm>
            <a:off x="714375" y="5577323"/>
            <a:ext cx="7715250" cy="84956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u="none" dirty="0" smtClean="0">
                <a:solidFill>
                  <a:schemeClr val="bg1"/>
                </a:solidFill>
              </a:rPr>
              <a:t>Similar results are seen with targeted combination </a:t>
            </a:r>
          </a:p>
          <a:p>
            <a:pPr algn="ctr"/>
            <a:r>
              <a:rPr lang="en-US" sz="2400" b="1" u="none" dirty="0" smtClean="0">
                <a:solidFill>
                  <a:schemeClr val="bg1"/>
                </a:solidFill>
              </a:rPr>
              <a:t>regimens as with the most promising immunotherapy</a:t>
            </a:r>
            <a:endParaRPr lang="en-US" sz="2400" b="1" u="none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637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464911"/>
            <a:ext cx="7315201" cy="11684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8553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ctrTitle"/>
          </p:nvPr>
        </p:nvSpPr>
        <p:spPr>
          <a:xfrm>
            <a:off x="511877" y="1466454"/>
            <a:ext cx="8026400" cy="1835727"/>
          </a:xfrm>
          <a:effectLst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dirty="0"/>
              <a:t>Emerging Concepts in the Management of Skin </a:t>
            </a:r>
            <a:r>
              <a:rPr lang="en-US" sz="4000" dirty="0" smtClean="0"/>
              <a:t>Cancer</a:t>
            </a:r>
            <a:endParaRPr lang="en-US" sz="2800" b="0" dirty="0" smtClean="0">
              <a:solidFill>
                <a:srgbClr val="8E1400"/>
              </a:solidFill>
              <a:latin typeface="Calibri"/>
              <a:cs typeface="Calibri"/>
            </a:endParaRPr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616676" y="3302181"/>
            <a:ext cx="8086951" cy="829660"/>
          </a:xfrm>
          <a:effectLst/>
        </p:spPr>
        <p:txBody>
          <a:bodyPr/>
          <a:lstStyle/>
          <a:p>
            <a:pPr algn="ctr"/>
            <a:r>
              <a:rPr lang="en-US" dirty="0">
                <a:solidFill>
                  <a:schemeClr val="accent5"/>
                </a:solidFill>
                <a:latin typeface="Calibri"/>
                <a:cs typeface="Calibri"/>
              </a:rPr>
              <a:t>Perspectives From the 2015 Oncology </a:t>
            </a:r>
            <a:r>
              <a:rPr lang="en-US" dirty="0" smtClean="0">
                <a:solidFill>
                  <a:schemeClr val="accent5"/>
                </a:solidFill>
                <a:latin typeface="Calibri"/>
                <a:cs typeface="Calibri"/>
              </a:rPr>
              <a:t>Meeting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6527" y="4131841"/>
            <a:ext cx="7110187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u="none" dirty="0" smtClean="0">
                <a:solidFill>
                  <a:schemeClr val="accent5"/>
                </a:solidFill>
                <a:latin typeface="Calibri"/>
                <a:cs typeface="Calibri"/>
              </a:rPr>
              <a:t>Oncolytic </a:t>
            </a:r>
            <a:r>
              <a:rPr lang="en-US" sz="2400" b="1" u="none" dirty="0">
                <a:solidFill>
                  <a:schemeClr val="accent5"/>
                </a:solidFill>
                <a:latin typeface="Calibri"/>
                <a:cs typeface="Calibri"/>
              </a:rPr>
              <a:t>Virus Therapy for Metastatic </a:t>
            </a:r>
            <a:r>
              <a:rPr lang="en-US" sz="2400" b="1" u="none" dirty="0" smtClean="0">
                <a:solidFill>
                  <a:schemeClr val="accent5"/>
                </a:solidFill>
                <a:latin typeface="Calibri"/>
                <a:cs typeface="Calibri"/>
              </a:rPr>
              <a:t>Melanoma</a:t>
            </a:r>
          </a:p>
          <a:p>
            <a:pPr>
              <a:lnSpc>
                <a:spcPct val="90000"/>
              </a:lnSpc>
            </a:pPr>
            <a:r>
              <a:rPr lang="en-US" sz="2400" b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Robert H. Andtbacka, MD, CM 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Associate Professor of Surgery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Division of Surgical Oncology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University of Utah School of Medicine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Surgeon and Investigator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Intermountain Healthcare and Huntsman Cancer Institute 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Salt Lake City, Utah</a:t>
            </a:r>
          </a:p>
        </p:txBody>
      </p:sp>
      <p:pic>
        <p:nvPicPr>
          <p:cNvPr id="8" name="Picture 7" descr="MedscapeEDU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8" y="381000"/>
            <a:ext cx="1587500" cy="48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37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14" y="164914"/>
            <a:ext cx="868680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Oncolytic Virus Immunotherapy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81419" y="2675848"/>
            <a:ext cx="1468602" cy="190821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u="none" dirty="0" smtClean="0">
                <a:solidFill>
                  <a:schemeClr val="bg2"/>
                </a:solidFill>
              </a:rPr>
              <a:t>Delivery of virus to ≥1 tumor sites by direct </a:t>
            </a:r>
            <a:r>
              <a:rPr lang="en-US" sz="2000" u="none" dirty="0">
                <a:solidFill>
                  <a:schemeClr val="bg2"/>
                </a:solidFill>
              </a:rPr>
              <a:t>or intravenous</a:t>
            </a:r>
          </a:p>
          <a:p>
            <a:pPr algn="ctr"/>
            <a:r>
              <a:rPr lang="en-US" u="none" dirty="0" smtClean="0">
                <a:solidFill>
                  <a:schemeClr val="bg2"/>
                </a:solidFill>
              </a:rPr>
              <a:t>injection</a:t>
            </a:r>
            <a:endParaRPr lang="en-US" u="none" dirty="0">
              <a:solidFill>
                <a:schemeClr val="bg2"/>
              </a:solidFill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491461" y="3629384"/>
            <a:ext cx="1112108" cy="271848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758657" y="2338103"/>
            <a:ext cx="1573011" cy="289148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Calibri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itchFamily="34" charset="0"/>
              </a:rPr>
              <a:t>Killing of infected cells by virus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itchFamily="34" charset="0"/>
              </a:rPr>
              <a:t> or by host immune response killing of the virally infected cells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22576" y="2660459"/>
            <a:ext cx="1511226" cy="2246769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u="none" dirty="0" smtClean="0">
                <a:solidFill>
                  <a:schemeClr val="bg2"/>
                </a:solidFill>
              </a:rPr>
              <a:t>Killing of residual tumor cells by antitumor immune response</a:t>
            </a:r>
            <a:endParaRPr lang="en-US" sz="2000" u="none" dirty="0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675" y="6492462"/>
            <a:ext cx="504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Russell SJ, et al.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Nat Biotechnol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2012;30:658-670.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[37]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5523542" y="3645304"/>
            <a:ext cx="1112108" cy="271848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916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4814" y="164914"/>
            <a:ext cx="868680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OPTiM Phase 3 Study Design</a:t>
            </a:r>
            <a:endParaRPr lang="en-US" sz="4000" dirty="0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928048" y="4912448"/>
            <a:ext cx="7287904" cy="622296"/>
          </a:xfrm>
        </p:spPr>
        <p:txBody>
          <a:bodyPr/>
          <a:lstStyle/>
          <a:p>
            <a:pPr algn="ctr"/>
            <a:r>
              <a:rPr lang="en-US" sz="1600" dirty="0" smtClean="0">
                <a:sym typeface="Arial Bold" charset="0"/>
              </a:rPr>
              <a:t>Patients were to remain on treatment beyond progression unless clinically significant (ie, associated with reduced performance status) after 24 weeks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70849" y="1063360"/>
            <a:ext cx="8202303" cy="3112055"/>
            <a:chOff x="484497" y="1199840"/>
            <a:chExt cx="8202303" cy="3112055"/>
          </a:xfrm>
        </p:grpSpPr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5325475" y="1935481"/>
              <a:ext cx="553432" cy="0"/>
            </a:xfrm>
            <a:prstGeom prst="line">
              <a:avLst/>
            </a:prstGeom>
            <a:noFill/>
            <a:ln w="34925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FFFFFF"/>
                </a:solidFill>
                <a:latin typeface="Gill Sans" charset="0"/>
                <a:ea typeface="ＭＳ Ｐゴシック" charset="0"/>
                <a:sym typeface="Gill Sans" charset="0"/>
              </a:endParaRPr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>
              <a:off x="5353445" y="3436557"/>
              <a:ext cx="525462" cy="3175"/>
            </a:xfrm>
            <a:prstGeom prst="line">
              <a:avLst/>
            </a:prstGeom>
            <a:noFill/>
            <a:ln w="34925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FFFFFF"/>
                </a:solidFill>
                <a:latin typeface="Gill Sans" charset="0"/>
                <a:ea typeface="ＭＳ Ｐゴシック" charset="0"/>
                <a:sym typeface="Gill Sans" charset="0"/>
              </a:endParaRPr>
            </a:p>
          </p:txBody>
        </p:sp>
        <p:sp>
          <p:nvSpPr>
            <p:cNvPr id="8196" name="AutoShape 4"/>
            <p:cNvSpPr>
              <a:spLocks/>
            </p:cNvSpPr>
            <p:nvPr/>
          </p:nvSpPr>
          <p:spPr bwMode="auto">
            <a:xfrm>
              <a:off x="484497" y="2122717"/>
              <a:ext cx="2223116" cy="123983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Injectable, </a:t>
              </a:r>
              <a:r>
                <a:rPr lang="en-US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unresectable </a:t>
              </a:r>
              <a:br>
                <a:rPr lang="en-US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</a:br>
              <a:r>
                <a:rPr lang="en-US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Stage </a:t>
              </a:r>
              <a:r>
                <a:rPr lang="en-US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IIIB-IV </a:t>
              </a:r>
              <a:r>
                <a:rPr lang="en-US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melanoma </a:t>
              </a:r>
              <a:endParaRPr lang="en-US" b="1" u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charset="0"/>
              </a:endParaRPr>
            </a:p>
          </p:txBody>
        </p:sp>
        <p:sp>
          <p:nvSpPr>
            <p:cNvPr id="8199" name="AutoShape 7"/>
            <p:cNvSpPr>
              <a:spLocks/>
            </p:cNvSpPr>
            <p:nvPr/>
          </p:nvSpPr>
          <p:spPr bwMode="auto">
            <a:xfrm>
              <a:off x="3577448" y="1281106"/>
              <a:ext cx="1780400" cy="133200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T-VEC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intralesional </a:t>
              </a:r>
              <a:endParaRPr lang="en-US" sz="1600" b="1" u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up to 4 mL Q2W*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n </a:t>
              </a:r>
              <a:r>
                <a:rPr lang="en-US" sz="16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= 295</a:t>
              </a:r>
            </a:p>
          </p:txBody>
        </p:sp>
        <p:sp>
          <p:nvSpPr>
            <p:cNvPr id="8202" name="AutoShape 10"/>
            <p:cNvSpPr>
              <a:spLocks/>
            </p:cNvSpPr>
            <p:nvPr/>
          </p:nvSpPr>
          <p:spPr bwMode="auto">
            <a:xfrm>
              <a:off x="3577448" y="2747881"/>
              <a:ext cx="1778000" cy="1332000"/>
            </a:xfrm>
            <a:prstGeom prst="roundRect">
              <a:avLst>
                <a:gd name="adj" fmla="val 16657"/>
              </a:avLst>
            </a:prstGeom>
            <a:solidFill>
              <a:schemeClr val="accent4"/>
            </a:solidFill>
            <a:ln>
              <a:noFill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GM-CSF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Subcutaneous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14 days of every </a:t>
              </a:r>
              <a:br>
                <a:rPr lang="en-US" sz="16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</a:br>
              <a:r>
                <a:rPr lang="en-US" sz="1600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28-day </a:t>
              </a:r>
              <a:r>
                <a:rPr lang="en-US" sz="16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cycle*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n </a:t>
              </a:r>
              <a:r>
                <a:rPr lang="en-US" sz="16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= 141</a:t>
              </a:r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2660854" y="1905000"/>
              <a:ext cx="867454" cy="1651000"/>
              <a:chOff x="121" y="0"/>
              <a:chExt cx="698" cy="1040"/>
            </a:xfrm>
          </p:grpSpPr>
          <p:sp>
            <p:nvSpPr>
              <p:cNvPr id="8205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121" y="0"/>
                <a:ext cx="696" cy="173"/>
              </a:xfrm>
              <a:prstGeom prst="line">
                <a:avLst/>
              </a:prstGeom>
              <a:noFill/>
              <a:ln w="349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FFFFFF"/>
                  </a:solidFill>
                  <a:latin typeface="Gill Sans" charset="0"/>
                  <a:ea typeface="ＭＳ Ｐゴシック" charset="0"/>
                  <a:sym typeface="Gill Sans" charset="0"/>
                </a:endParaRPr>
              </a:p>
            </p:txBody>
          </p:sp>
          <p:sp>
            <p:nvSpPr>
              <p:cNvPr id="8206" name="Line 14"/>
              <p:cNvSpPr>
                <a:spLocks noChangeShapeType="1"/>
              </p:cNvSpPr>
              <p:nvPr/>
            </p:nvSpPr>
            <p:spPr bwMode="auto">
              <a:xfrm>
                <a:off x="124" y="868"/>
                <a:ext cx="695" cy="172"/>
              </a:xfrm>
              <a:prstGeom prst="line">
                <a:avLst/>
              </a:prstGeom>
              <a:noFill/>
              <a:ln w="349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FFFFFF"/>
                  </a:solidFill>
                  <a:latin typeface="Gill Sans" charset="0"/>
                  <a:ea typeface="ＭＳ Ｐゴシック" charset="0"/>
                  <a:sym typeface="Gill Sans" charset="0"/>
                </a:endParaRPr>
              </a:p>
            </p:txBody>
          </p:sp>
        </p:grpSp>
        <p:sp>
          <p:nvSpPr>
            <p:cNvPr id="8207" name="Rectangle 15"/>
            <p:cNvSpPr>
              <a:spLocks/>
            </p:cNvSpPr>
            <p:nvPr/>
          </p:nvSpPr>
          <p:spPr bwMode="auto">
            <a:xfrm>
              <a:off x="2391775" y="2454449"/>
              <a:ext cx="1524001" cy="569387"/>
            </a:xfrm>
            <a:prstGeom prst="rect">
              <a:avLst/>
            </a:prstGeom>
            <a:noFill/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wrap="square" lIns="38100" tIns="38100" rIns="38100" bIns="38100" anchor="ctr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 smtClean="0">
                  <a:solidFill>
                    <a:srgbClr val="FFFFFF"/>
                  </a:solidFill>
                  <a:latin typeface="Arial Bold" charset="0"/>
                  <a:ea typeface="ＭＳ Ｐゴシック" charset="0"/>
                  <a:cs typeface="Arial Bold" charset="0"/>
                  <a:sym typeface="Arial Bold" charset="0"/>
                </a:rPr>
                <a:t>2:1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 smtClean="0">
                  <a:solidFill>
                    <a:srgbClr val="FFFFFF"/>
                  </a:solidFill>
                  <a:latin typeface="Arial Bold" charset="0"/>
                  <a:ea typeface="ＭＳ Ｐゴシック" charset="0"/>
                  <a:cs typeface="Arial Bold" charset="0"/>
                  <a:sym typeface="Arial Bold" charset="0"/>
                </a:rPr>
                <a:t>N = 436</a:t>
              </a:r>
            </a:p>
          </p:txBody>
        </p:sp>
        <p:sp>
          <p:nvSpPr>
            <p:cNvPr id="8210" name="AutoShape 18"/>
            <p:cNvSpPr>
              <a:spLocks/>
            </p:cNvSpPr>
            <p:nvPr/>
          </p:nvSpPr>
          <p:spPr bwMode="auto">
            <a:xfrm>
              <a:off x="5910080" y="1199840"/>
              <a:ext cx="2776720" cy="3112055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>
              <a:noFill/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6213" indent="-82550" eaLnBrk="0" fontAlgn="base" hangingPunct="0">
                <a:spcBef>
                  <a:spcPts val="600"/>
                </a:spcBef>
                <a:spcAft>
                  <a:spcPct val="0"/>
                </a:spcAft>
                <a:buClr>
                  <a:srgbClr val="002060"/>
                </a:buClr>
                <a:buSzPct val="100000"/>
              </a:pPr>
              <a:r>
                <a:rPr lang="en-US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Primary </a:t>
              </a:r>
              <a:r>
                <a:rPr lang="en-US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End Point</a:t>
              </a:r>
              <a:r>
                <a:rPr lang="en-US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:</a:t>
              </a:r>
            </a:p>
            <a:p>
              <a:pPr marL="463550" indent="-231775" eaLnBrk="0" hangingPunct="0">
                <a:spcBef>
                  <a:spcPts val="600"/>
                </a:spcBef>
                <a:buClr>
                  <a:schemeClr val="bg1"/>
                </a:buClr>
                <a:buSzPct val="100000"/>
                <a:buFont typeface="Arial"/>
                <a:buChar char="•"/>
              </a:pPr>
              <a:r>
                <a:rPr lang="en-US" sz="14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Durable response rate </a:t>
              </a:r>
            </a:p>
            <a:p>
              <a:pPr marL="176213" indent="-82550" eaLnBrk="0" fontAlgn="base" hangingPunct="0">
                <a:spcBef>
                  <a:spcPts val="600"/>
                </a:spcBef>
                <a:spcAft>
                  <a:spcPct val="0"/>
                </a:spcAft>
                <a:buClr>
                  <a:srgbClr val="002060"/>
                </a:buClr>
                <a:buSzPct val="100000"/>
              </a:pPr>
              <a:r>
                <a:rPr lang="en-US" sz="14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(Defined as </a:t>
              </a:r>
              <a:r>
                <a:rPr lang="en-US" sz="1400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objective response </a:t>
              </a:r>
              <a:r>
                <a:rPr lang="en-US" sz="14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lasting for </a:t>
              </a:r>
              <a:r>
                <a:rPr lang="en-US" sz="1400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≥ 6 </a:t>
              </a:r>
              <a:r>
                <a:rPr lang="en-US" sz="1400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months)</a:t>
              </a:r>
              <a:endParaRPr lang="en-US" sz="1200" b="1" u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charset="0"/>
              </a:endParaRPr>
            </a:p>
            <a:p>
              <a:pPr eaLnBrk="0" fontAlgn="base" hangingPunct="0">
                <a:spcBef>
                  <a:spcPts val="600"/>
                </a:spcBef>
                <a:spcAft>
                  <a:spcPct val="0"/>
                </a:spcAft>
                <a:buClr>
                  <a:srgbClr val="002060"/>
                </a:buClr>
                <a:buSzPct val="100000"/>
              </a:pPr>
              <a:r>
                <a:rPr lang="en-US" b="1" u="none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Key Secondary </a:t>
              </a:r>
              <a:r>
                <a:rPr lang="en-US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End Points</a:t>
              </a:r>
              <a:endParaRPr lang="en-US" b="1" u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charset="0"/>
              </a:endParaRPr>
            </a:p>
            <a:p>
              <a:pPr marL="463550" indent="-231775" eaLnBrk="0" fontAlgn="base" hangingPunct="0">
                <a:spcBef>
                  <a:spcPts val="6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Arial"/>
                <a:buChar char="•"/>
              </a:pPr>
              <a:r>
                <a:rPr lang="en-US" sz="1400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OS</a:t>
              </a:r>
              <a:endParaRPr lang="en-US" sz="1400" b="1" u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charset="0"/>
              </a:endParaRPr>
            </a:p>
            <a:p>
              <a:pPr marL="463550" indent="-231775" eaLnBrk="0" fontAlgn="base" hangingPunct="0">
                <a:spcBef>
                  <a:spcPts val="6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Arial"/>
                <a:buChar char="•"/>
              </a:pPr>
              <a:r>
                <a:rPr lang="en-US" sz="1400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ORR</a:t>
              </a:r>
              <a:endParaRPr lang="en-US" sz="1400" b="1" u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charset="0"/>
              </a:endParaRPr>
            </a:p>
            <a:p>
              <a:pPr marL="463550" indent="-231775" eaLnBrk="0" fontAlgn="base" hangingPunct="0">
                <a:spcBef>
                  <a:spcPts val="6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Arial"/>
                <a:buChar char="•"/>
              </a:pPr>
              <a:r>
                <a:rPr lang="en-US" sz="1400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TTF</a:t>
              </a:r>
              <a:endParaRPr lang="en-US" sz="1400" b="1" u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charset="0"/>
              </a:endParaRPr>
            </a:p>
            <a:p>
              <a:pPr marL="463550" indent="-231775" eaLnBrk="0" fontAlgn="base" hangingPunct="0">
                <a:spcBef>
                  <a:spcPts val="6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Arial"/>
                <a:buChar char="•"/>
              </a:pPr>
              <a:r>
                <a:rPr lang="en-US" sz="1400" b="1" u="none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 Bold" charset="0"/>
                </a:rPr>
                <a:t>Safety</a:t>
              </a:r>
              <a:endParaRPr lang="en-US" sz="1400" b="1" u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charset="0"/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343676" y="3535393"/>
            <a:ext cx="3220123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eaLnBrk="0" fontAlgn="base" hangingPunct="0">
              <a:spcBef>
                <a:spcPts val="336"/>
              </a:spcBef>
            </a:pPr>
            <a:r>
              <a:rPr lang="en-US" sz="1600" b="1" u="none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Randomization stratification:</a:t>
            </a:r>
          </a:p>
          <a:p>
            <a:pPr marL="231775" lvl="2" eaLnBrk="0" fontAlgn="base" hangingPunct="0">
              <a:spcBef>
                <a:spcPts val="336"/>
              </a:spcBef>
              <a:spcAft>
                <a:spcPct val="0"/>
              </a:spcAft>
            </a:pPr>
            <a:r>
              <a:rPr lang="en-US" sz="1400" u="none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1. Disease substage </a:t>
            </a:r>
          </a:p>
          <a:p>
            <a:pPr marL="231775" lvl="2" eaLnBrk="0" fontAlgn="base" hangingPunct="0">
              <a:spcBef>
                <a:spcPts val="336"/>
              </a:spcBef>
              <a:spcAft>
                <a:spcPct val="0"/>
              </a:spcAft>
            </a:pPr>
            <a:r>
              <a:rPr lang="en-US" sz="1400" u="none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2. Prior systemic treatment</a:t>
            </a:r>
          </a:p>
          <a:p>
            <a:pPr marL="231775" lvl="2" eaLnBrk="0" fontAlgn="base" hangingPunct="0">
              <a:spcBef>
                <a:spcPts val="336"/>
              </a:spcBef>
            </a:pPr>
            <a:r>
              <a:rPr lang="en-US" sz="1400" u="none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3. Site of disease at first recurrence</a:t>
            </a:r>
          </a:p>
          <a:p>
            <a:pPr marL="231775" lvl="2" eaLnBrk="0" fontAlgn="base" hangingPunct="0">
              <a:spcBef>
                <a:spcPts val="336"/>
              </a:spcBef>
              <a:spcAft>
                <a:spcPct val="0"/>
              </a:spcAft>
            </a:pPr>
            <a:r>
              <a:rPr lang="en-US" sz="1400" u="none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4. Presence of liver metastases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3563799" y="4185312"/>
            <a:ext cx="5266301" cy="762000"/>
          </a:xfrm>
          <a:prstGeom prst="rect">
            <a:avLst/>
          </a:prstGeom>
          <a:noFill/>
          <a:ln w="9525" algn="ctr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231775" indent="-231775" eaLnBrk="0" hangingPunct="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</a:pPr>
            <a:r>
              <a:rPr lang="en-US" sz="1400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Patients enrolled between May 2009 and July 2011</a:t>
            </a:r>
          </a:p>
          <a:p>
            <a:pPr marL="231775" indent="-231775" eaLnBrk="0" hangingPunct="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</a:pPr>
            <a:r>
              <a:rPr lang="en-US" sz="1400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Patients enrolled at 64 sites in </a:t>
            </a:r>
            <a:r>
              <a:rPr lang="en-US" sz="1400" u="none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US, </a:t>
            </a:r>
            <a:r>
              <a:rPr lang="en-US" sz="1400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UK, Canada, and South Africa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0" y="6451600"/>
            <a:ext cx="923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it-IT" sz="1400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Andtbacka RHI, et al. </a:t>
            </a:r>
            <a:r>
              <a:rPr lang="it-IT" sz="1400" i="1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J Clin </a:t>
            </a:r>
            <a:r>
              <a:rPr lang="it-IT" sz="1400" i="1" u="none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Oncol</a:t>
            </a:r>
            <a:r>
              <a:rPr lang="it-IT" sz="1400" u="none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. 2013;31. Abstract LBA9008</a:t>
            </a:r>
            <a:r>
              <a:rPr lang="it-IT" sz="1400" u="none" baseline="30000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[38]</a:t>
            </a:r>
            <a:r>
              <a:rPr lang="it-IT" sz="1400" u="none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; Kaufman </a:t>
            </a:r>
            <a:r>
              <a:rPr lang="it-IT" sz="1400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H, et al. </a:t>
            </a:r>
            <a:r>
              <a:rPr lang="it-IT" sz="1400" i="1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J Clin </a:t>
            </a:r>
            <a:r>
              <a:rPr lang="it-IT" sz="1400" i="1" u="none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Oncol. 2012;</a:t>
            </a:r>
            <a:r>
              <a:rPr lang="it-IT" sz="1400" u="none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30. Abstract TPS8604.</a:t>
            </a:r>
            <a:r>
              <a:rPr lang="it-IT" sz="1400" u="none" baseline="30000" dirty="0" smtClean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[39]</a:t>
            </a:r>
            <a:endParaRPr lang="it-IT" sz="1400" dirty="0"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28" name="Text Placeholder 10"/>
          <p:cNvSpPr txBox="1">
            <a:spLocks/>
          </p:cNvSpPr>
          <p:nvPr/>
        </p:nvSpPr>
        <p:spPr>
          <a:xfrm>
            <a:off x="583441" y="5517424"/>
            <a:ext cx="7646159" cy="88024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231775" indent="-231775">
              <a:buClr>
                <a:schemeClr val="accent5"/>
              </a:buClr>
            </a:pPr>
            <a:r>
              <a:rPr lang="en-GB" sz="1600" u="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Dosing of intralesional T-Vec was ≤ 4 mL x10</a:t>
            </a:r>
            <a:r>
              <a:rPr lang="en-GB" sz="1600" u="none" baseline="30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GB" sz="1600" u="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pfu/mL once, then after 3 weeks, ≤ 4 mL x10</a:t>
            </a:r>
            <a:r>
              <a:rPr lang="en-GB" sz="1600" u="none" baseline="30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GB" sz="1600" u="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pfu/mL every two weeks (Q2W)</a:t>
            </a:r>
          </a:p>
          <a:p>
            <a:pPr marL="231775" indent="-231775">
              <a:buClr>
                <a:schemeClr val="accent5"/>
              </a:buClr>
            </a:pPr>
            <a:r>
              <a:rPr lang="en-GB" sz="1600" u="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Dosing of GM-CSF was 125 μg/m</a:t>
            </a:r>
            <a:r>
              <a:rPr lang="en-GB" sz="1600" u="none" baseline="30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1600" u="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SQ daily x 14 days of every 28 day cycle</a:t>
            </a:r>
            <a:endParaRPr lang="en-GB" sz="1600" u="non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659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13647" y="6283373"/>
            <a:ext cx="89802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it-IT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Andtbacka RHI, et al. </a:t>
            </a:r>
            <a:r>
              <a:rPr lang="it-IT" i="1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J Clin Oncol</a:t>
            </a:r>
            <a:r>
              <a:rPr lang="it-IT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. 2013;31. Abstract LBA9008</a:t>
            </a:r>
            <a:r>
              <a:rPr lang="it-IT" u="none" baseline="30000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[38]</a:t>
            </a:r>
            <a:r>
              <a:rPr lang="it-IT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; Kaufman H, et al. </a:t>
            </a:r>
            <a:r>
              <a:rPr lang="it-IT" i="1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J Clin Oncol. 2012;</a:t>
            </a:r>
            <a:r>
              <a:rPr lang="it-IT" u="none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30. Abstract TPS8604.</a:t>
            </a:r>
            <a:r>
              <a:rPr lang="it-IT" u="none" baseline="30000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[39]</a:t>
            </a:r>
            <a:endParaRPr lang="it-IT" dirty="0"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53779" y="168388"/>
            <a:ext cx="83947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E1400"/>
                </a:solidFill>
                <a:effectLst/>
                <a:latin typeface="Calibri" panose="020F0502020204030204" pitchFamily="34" charset="0"/>
                <a:ea typeface="ＭＳ Ｐゴシック" charset="-128"/>
                <a:cs typeface="Arial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000" u="none" kern="0" dirty="0">
                <a:solidFill>
                  <a:schemeClr val="accent5"/>
                </a:solidFill>
                <a:latin typeface="Calibri"/>
                <a:cs typeface="Calibri"/>
              </a:rPr>
              <a:t>OPTiM Phase 3 Study </a:t>
            </a:r>
            <a:r>
              <a:rPr lang="en-US" sz="4000" u="none" kern="0" dirty="0" smtClean="0">
                <a:solidFill>
                  <a:schemeClr val="accent5"/>
                </a:solidFill>
                <a:latin typeface="Calibri"/>
                <a:cs typeface="Calibri"/>
              </a:rPr>
              <a:t>Results</a:t>
            </a:r>
            <a:endParaRPr lang="en-GB" sz="3200" b="0" u="none" kern="0" dirty="0" smtClean="0">
              <a:solidFill>
                <a:schemeClr val="accent2">
                  <a:lumMod val="50000"/>
                </a:schemeClr>
              </a:solidFill>
              <a:latin typeface="Calibri"/>
              <a:cs typeface="Calibri"/>
            </a:endParaRPr>
          </a:p>
        </p:txBody>
      </p:sp>
      <p:graphicFrame>
        <p:nvGraphicFramePr>
          <p:cNvPr id="421937" name="Group 49"/>
          <p:cNvGraphicFramePr>
            <a:graphicFrameLocks noGrp="1"/>
          </p:cNvGraphicFramePr>
          <p:nvPr>
            <p:extLst/>
          </p:nvPr>
        </p:nvGraphicFramePr>
        <p:xfrm>
          <a:off x="353779" y="2125331"/>
          <a:ext cx="8504784" cy="3520440"/>
        </p:xfrm>
        <a:graphic>
          <a:graphicData uri="http://schemas.openxmlformats.org/drawingml/2006/table">
            <a:tbl>
              <a:tblPr/>
              <a:tblGrid>
                <a:gridCol w="2413201"/>
                <a:gridCol w="1951744"/>
                <a:gridCol w="1598265"/>
                <a:gridCol w="2541574"/>
              </a:tblGrid>
              <a:tr h="79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ITT set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GM-CSF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(n = 141)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T-Vec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(n = 295)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Treatment difference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(T-VEC – GM-CSF)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Durable response rate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2.1%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16.3%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14.1%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95% CI (8.2, 19.2)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it-IT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P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 &lt; .0001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Objective ORR, % (95% CI)</a:t>
                      </a:r>
                    </a:p>
                  </a:txBody>
                  <a:tcPr marL="38100" marR="38100" marT="38100" marB="381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5.7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(1.9-9.5)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26.4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(21.4-31.5)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20.8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(14.4, 27.1)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 &lt; .0001 descriptive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CR</a:t>
                      </a:r>
                    </a:p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PR</a:t>
                      </a:r>
                    </a:p>
                  </a:txBody>
                  <a:tcPr marL="38100" marR="38100" marT="38100" marB="381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0.7%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5.0%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10.8%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E3192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15.6%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b="1" dirty="0" smtClean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  <a:ea typeface="ＭＳ Ｐゴシック" charset="0"/>
                          <a:cs typeface="Calibri" panose="020F0502020204030204" pitchFamily="34" charset="0"/>
                        </a:rPr>
                        <a:t>41% CR in T-Vec Responders</a:t>
                      </a:r>
                      <a:endParaRPr lang="en-US" b="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  <a:ea typeface="ＭＳ Ｐゴシック" charset="0"/>
                        <a:cs typeface="Calibri" panose="020F050202020403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Right Arrow 1"/>
          <p:cNvSpPr/>
          <p:nvPr/>
        </p:nvSpPr>
        <p:spPr bwMode="auto">
          <a:xfrm>
            <a:off x="6256688" y="4238035"/>
            <a:ext cx="469556" cy="284205"/>
          </a:xfrm>
          <a:prstGeom prst="rightArrow">
            <a:avLst/>
          </a:prstGeom>
          <a:solidFill>
            <a:srgbClr val="8E1400"/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40389" y="1152362"/>
            <a:ext cx="7726741" cy="920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E1400"/>
                </a:solidFill>
                <a:effectLst/>
                <a:latin typeface="Calibri" panose="020F0502020204030204" pitchFamily="34" charset="0"/>
                <a:ea typeface="ＭＳ Ｐゴシック" charset="-128"/>
                <a:cs typeface="Arial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marL="231775" indent="-231775">
              <a:lnSpc>
                <a:spcPct val="100000"/>
              </a:lnSpc>
              <a:spcBef>
                <a:spcPts val="672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sz="2400" b="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Primary End Point: Durable Response Rate per EAC*</a:t>
            </a:r>
          </a:p>
          <a:p>
            <a:pPr marL="231775" indent="-231775">
              <a:lnSpc>
                <a:spcPct val="100000"/>
              </a:lnSpc>
              <a:spcBef>
                <a:spcPts val="672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en-US" altLang="zh-CN" sz="2400" b="0" u="none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黑体"/>
                <a:sym typeface="Arial Bold" charset="0"/>
              </a:rPr>
              <a:t>Secondary End Point</a:t>
            </a:r>
            <a:r>
              <a:rPr lang="en-US" altLang="zh-CN" sz="2400" b="0" u="none" dirty="0">
                <a:solidFill>
                  <a:schemeClr val="tx1">
                    <a:lumMod val="85000"/>
                    <a:lumOff val="15000"/>
                  </a:schemeClr>
                </a:solidFill>
                <a:ea typeface="黑体"/>
                <a:sym typeface="Arial Bold" charset="0"/>
              </a:rPr>
              <a:t>: </a:t>
            </a:r>
            <a:r>
              <a:rPr lang="en-US" altLang="zh-CN" sz="2400" b="0" u="none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黑体"/>
                <a:sym typeface="Arial Bold" charset="0"/>
              </a:rPr>
              <a:t>Objective Response </a:t>
            </a:r>
            <a:r>
              <a:rPr lang="en-US" altLang="zh-CN" sz="2400" b="0" u="none" dirty="0">
                <a:solidFill>
                  <a:schemeClr val="tx1">
                    <a:lumMod val="85000"/>
                    <a:lumOff val="15000"/>
                  </a:schemeClr>
                </a:solidFill>
                <a:ea typeface="黑体"/>
                <a:sym typeface="Arial Bold" charset="0"/>
              </a:rPr>
              <a:t>per </a:t>
            </a:r>
            <a:r>
              <a:rPr lang="en-US" altLang="zh-CN" sz="2400" b="0" u="none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黑体"/>
                <a:sym typeface="Arial Bold" charset="0"/>
              </a:rPr>
              <a:t>EAC</a:t>
            </a:r>
            <a:endParaRPr kumimoji="1" lang="zh-CN" altLang="en-US" sz="2400" b="0" u="none" dirty="0">
              <a:solidFill>
                <a:schemeClr val="tx1">
                  <a:lumMod val="85000"/>
                  <a:lumOff val="15000"/>
                </a:schemeClr>
              </a:solidFill>
              <a:ea typeface="黑体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3816" y="5665991"/>
            <a:ext cx="87348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none" dirty="0"/>
              <a:t>The most common AE’s were Grade </a:t>
            </a:r>
            <a:r>
              <a:rPr lang="en-US" u="none" dirty="0" smtClean="0"/>
              <a:t>1 fatigue</a:t>
            </a:r>
            <a:r>
              <a:rPr lang="en-US" u="none" dirty="0"/>
              <a:t>, chills, local injection site reactions and </a:t>
            </a:r>
            <a:r>
              <a:rPr lang="en-US" u="none" dirty="0" smtClean="0"/>
              <a:t>fever,  grade </a:t>
            </a:r>
            <a:r>
              <a:rPr lang="en-US" u="none" dirty="0"/>
              <a:t>3 or 4 </a:t>
            </a:r>
            <a:r>
              <a:rPr lang="en-US" u="none" dirty="0" smtClean="0"/>
              <a:t>cellulitis occurred </a:t>
            </a:r>
            <a:r>
              <a:rPr lang="en-US" u="none"/>
              <a:t>in </a:t>
            </a:r>
            <a:r>
              <a:rPr lang="en-US" u="none" smtClean="0"/>
              <a:t>2.1% </a:t>
            </a:r>
            <a:r>
              <a:rPr lang="en-US" u="none" dirty="0"/>
              <a:t>of T-VEC–treated </a:t>
            </a:r>
            <a:r>
              <a:rPr lang="en-US" u="none" dirty="0" smtClean="0"/>
              <a:t>patients.</a:t>
            </a:r>
            <a:endParaRPr lang="en-US" u="none" dirty="0"/>
          </a:p>
        </p:txBody>
      </p:sp>
    </p:spTree>
    <p:extLst>
      <p:ext uri="{BB962C8B-B14F-4D97-AF65-F5344CB8AC3E}">
        <p14:creationId xmlns:p14="http://schemas.microsoft.com/office/powerpoint/2010/main" val="6281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664" y="162965"/>
            <a:ext cx="822960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>
                <a:cs typeface="Calibri" panose="020F0502020204030204" pitchFamily="34" charset="0"/>
              </a:rPr>
              <a:t>Summary</a:t>
            </a:r>
            <a:endParaRPr lang="en-US" sz="4000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80" y="1464495"/>
            <a:ext cx="7649568" cy="4811574"/>
          </a:xfrm>
        </p:spPr>
        <p:txBody>
          <a:bodyPr>
            <a:spAutoFit/>
          </a:bodyPr>
          <a:lstStyle/>
          <a:p>
            <a:pPr marL="231775" indent="-231775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Tumor burden was larger in patients with advanced stage disease, </a:t>
            </a: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patients treated </a:t>
            </a: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in ≥ 2nd line, and </a:t>
            </a:r>
            <a:r>
              <a:rPr lang="en-US" sz="2000" b="0" kern="24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ヒラギノ角ゴ ProN W6" charset="0"/>
                <a:cs typeface="Calibri" panose="020F0502020204030204" pitchFamily="34" charset="0"/>
                <a:sym typeface="Arial Bold" charset="0"/>
              </a:rPr>
              <a:t>patients </a:t>
            </a:r>
            <a:r>
              <a:rPr lang="en-US" sz="2000" b="0" kern="2400" dirty="0">
                <a:solidFill>
                  <a:schemeClr val="tx1">
                    <a:lumMod val="85000"/>
                    <a:lumOff val="15000"/>
                  </a:schemeClr>
                </a:solidFill>
                <a:ea typeface="ヒラギノ角ゴ ProN W6" charset="0"/>
                <a:cs typeface="Calibri" panose="020F0502020204030204" pitchFamily="34" charset="0"/>
                <a:sym typeface="Arial Bold" charset="0"/>
              </a:rPr>
              <a:t>with ECOG PS 1 </a:t>
            </a:r>
            <a:endParaRPr lang="en-US" sz="2000" b="0" kern="2400" dirty="0" smtClean="0">
              <a:solidFill>
                <a:schemeClr val="tx1">
                  <a:lumMod val="85000"/>
                  <a:lumOff val="15000"/>
                </a:schemeClr>
              </a:solidFill>
              <a:ea typeface="ヒラギノ角ゴ ProN W6" charset="0"/>
              <a:cs typeface="Calibri" panose="020F0502020204030204" pitchFamily="34" charset="0"/>
              <a:sym typeface="Arial Bold" charset="0"/>
            </a:endParaRPr>
          </a:p>
          <a:p>
            <a:pPr marL="231775" indent="-231775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In multivariate analyses</a:t>
            </a:r>
          </a:p>
          <a:p>
            <a:pPr marL="682625" lvl="1" indent="-341313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‒"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Tumor burden was prognostic for OS and predictive for OR and DR with T-Vec</a:t>
            </a:r>
          </a:p>
          <a:p>
            <a:pPr marL="682625" lvl="1" indent="-341313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‒"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Treatment line was predictive for OR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and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DR but not OS with T-Vec </a:t>
            </a:r>
          </a:p>
          <a:p>
            <a:pPr marL="682625" lvl="1" indent="-341313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‒"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ECOG PS was prognostic for OS but not predictive for OR or DR  </a:t>
            </a:r>
          </a:p>
          <a:p>
            <a:pPr marL="231775" indent="-231775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Improvement with T-Vec is seen in patients with earlier stage IIIb, IIIc, and stage IV M1a disease</a:t>
            </a:r>
          </a:p>
          <a:p>
            <a:pPr marL="682625" lvl="1" indent="-341313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64% of injected lesions responded to T-Vec</a:t>
            </a:r>
          </a:p>
          <a:p>
            <a:pPr marL="682625" lvl="1" indent="-341313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34% of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noninjected nonvisceral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lesions responded to T-Vec</a:t>
            </a:r>
          </a:p>
          <a:p>
            <a:pPr marL="231775" indent="-231775">
              <a:spcBef>
                <a:spcPts val="672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In patients with more advanced disease </a:t>
            </a: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(ie, </a:t>
            </a: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with lung, liver, and other visceral </a:t>
            </a: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disease), </a:t>
            </a: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no difference was seen in </a:t>
            </a: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survival </a:t>
            </a: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between </a:t>
            </a: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T</a:t>
            </a: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-Vec arm compared </a:t>
            </a: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with GM</a:t>
            </a: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-CSF arm</a:t>
            </a:r>
          </a:p>
        </p:txBody>
      </p:sp>
    </p:spTree>
    <p:extLst>
      <p:ext uri="{BB962C8B-B14F-4D97-AF65-F5344CB8AC3E}">
        <p14:creationId xmlns:p14="http://schemas.microsoft.com/office/powerpoint/2010/main" val="3072151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14" y="161344"/>
            <a:ext cx="8525330" cy="132343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/>
              <a:t>Coxsackie </a:t>
            </a:r>
            <a:r>
              <a:rPr lang="en-US" sz="4000" dirty="0" smtClean="0"/>
              <a:t>Virus A21: </a:t>
            </a:r>
            <a:r>
              <a:rPr lang="en-US" sz="4000" dirty="0"/>
              <a:t>CALM Phase </a:t>
            </a:r>
            <a:r>
              <a:rPr lang="en-US" sz="4000" dirty="0" smtClean="0"/>
              <a:t>2 Trial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561" y="1473657"/>
            <a:ext cx="7641040" cy="2456057"/>
          </a:xfrm>
        </p:spPr>
        <p:txBody>
          <a:bodyPr wrap="square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Virus binds to ICAM-1 on the cell surface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It replicates 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within the tumor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cell, leads 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cell lysis and exposure of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tumor-specific 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antigens to the immune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system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/>
                </a:solidFill>
              </a:rPr>
              <a:t>Primary </a:t>
            </a:r>
            <a:r>
              <a:rPr lang="en-US" dirty="0" smtClean="0">
                <a:solidFill>
                  <a:schemeClr val="accent5"/>
                </a:solidFill>
              </a:rPr>
              <a:t>End Point</a:t>
            </a:r>
            <a:r>
              <a:rPr lang="en-US" dirty="0">
                <a:solidFill>
                  <a:schemeClr val="accent5"/>
                </a:solidFill>
              </a:rPr>
              <a:t>: 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(≥ 10 pts with irPFS 6 months from 54 evaluable pts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141294" y="3882984"/>
          <a:ext cx="6861412" cy="2590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430706"/>
                <a:gridCol w="3430706"/>
              </a:tblGrid>
              <a:tr h="3570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End Point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irPFS 6 months (CR+PR+SD)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38.6% (22/57 pts)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End Point</a:t>
                      </a:r>
                      <a:endParaRPr 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ORR (CR + PR,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irRECIST 1:1)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28.1%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Median irPFS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 months (95% CI, 2.8-7.2)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Median time to response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 months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1-year survival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rate</a:t>
                      </a:r>
                      <a:endParaRPr lang="en-US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73.3% (33/45 pts)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67" y="6501792"/>
            <a:ext cx="5805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Andtbacka RHI, et al.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 Clin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Oncol.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2015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33. Abstract 9030.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[40]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8329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ctrTitle"/>
          </p:nvPr>
        </p:nvSpPr>
        <p:spPr>
          <a:xfrm>
            <a:off x="1871663" y="2465246"/>
            <a:ext cx="5400675" cy="1600200"/>
          </a:xfrm>
          <a:effectLst/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accent5"/>
                </a:solidFill>
                <a:latin typeface="Calibri"/>
                <a:cs typeface="Calibri"/>
              </a:rPr>
              <a:t>Thank You</a:t>
            </a:r>
            <a:endParaRPr lang="en-US" sz="2000" dirty="0" smtClean="0">
              <a:solidFill>
                <a:schemeClr val="bg1">
                  <a:lumMod val="7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6" name="Picture 5" descr="MedscapeEDU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8" y="381000"/>
            <a:ext cx="1587500" cy="48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79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14" y="168872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Spectrum of Resistance</a:t>
            </a:r>
            <a:endParaRPr lang="en-US" sz="4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231172"/>
              </p:ext>
            </p:extLst>
          </p:nvPr>
        </p:nvGraphicFramePr>
        <p:xfrm>
          <a:off x="4923484" y="1257639"/>
          <a:ext cx="3460377" cy="39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1047" y="1449387"/>
            <a:ext cx="4312133" cy="411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spcBef>
                <a:spcPts val="672"/>
              </a:spcBef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/>
            </a:pPr>
            <a:r>
              <a:rPr lang="en-US" sz="2400" i="1" u="none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NRAS</a:t>
            </a:r>
            <a:r>
              <a:rPr lang="en-US" sz="2400" u="none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mutations, </a:t>
            </a:r>
            <a:r>
              <a:rPr lang="en-US" sz="2400" i="1" u="none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BRAF</a:t>
            </a:r>
            <a:r>
              <a:rPr lang="en-US" sz="2400" u="none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splice variants, and </a:t>
            </a:r>
            <a:r>
              <a:rPr lang="en-US" sz="2400" i="1" u="none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MEK1/2</a:t>
            </a:r>
            <a:r>
              <a:rPr lang="en-US" sz="2400" u="none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mutations more often occurred in </a:t>
            </a:r>
            <a:r>
              <a:rPr lang="en-US" sz="240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isolation (</a:t>
            </a:r>
            <a:r>
              <a:rPr lang="en-US" sz="2400" i="1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 </a:t>
            </a:r>
            <a:r>
              <a:rPr lang="en-US" sz="240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 .02)</a:t>
            </a:r>
            <a:endParaRPr lang="en-US" sz="2400" u="none" kern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Bef>
                <a:spcPts val="672"/>
              </a:spcBef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/>
            </a:pPr>
            <a:r>
              <a:rPr lang="en-US" sz="2400" i="1" u="none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BRAF</a:t>
            </a:r>
            <a:r>
              <a:rPr lang="en-US" sz="2400" u="none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amplification and non-MAPK pathway alterations more frequently co-occurred with other </a:t>
            </a:r>
            <a:r>
              <a:rPr lang="en-US" sz="240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alterations</a:t>
            </a:r>
            <a:endParaRPr lang="en-US" sz="2400" u="none" kern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Bef>
                <a:spcPts val="672"/>
              </a:spcBef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/>
            </a:pPr>
            <a:r>
              <a:rPr lang="en-US" sz="2400" u="none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Several mutations were mutually exclusive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9498" y="5896381"/>
            <a:ext cx="85475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NRAS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mutations were associated with vemurafenib use and intracranial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disease.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648" y="6493344"/>
            <a:ext cx="5654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Johnson DB, et al.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 Clin Oncol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2015;33. Abstract 9008.</a:t>
            </a:r>
            <a:r>
              <a:rPr lang="en-US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[1]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486400" y="5112721"/>
            <a:ext cx="3084395" cy="736099"/>
            <a:chOff x="9580728" y="3969310"/>
            <a:chExt cx="3084395" cy="736099"/>
          </a:xfrm>
        </p:grpSpPr>
        <p:sp>
          <p:nvSpPr>
            <p:cNvPr id="8" name="TextBox 7"/>
            <p:cNvSpPr txBox="1"/>
            <p:nvPr/>
          </p:nvSpPr>
          <p:spPr>
            <a:xfrm>
              <a:off x="9744501" y="3969310"/>
              <a:ext cx="2920622" cy="736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72"/>
                </a:spcBef>
                <a:defRPr/>
              </a:pPr>
              <a:r>
                <a:rPr lang="en-US" b="1" u="none" kern="0" dirty="0">
                  <a:solidFill>
                    <a:srgbClr val="000000"/>
                  </a:solidFill>
                </a:rPr>
                <a:t>Sole identified </a:t>
              </a:r>
              <a:r>
                <a:rPr lang="en-US" b="1" u="none" kern="0" dirty="0" smtClean="0">
                  <a:solidFill>
                    <a:srgbClr val="000000"/>
                  </a:solidFill>
                </a:rPr>
                <a:t>alteration</a:t>
              </a:r>
              <a:endParaRPr lang="en-US" b="1" u="none" kern="0" dirty="0">
                <a:solidFill>
                  <a:srgbClr val="000000"/>
                </a:solidFill>
              </a:endParaRPr>
            </a:p>
            <a:p>
              <a:pPr>
                <a:spcBef>
                  <a:spcPts val="672"/>
                </a:spcBef>
                <a:defRPr/>
              </a:pPr>
              <a:r>
                <a:rPr lang="en-US" b="1" u="none" kern="0" dirty="0" smtClean="0">
                  <a:solidFill>
                    <a:srgbClr val="000000"/>
                  </a:solidFill>
                </a:rPr>
                <a:t>Other </a:t>
              </a:r>
              <a:r>
                <a:rPr lang="en-US" b="1" u="none" kern="0" dirty="0">
                  <a:solidFill>
                    <a:srgbClr val="000000"/>
                  </a:solidFill>
                </a:rPr>
                <a:t>alterations identified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9580728" y="4053385"/>
              <a:ext cx="206988" cy="575484"/>
              <a:chOff x="9580728" y="4053385"/>
              <a:chExt cx="206988" cy="575484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9580728" y="4053385"/>
                <a:ext cx="204716" cy="204716"/>
              </a:xfrm>
              <a:prstGeom prst="rect">
                <a:avLst/>
              </a:prstGeom>
              <a:solidFill>
                <a:schemeClr val="accent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9583000" y="4424153"/>
                <a:ext cx="204716" cy="204716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4920476" y="1271718"/>
            <a:ext cx="514065" cy="3019148"/>
            <a:chOff x="4920476" y="1271718"/>
            <a:chExt cx="514065" cy="3019148"/>
          </a:xfrm>
        </p:grpSpPr>
        <p:sp>
          <p:nvSpPr>
            <p:cNvPr id="14" name="TextBox 13"/>
            <p:cNvSpPr txBox="1"/>
            <p:nvPr/>
          </p:nvSpPr>
          <p:spPr>
            <a:xfrm>
              <a:off x="4920476" y="1271718"/>
              <a:ext cx="49131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u="none" dirty="0" smtClean="0"/>
                <a:t>100</a:t>
              </a:r>
              <a:endParaRPr lang="en-US" sz="1400" b="1" u="none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36398" y="1819907"/>
              <a:ext cx="49131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u="none" dirty="0"/>
                <a:t>8</a:t>
              </a:r>
              <a:r>
                <a:rPr lang="en-US" sz="1400" b="1" u="none" dirty="0" smtClean="0"/>
                <a:t>0</a:t>
              </a:r>
              <a:endParaRPr lang="en-US" sz="1400" b="1" u="none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938674" y="2368097"/>
              <a:ext cx="49131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u="none" dirty="0" smtClean="0"/>
                <a:t>60</a:t>
              </a:r>
              <a:endParaRPr lang="en-US" sz="1400" b="1" u="none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38671" y="2900359"/>
              <a:ext cx="49131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u="none" dirty="0" smtClean="0"/>
                <a:t>40</a:t>
              </a:r>
              <a:endParaRPr lang="en-US" sz="1400" b="1" u="none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40948" y="3448549"/>
              <a:ext cx="49131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u="none" dirty="0"/>
                <a:t>2</a:t>
              </a:r>
              <a:r>
                <a:rPr lang="en-US" sz="1400" b="1" u="none" dirty="0" smtClean="0"/>
                <a:t>0</a:t>
              </a:r>
              <a:endParaRPr lang="en-US" sz="1400" b="1" u="none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43222" y="3983089"/>
              <a:ext cx="49131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u="none" dirty="0" smtClean="0"/>
                <a:t>0</a:t>
              </a:r>
              <a:endParaRPr lang="en-US" sz="1400" b="1" u="none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705032" y="2316025"/>
            <a:ext cx="430887" cy="107047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600" b="1" u="none" dirty="0" smtClean="0"/>
              <a:t>Percent</a:t>
            </a:r>
            <a:endParaRPr lang="en-US" sz="1600" b="1" u="none" dirty="0"/>
          </a:p>
        </p:txBody>
      </p:sp>
    </p:spTree>
    <p:extLst>
      <p:ext uri="{BB962C8B-B14F-4D97-AF65-F5344CB8AC3E}">
        <p14:creationId xmlns:p14="http://schemas.microsoft.com/office/powerpoint/2010/main" val="186535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ctrTitle"/>
          </p:nvPr>
        </p:nvSpPr>
        <p:spPr>
          <a:xfrm>
            <a:off x="512763" y="1475673"/>
            <a:ext cx="8026400" cy="1835727"/>
          </a:xfrm>
          <a:effectLst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dirty="0"/>
              <a:t>Emerging Concepts in the Management of Skin </a:t>
            </a:r>
            <a:r>
              <a:rPr lang="en-US" sz="4000" dirty="0" smtClean="0"/>
              <a:t>Cancer</a:t>
            </a:r>
            <a:endParaRPr lang="en-US" sz="2800" b="0" dirty="0" smtClean="0">
              <a:solidFill>
                <a:srgbClr val="8E1400"/>
              </a:solidFill>
              <a:latin typeface="Calibri"/>
              <a:cs typeface="Calibri"/>
            </a:endParaRPr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616676" y="3370747"/>
            <a:ext cx="8086951" cy="829660"/>
          </a:xfrm>
          <a:effectLst/>
        </p:spPr>
        <p:txBody>
          <a:bodyPr/>
          <a:lstStyle/>
          <a:p>
            <a:pPr algn="ctr"/>
            <a:r>
              <a:rPr lang="en-US" dirty="0">
                <a:solidFill>
                  <a:schemeClr val="accent5"/>
                </a:solidFill>
                <a:latin typeface="Calibri"/>
                <a:cs typeface="Calibri"/>
              </a:rPr>
              <a:t>Perspectives From the 2015 Oncology </a:t>
            </a:r>
            <a:r>
              <a:rPr lang="en-US" dirty="0" smtClean="0">
                <a:solidFill>
                  <a:schemeClr val="accent5"/>
                </a:solidFill>
                <a:latin typeface="Calibri"/>
                <a:cs typeface="Calibri"/>
              </a:rPr>
              <a:t>Meeting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6527" y="4098198"/>
            <a:ext cx="8365673" cy="283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u="none" dirty="0" smtClean="0">
                <a:solidFill>
                  <a:schemeClr val="accent5"/>
                </a:solidFill>
                <a:latin typeface="Calibri"/>
                <a:cs typeface="Calibri"/>
              </a:rPr>
              <a:t>Are Hedgehog Inhibitors Benefitting Patients With Basal Cell Cancer?</a:t>
            </a:r>
          </a:p>
          <a:p>
            <a:pPr>
              <a:lnSpc>
                <a:spcPct val="110000"/>
              </a:lnSpc>
            </a:pPr>
            <a:r>
              <a:rPr lang="en-US" sz="2400" b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Glen J. Weiss, MD, MBA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Clinical Assistant Professor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University of Arizona College of Medicine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Phoenix, Arizona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Director, Clinical Research and Phase I and II Clinical Trials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Cancer Treatment Centers of America at Western Regional Medical Center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Goodyear, Arizona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8" name="Picture 7" descr="MedscapeEDU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8" y="381000"/>
            <a:ext cx="1587500" cy="48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62" y="161349"/>
            <a:ext cx="8525330" cy="132343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VA System: Survival of Patients With BCC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915" y="1612669"/>
            <a:ext cx="7641037" cy="4355038"/>
          </a:xfrm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Retrospective study in 475 mBCC pts used electronic health records from the VA healthcare</a:t>
            </a:r>
          </a:p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Pts median age 72 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y; </a:t>
            </a: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~98% were 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men</a:t>
            </a:r>
            <a:endParaRPr lang="en-US" sz="28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common 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first-line </a:t>
            </a: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therapy: 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complex reconstructive </a:t>
            </a: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surgery</a:t>
            </a:r>
          </a:p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Overall median survival = 40.5 mo</a:t>
            </a:r>
          </a:p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Pts with regional mets = 59.4 mo</a:t>
            </a:r>
          </a:p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Pts with distant mets = 17.1 </a:t>
            </a:r>
            <a:r>
              <a:rPr lang="en-US" sz="2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</a:t>
            </a:r>
            <a:endParaRPr lang="en-US" sz="28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48" y="6488668"/>
            <a:ext cx="5525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DuVall SL, et al. </a:t>
            </a:r>
            <a:r>
              <a:rPr lang="it-IT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 Clin </a:t>
            </a:r>
            <a:r>
              <a:rPr lang="it-IT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Oncol. 2015;</a:t>
            </a:r>
            <a:r>
              <a:rPr lang="it-IT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33. Abstract e20625.</a:t>
            </a:r>
            <a:r>
              <a:rPr lang="it-IT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[46]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7304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14" y="168872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Conclusions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13" y="1460726"/>
            <a:ext cx="7628787" cy="4232953"/>
          </a:xfrm>
        </p:spPr>
        <p:txBody>
          <a:bodyPr>
            <a:spAutoFit/>
          </a:bodyPr>
          <a:lstStyle/>
          <a:p>
            <a:pPr marL="231775" indent="-231775">
              <a:spcBef>
                <a:spcPts val="672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patient population was older than the previous literature review report on 100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aBCC</a:t>
            </a:r>
            <a:r>
              <a:rPr lang="en-US" b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endParaRPr lang="en-US" b="0" baseline="30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Bef>
                <a:spcPts val="672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OS was lower (40.5 months vs 54 months). </a:t>
            </a:r>
          </a:p>
          <a:p>
            <a:pPr marL="231775" indent="-231775">
              <a:spcBef>
                <a:spcPts val="672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Similar trends were observed with respect to survival relative to the site of metastasis</a:t>
            </a:r>
          </a:p>
          <a:p>
            <a:pPr marL="231775" indent="-231775">
              <a:spcBef>
                <a:spcPts val="672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Patients with distant metastases showed much shorter survival times than those with regional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metastases </a:t>
            </a:r>
            <a:endParaRPr lang="en-US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Bef>
                <a:spcPts val="672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study was able to assess a relatively large patient sample using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EHRs within 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single healthcare system and provides valuable information on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mBCC</a:t>
            </a:r>
            <a:endParaRPr lang="en-US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858" y="6213501"/>
            <a:ext cx="8921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DuVall SL, et al. </a:t>
            </a:r>
            <a:r>
              <a:rPr lang="it-IT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 Clin Oncol. 2015;</a:t>
            </a:r>
            <a:r>
              <a:rPr lang="it-IT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33. Abstract e20625.</a:t>
            </a:r>
            <a:r>
              <a:rPr lang="it-IT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[46</a:t>
            </a:r>
            <a:r>
              <a:rPr lang="it-IT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]</a:t>
            </a:r>
            <a:r>
              <a:rPr lang="it-IT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a. McCusker M, et al.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Eur J Cancer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2014;50:774-783.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[47]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106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16995" y="1609508"/>
            <a:ext cx="7930970" cy="2608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1775" lvl="0" indent="-231775" eaLnBrk="0" hangingPunct="0">
              <a:spcBef>
                <a:spcPts val="672"/>
              </a:spcBef>
              <a:buClr>
                <a:srgbClr val="8E1400"/>
              </a:buClr>
              <a:buFont typeface="Arial" panose="020B0604020202020204" pitchFamily="34" charset="0"/>
              <a:buChar char="•"/>
            </a:pPr>
            <a:r>
              <a:rPr lang="en-US" sz="24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In the pivotal </a:t>
            </a:r>
            <a:r>
              <a:rPr lang="en-US" sz="24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BOLT phase 2 study (NCT01327053), durable responses were observed in pts with </a:t>
            </a:r>
            <a:r>
              <a:rPr lang="en-US" sz="24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aBCC </a:t>
            </a:r>
            <a:r>
              <a:rPr lang="en-US" sz="24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treated with sonidegib, a hedgehog pathway inhibitor</a:t>
            </a:r>
            <a:endParaRPr lang="en-US" sz="2400" u="none" kern="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Arial"/>
            </a:endParaRPr>
          </a:p>
          <a:p>
            <a:pPr marL="682625" lvl="0" indent="-342900" eaLnBrk="0" hangingPunct="0">
              <a:spcBef>
                <a:spcPts val="672"/>
              </a:spcBef>
              <a:buClr>
                <a:srgbClr val="8E1400"/>
              </a:buClr>
              <a:buFont typeface="Calibri" panose="020F0502020204030204" pitchFamily="34" charset="0"/>
              <a:buChar char="‒"/>
            </a:pP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Treatment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responses in BOLT were evaluated using 2 sets of criteria: </a:t>
            </a:r>
            <a:endParaRPr lang="en-US" sz="2000" u="non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023938" lvl="1" indent="-220663" eaLnBrk="0" hangingPunct="0">
              <a:spcBef>
                <a:spcPts val="672"/>
              </a:spcBef>
              <a:buClr>
                <a:srgbClr val="8E1400"/>
              </a:buClr>
              <a:buFont typeface="Wingdings" panose="05000000000000000000" pitchFamily="2" charset="2"/>
              <a:buChar char="§"/>
            </a:pP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BCC-mRECIST 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(A; used in BOLT) and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BCC-</a:t>
            </a:r>
            <a:r>
              <a:rPr lang="en-US" u="non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mRECIST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-like (B; less stringent)</a:t>
            </a:r>
          </a:p>
          <a:p>
            <a:pPr marL="1023938" lvl="1" indent="-220663" eaLnBrk="0" hangingPunct="0">
              <a:spcBef>
                <a:spcPts val="672"/>
              </a:spcBef>
              <a:buClr>
                <a:srgbClr val="8E1400"/>
              </a:buClr>
              <a:buFont typeface="Wingdings" panose="05000000000000000000" pitchFamily="2" charset="2"/>
              <a:buChar char="§"/>
            </a:pPr>
            <a:r>
              <a:rPr lang="en-US" u="none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/>
              </a:rPr>
              <a:t>Efficacy of sonidegib 200 mg QD in pts with laBCC (n = 66</a:t>
            </a:r>
            <a:r>
              <a:rPr lang="en-US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Arial"/>
              </a:rPr>
              <a:t>) - 12 month data</a:t>
            </a:r>
          </a:p>
        </p:txBody>
      </p:sp>
      <p:sp>
        <p:nvSpPr>
          <p:cNvPr id="8" name="Text Box 45"/>
          <p:cNvSpPr txBox="1">
            <a:spLocks noChangeArrowheads="1"/>
          </p:cNvSpPr>
          <p:nvPr/>
        </p:nvSpPr>
        <p:spPr bwMode="auto">
          <a:xfrm>
            <a:off x="10633" y="6491683"/>
            <a:ext cx="8301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Dummer R, et al. </a:t>
            </a:r>
            <a:r>
              <a:rPr lang="it-IT" i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J Clin </a:t>
            </a:r>
            <a:r>
              <a:rPr lang="it-IT" i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Oncol</a:t>
            </a:r>
            <a:r>
              <a:rPr lang="it-IT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. 2015;33. Abstract e20055.</a:t>
            </a:r>
            <a:r>
              <a:rPr lang="it-IT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[48]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53222" y="191070"/>
            <a:ext cx="8721802" cy="1323439"/>
          </a:xfrm>
          <a:effectLst/>
        </p:spPr>
        <p:txBody>
          <a:bodyPr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GB" sz="4000" dirty="0" smtClean="0">
                <a:solidFill>
                  <a:schemeClr val="accent5"/>
                </a:solidFill>
                <a:latin typeface="Calibri"/>
                <a:cs typeface="Calibri"/>
              </a:rPr>
              <a:t>Sonidegib Efficacy in Locally Advanced BCC: BOLT Study</a:t>
            </a:r>
            <a:endParaRPr lang="en-GB" sz="3200" dirty="0" smtClean="0">
              <a:solidFill>
                <a:schemeClr val="accent5"/>
              </a:solidFill>
              <a:latin typeface="Calibri"/>
              <a:cs typeface="Calibri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524000" y="4224151"/>
          <a:ext cx="6096000" cy="1981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Criteria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A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B: Less Stringent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ORR % (95% CI)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58 (45-70)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63 (49-74)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CR, %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20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PR, % 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53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42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DCR, %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91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</a:rPr>
                        <a:t>91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02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6" y="168872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/>
              <a:t>RegiSONIC </a:t>
            </a:r>
            <a:r>
              <a:rPr lang="en-US" sz="4000" dirty="0" smtClean="0"/>
              <a:t>Disease Registry Study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209" y="1489259"/>
            <a:ext cx="7641039" cy="4764382"/>
          </a:xfrm>
        </p:spPr>
        <p:txBody>
          <a:bodyPr wrap="square">
            <a:spAutoFit/>
          </a:bodyPr>
          <a:lstStyle/>
          <a:p>
            <a:pPr marL="231775" indent="-231775">
              <a:spcBef>
                <a:spcPts val="448"/>
              </a:spcBef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RegiSONIC disease registry is designed to evaluate how clinicians diagnose and treat aBCC in real-world </a:t>
            </a: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practice</a:t>
            </a:r>
            <a:endParaRPr lang="en-US" sz="20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Bef>
                <a:spcPts val="448"/>
              </a:spcBef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abstract describes determination of laBCC in the first 285 pts enrolled to cohort 1 as of September 12, </a:t>
            </a: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2014</a:t>
            </a:r>
            <a:endParaRPr lang="en-US" sz="20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Bef>
                <a:spcPts val="448"/>
              </a:spcBef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Cohort </a:t>
            </a: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1: newly diagnosed pts with vismodegib-naive aBCC </a:t>
            </a:r>
          </a:p>
          <a:p>
            <a:pPr marL="231775" indent="-231775">
              <a:spcBef>
                <a:spcPts val="448"/>
              </a:spcBef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Median time from initial diagnosis of the current BCC lesion to enrollment was 1.64 </a:t>
            </a: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 </a:t>
            </a: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from determination of laBCC to enrollment was 0.43 </a:t>
            </a: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</a:t>
            </a:r>
            <a:endParaRPr lang="en-US" sz="20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31775" indent="-231775">
              <a:spcBef>
                <a:spcPts val="448"/>
              </a:spcBef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Determination of laBCC was based on the </a:t>
            </a: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following</a:t>
            </a:r>
            <a:endParaRPr lang="en-US" sz="20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2625" indent="-336550">
              <a:spcBef>
                <a:spcPts val="448"/>
              </a:spcBef>
              <a:buFont typeface="Calibri" panose="020F0502020204030204" pitchFamily="34" charset="0"/>
              <a:buChar char="‒"/>
            </a:pPr>
            <a:r>
              <a:rPr lang="en-US" sz="1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Lesion size (78</a:t>
            </a:r>
            <a:r>
              <a:rPr lang="en-US" sz="1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%)</a:t>
            </a:r>
            <a:endParaRPr lang="en-US" sz="18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2625" indent="-336550">
              <a:spcBef>
                <a:spcPts val="448"/>
              </a:spcBef>
              <a:buFont typeface="Calibri" panose="020F0502020204030204" pitchFamily="34" charset="0"/>
              <a:buChar char="‒"/>
            </a:pPr>
            <a:r>
              <a:rPr lang="en-US" sz="1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Histopathology (55</a:t>
            </a:r>
            <a:r>
              <a:rPr lang="en-US" sz="1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%)</a:t>
            </a:r>
            <a:endParaRPr lang="en-US" sz="18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2625" indent="-336550">
              <a:spcBef>
                <a:spcPts val="448"/>
              </a:spcBef>
              <a:buFont typeface="Calibri" panose="020F0502020204030204" pitchFamily="34" charset="0"/>
              <a:buChar char="‒"/>
            </a:pPr>
            <a:r>
              <a:rPr lang="en-US" sz="1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Location (53</a:t>
            </a:r>
            <a:r>
              <a:rPr lang="en-US" sz="1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%)</a:t>
            </a:r>
            <a:endParaRPr lang="en-US" sz="18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2625" indent="-336550">
              <a:spcBef>
                <a:spcPts val="448"/>
              </a:spcBef>
              <a:buFont typeface="Calibri" panose="020F0502020204030204" pitchFamily="34" charset="0"/>
              <a:buChar char="‒"/>
            </a:pPr>
            <a:r>
              <a:rPr lang="en-US" sz="1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Extent of disease (51</a:t>
            </a:r>
            <a:r>
              <a:rPr lang="en-US" sz="1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%) </a:t>
            </a:r>
            <a:endParaRPr lang="en-US" sz="18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2625" indent="-336550">
              <a:spcBef>
                <a:spcPts val="448"/>
              </a:spcBef>
              <a:buFont typeface="Calibri" panose="020F0502020204030204" pitchFamily="34" charset="0"/>
              <a:buChar char="‒"/>
            </a:pPr>
            <a:r>
              <a:rPr lang="en-US" sz="18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Recurrence (30</a:t>
            </a:r>
            <a:r>
              <a:rPr lang="en-US" sz="18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%) </a:t>
            </a:r>
            <a:endParaRPr lang="en-US" sz="18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48" y="6496336"/>
            <a:ext cx="5048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Yoo SS, et al.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Clin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Oncol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2015;33. Abstract 9022.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[49]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023139" y="4470063"/>
            <a:ext cx="4481583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349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pitchFamily="34" charset="0"/>
              <a:buNone/>
              <a:defRPr lang="en-US" sz="2400" b="1">
                <a:solidFill>
                  <a:srgbClr val="8E1400"/>
                </a:solidFill>
                <a:latin typeface="Calibri" panose="020F0502020204030204" pitchFamily="34" charset="0"/>
                <a:ea typeface="ＭＳ Ｐゴシック" charset="-128"/>
                <a:cs typeface="Arial"/>
              </a:defRPr>
            </a:lvl1pPr>
            <a:lvl2pPr marL="91440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Wingdings" charset="2"/>
              <a:buChar char="§"/>
              <a:defRPr 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Arial"/>
              </a:defRPr>
            </a:lvl2pPr>
            <a:lvl3pPr marL="1084263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E1400"/>
              </a:buClr>
              <a:buFont typeface="Arial" charset="0"/>
              <a:buChar char="•"/>
              <a:defRPr lang="en-US" sz="2000" dirty="0" smtClean="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439863" indent="-2413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Arial"/>
                <a:ea typeface="ＭＳ Ｐゴシック" charset="-128"/>
              </a:defRPr>
            </a:lvl4pPr>
            <a:lvl5pPr marL="1779588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/>
                <a:ea typeface="ＭＳ Ｐゴシック" charset="-128"/>
              </a:defRPr>
            </a:lvl5pPr>
            <a:lvl6pPr marL="2236788" indent="-225425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693988" indent="-225425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151188" indent="-225425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608388" indent="-225425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682625" indent="-336550">
              <a:spcBef>
                <a:spcPts val="448"/>
              </a:spcBef>
              <a:buFont typeface="Calibri" panose="020F0502020204030204" pitchFamily="34" charset="0"/>
              <a:buChar char="‒"/>
            </a:pPr>
            <a:r>
              <a:rPr lang="en-US" sz="1800" b="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Curative resection unlikely (29%) </a:t>
            </a:r>
          </a:p>
          <a:p>
            <a:pPr marL="682625" indent="-336550">
              <a:spcBef>
                <a:spcPts val="448"/>
              </a:spcBef>
              <a:buFont typeface="Calibri" panose="020F0502020204030204" pitchFamily="34" charset="0"/>
              <a:buChar char="‒"/>
            </a:pPr>
            <a:r>
              <a:rPr lang="en-US" sz="1800" b="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Radiotherapy contraindicated (21%)</a:t>
            </a:r>
          </a:p>
          <a:p>
            <a:pPr marL="682625" indent="-336550">
              <a:spcBef>
                <a:spcPts val="448"/>
              </a:spcBef>
              <a:buFont typeface="Calibri" panose="020F0502020204030204" pitchFamily="34" charset="0"/>
              <a:buChar char="‒"/>
            </a:pPr>
            <a:r>
              <a:rPr lang="en-US" sz="1800" b="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Surgery contraindicated (16%)</a:t>
            </a:r>
          </a:p>
          <a:p>
            <a:pPr marL="682625" indent="-336550">
              <a:spcBef>
                <a:spcPts val="448"/>
              </a:spcBef>
              <a:buFont typeface="Calibri" panose="020F0502020204030204" pitchFamily="34" charset="0"/>
              <a:buChar char="‒"/>
            </a:pPr>
            <a:r>
              <a:rPr lang="en-US" sz="1800" b="0" u="none" kern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Other (8%)</a:t>
            </a:r>
          </a:p>
        </p:txBody>
      </p:sp>
    </p:spTree>
    <p:extLst>
      <p:ext uri="{BB962C8B-B14F-4D97-AF65-F5344CB8AC3E}">
        <p14:creationId xmlns:p14="http://schemas.microsoft.com/office/powerpoint/2010/main" val="8472534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6" y="168872"/>
            <a:ext cx="8525330" cy="70788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Results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340" y="1158866"/>
            <a:ext cx="7587317" cy="4431983"/>
          </a:xfrm>
        </p:spPr>
        <p:txBody>
          <a:bodyPr>
            <a:spAutoFit/>
          </a:bodyPr>
          <a:lstStyle/>
          <a:p>
            <a:pPr marL="231775" indent="-231775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6919913" algn="l"/>
              </a:tabLst>
            </a:pPr>
            <a:r>
              <a:rPr lang="en-US" sz="1800" b="0" dirty="0" smtClean="0">
                <a:solidFill>
                  <a:schemeClr val="tx1"/>
                </a:solidFill>
              </a:rPr>
              <a:t>All </a:t>
            </a:r>
            <a:r>
              <a:rPr lang="en-US" sz="1800" b="0" dirty="0">
                <a:solidFill>
                  <a:schemeClr val="tx1"/>
                </a:solidFill>
              </a:rPr>
              <a:t>pts had clinically visible locally advanced lesions; 72% had a single lesion, and 28% had multiple lesions (median, 3.0 lesions</a:t>
            </a:r>
            <a:r>
              <a:rPr lang="en-US" sz="1800" b="0" dirty="0" smtClean="0">
                <a:solidFill>
                  <a:schemeClr val="tx1"/>
                </a:solidFill>
              </a:rPr>
              <a:t>) </a:t>
            </a:r>
          </a:p>
          <a:p>
            <a:pPr marL="231775" indent="-231775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6919913" algn="l"/>
              </a:tabLst>
            </a:pPr>
            <a:r>
              <a:rPr lang="en-US" sz="1800" b="0" dirty="0">
                <a:solidFill>
                  <a:schemeClr val="tx1"/>
                </a:solidFill>
              </a:rPr>
              <a:t>The median size of target lesions was 20 mm; among 220 pts diagnosed on the basis of lesion size, 65% had lesions measuring ≥ 20 </a:t>
            </a:r>
            <a:r>
              <a:rPr lang="en-US" sz="1800" b="0" dirty="0" smtClean="0">
                <a:solidFill>
                  <a:schemeClr val="tx1"/>
                </a:solidFill>
              </a:rPr>
              <a:t>mm</a:t>
            </a:r>
          </a:p>
          <a:p>
            <a:pPr marL="231775" indent="-231775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6919913" algn="l"/>
              </a:tabLst>
            </a:pPr>
            <a:r>
              <a:rPr lang="en-US" sz="1800" b="0" dirty="0">
                <a:solidFill>
                  <a:schemeClr val="tx1"/>
                </a:solidFill>
              </a:rPr>
              <a:t>Clinical/histopathologic subtype of the target lesion 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marL="682625" lvl="1" indent="-342900">
              <a:spcBef>
                <a:spcPts val="300"/>
              </a:spcBef>
              <a:buFont typeface="Calibri" panose="020F0502020204030204" pitchFamily="34" charset="0"/>
              <a:buChar char="‒"/>
              <a:tabLst>
                <a:tab pos="6919913" algn="l"/>
              </a:tabLst>
            </a:pPr>
            <a:r>
              <a:rPr lang="en-US" sz="1600" dirty="0"/>
              <a:t>N</a:t>
            </a:r>
            <a:r>
              <a:rPr lang="en-US" sz="1600" b="0" dirty="0" smtClean="0">
                <a:solidFill>
                  <a:schemeClr val="tx1"/>
                </a:solidFill>
              </a:rPr>
              <a:t>odular </a:t>
            </a:r>
            <a:r>
              <a:rPr lang="en-US" sz="1600" b="0" dirty="0">
                <a:solidFill>
                  <a:schemeClr val="tx1"/>
                </a:solidFill>
              </a:rPr>
              <a:t>(64</a:t>
            </a:r>
            <a:r>
              <a:rPr lang="en-US" sz="1600" b="0" dirty="0" smtClean="0">
                <a:solidFill>
                  <a:schemeClr val="tx1"/>
                </a:solidFill>
              </a:rPr>
              <a:t>%)</a:t>
            </a:r>
          </a:p>
          <a:p>
            <a:pPr marL="682625" lvl="1" indent="-342900">
              <a:spcBef>
                <a:spcPts val="300"/>
              </a:spcBef>
              <a:buFont typeface="Calibri" panose="020F0502020204030204" pitchFamily="34" charset="0"/>
              <a:buChar char="‒"/>
              <a:tabLst>
                <a:tab pos="6919913" algn="l"/>
              </a:tabLst>
            </a:pPr>
            <a:r>
              <a:rPr lang="en-US" sz="1600" b="0" dirty="0" smtClean="0">
                <a:solidFill>
                  <a:schemeClr val="tx1"/>
                </a:solidFill>
              </a:rPr>
              <a:t>Morpheaform/infiltrative </a:t>
            </a:r>
            <a:r>
              <a:rPr lang="en-US" sz="1600" b="0" dirty="0">
                <a:solidFill>
                  <a:schemeClr val="tx1"/>
                </a:solidFill>
              </a:rPr>
              <a:t>(29</a:t>
            </a:r>
            <a:r>
              <a:rPr lang="en-US" sz="1600" b="0" dirty="0" smtClean="0">
                <a:solidFill>
                  <a:schemeClr val="tx1"/>
                </a:solidFill>
              </a:rPr>
              <a:t>%)</a:t>
            </a:r>
          </a:p>
          <a:p>
            <a:pPr marL="682625" lvl="1" indent="-342900">
              <a:spcBef>
                <a:spcPts val="300"/>
              </a:spcBef>
              <a:buFont typeface="Calibri" panose="020F0502020204030204" pitchFamily="34" charset="0"/>
              <a:buChar char="‒"/>
              <a:tabLst>
                <a:tab pos="6919913" algn="l"/>
              </a:tabLst>
            </a:pPr>
            <a:r>
              <a:rPr lang="en-US" sz="1600" b="0" dirty="0" smtClean="0">
                <a:solidFill>
                  <a:schemeClr val="tx1"/>
                </a:solidFill>
              </a:rPr>
              <a:t>Superficial </a:t>
            </a:r>
            <a:r>
              <a:rPr lang="en-US" sz="1600" b="0" dirty="0">
                <a:solidFill>
                  <a:schemeClr val="tx1"/>
                </a:solidFill>
              </a:rPr>
              <a:t>(13%), micronodular (3</a:t>
            </a:r>
            <a:r>
              <a:rPr lang="en-US" sz="1600" b="0" dirty="0" smtClean="0">
                <a:solidFill>
                  <a:schemeClr val="tx1"/>
                </a:solidFill>
              </a:rPr>
              <a:t>%)</a:t>
            </a:r>
          </a:p>
          <a:p>
            <a:pPr marL="682625" lvl="1" indent="-342900">
              <a:spcBef>
                <a:spcPts val="300"/>
              </a:spcBef>
              <a:buFont typeface="Calibri" panose="020F0502020204030204" pitchFamily="34" charset="0"/>
              <a:buChar char="‒"/>
              <a:tabLst>
                <a:tab pos="6919913" algn="l"/>
              </a:tabLst>
            </a:pPr>
            <a:r>
              <a:rPr lang="en-US" sz="1600" b="0" dirty="0" smtClean="0">
                <a:solidFill>
                  <a:schemeClr val="tx1"/>
                </a:solidFill>
              </a:rPr>
              <a:t>Basosquamous </a:t>
            </a:r>
            <a:r>
              <a:rPr lang="en-US" sz="1600" b="0" dirty="0">
                <a:solidFill>
                  <a:schemeClr val="tx1"/>
                </a:solidFill>
              </a:rPr>
              <a:t>(3%), </a:t>
            </a:r>
            <a:r>
              <a:rPr lang="en-US" sz="1600" b="0" dirty="0" smtClean="0">
                <a:solidFill>
                  <a:schemeClr val="tx1"/>
                </a:solidFill>
              </a:rPr>
              <a:t>other </a:t>
            </a:r>
            <a:r>
              <a:rPr lang="en-US" sz="1600" b="0" dirty="0">
                <a:solidFill>
                  <a:schemeClr val="tx1"/>
                </a:solidFill>
              </a:rPr>
              <a:t>(11</a:t>
            </a:r>
            <a:r>
              <a:rPr lang="en-US" sz="1600" b="0" dirty="0" smtClean="0">
                <a:solidFill>
                  <a:schemeClr val="tx1"/>
                </a:solidFill>
              </a:rPr>
              <a:t>%) </a:t>
            </a:r>
            <a:endParaRPr lang="en-US" sz="1600" b="0" dirty="0">
              <a:solidFill>
                <a:schemeClr val="tx1"/>
              </a:solidFill>
            </a:endParaRPr>
          </a:p>
          <a:p>
            <a:pPr marL="231775" indent="-231775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6919913" algn="l"/>
              </a:tabLst>
            </a:pPr>
            <a:r>
              <a:rPr lang="en-US" sz="1800" b="0" dirty="0">
                <a:solidFill>
                  <a:schemeClr val="tx1"/>
                </a:solidFill>
              </a:rPr>
              <a:t>Target lesions were predominantly located on the head, including </a:t>
            </a:r>
          </a:p>
          <a:p>
            <a:pPr marL="682625" lvl="1" indent="-342900">
              <a:spcBef>
                <a:spcPts val="300"/>
              </a:spcBef>
              <a:buFont typeface="Calibri" panose="020F0502020204030204" pitchFamily="34" charset="0"/>
              <a:buChar char="‒"/>
              <a:tabLst>
                <a:tab pos="6919913" algn="l"/>
              </a:tabLst>
            </a:pPr>
            <a:r>
              <a:rPr lang="en-US" sz="1600" dirty="0"/>
              <a:t>Nose (22.4%)</a:t>
            </a:r>
          </a:p>
          <a:p>
            <a:pPr marL="682625" lvl="1" indent="-342900">
              <a:spcBef>
                <a:spcPts val="300"/>
              </a:spcBef>
              <a:buFont typeface="Calibri" panose="020F0502020204030204" pitchFamily="34" charset="0"/>
              <a:buChar char="‒"/>
              <a:tabLst>
                <a:tab pos="6919913" algn="l"/>
              </a:tabLst>
            </a:pPr>
            <a:r>
              <a:rPr lang="en-US" sz="1600" dirty="0"/>
              <a:t>Forehead (12.6%)</a:t>
            </a:r>
          </a:p>
          <a:p>
            <a:pPr marL="682625" lvl="1" indent="-342900">
              <a:spcBef>
                <a:spcPts val="300"/>
              </a:spcBef>
              <a:buFont typeface="Calibri" panose="020F0502020204030204" pitchFamily="34" charset="0"/>
              <a:buChar char="‒"/>
              <a:tabLst>
                <a:tab pos="6919913" algn="l"/>
              </a:tabLst>
            </a:pPr>
            <a:r>
              <a:rPr lang="en-US" sz="1600" dirty="0"/>
              <a:t>Ear (8.3%) </a:t>
            </a:r>
          </a:p>
          <a:p>
            <a:pPr marL="682625" lvl="1" indent="-342900">
              <a:spcBef>
                <a:spcPts val="300"/>
              </a:spcBef>
              <a:buFont typeface="Calibri" panose="020F0502020204030204" pitchFamily="34" charset="0"/>
              <a:buChar char="‒"/>
              <a:tabLst>
                <a:tab pos="6919913" algn="l"/>
              </a:tabLst>
            </a:pPr>
            <a:r>
              <a:rPr lang="en-US" sz="1600" dirty="0"/>
              <a:t>Cheek (8.3%) </a:t>
            </a:r>
          </a:p>
          <a:p>
            <a:pPr marL="682625" lvl="1" indent="-342900">
              <a:spcBef>
                <a:spcPts val="300"/>
              </a:spcBef>
              <a:buFont typeface="Calibri" panose="020F0502020204030204" pitchFamily="34" charset="0"/>
              <a:buChar char="‒"/>
              <a:tabLst>
                <a:tab pos="6919913" algn="l"/>
              </a:tabLst>
            </a:pPr>
            <a:r>
              <a:rPr lang="en-US" sz="1600" dirty="0"/>
              <a:t>Scalp (7.6</a:t>
            </a:r>
            <a:r>
              <a:rPr lang="en-US" sz="1600" dirty="0" smtClean="0"/>
              <a:t>%)</a:t>
            </a:r>
            <a:endParaRPr lang="en-US" sz="1600" dirty="0"/>
          </a:p>
        </p:txBody>
      </p:sp>
      <p:sp>
        <p:nvSpPr>
          <p:cNvPr id="5" name="AutoShape 48"/>
          <p:cNvSpPr>
            <a:spLocks noChangeArrowheads="1"/>
          </p:cNvSpPr>
          <p:nvPr/>
        </p:nvSpPr>
        <p:spPr bwMode="auto">
          <a:xfrm>
            <a:off x="818944" y="5551240"/>
            <a:ext cx="7506112" cy="84956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none" dirty="0">
                <a:solidFill>
                  <a:schemeClr val="bg1"/>
                </a:solidFill>
                <a:latin typeface="Calibri"/>
                <a:cs typeface="Calibri"/>
              </a:rPr>
              <a:t>RegiSONIC </a:t>
            </a:r>
            <a:r>
              <a:rPr lang="en-US" sz="2000" b="1" u="none" dirty="0" smtClean="0">
                <a:solidFill>
                  <a:schemeClr val="bg1"/>
                </a:solidFill>
                <a:latin typeface="Calibri"/>
                <a:cs typeface="Calibri"/>
              </a:rPr>
              <a:t>registry provides </a:t>
            </a:r>
            <a:r>
              <a:rPr lang="en-US" sz="2000" b="1" u="none" dirty="0">
                <a:solidFill>
                  <a:schemeClr val="bg1"/>
                </a:solidFill>
                <a:latin typeface="Calibri"/>
                <a:cs typeface="Calibri"/>
              </a:rPr>
              <a:t>real-world clinical practice insight to help </a:t>
            </a:r>
            <a:endParaRPr lang="en-US" sz="2000" b="1" u="none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en-US" sz="2000" b="1" u="none" dirty="0" smtClean="0">
                <a:solidFill>
                  <a:schemeClr val="bg1"/>
                </a:solidFill>
                <a:latin typeface="Calibri"/>
                <a:cs typeface="Calibri"/>
              </a:rPr>
              <a:t>Improve  </a:t>
            </a:r>
            <a:r>
              <a:rPr lang="en-US" sz="2000" b="1" u="none" dirty="0">
                <a:solidFill>
                  <a:schemeClr val="bg1"/>
                </a:solidFill>
                <a:latin typeface="Calibri"/>
                <a:cs typeface="Calibri"/>
              </a:rPr>
              <a:t>the diagnosis and care of pts with aBCC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648" y="6496336"/>
            <a:ext cx="5229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Yoo SS, et al.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 Clin Oncol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2015;33. Abstract 9022.</a:t>
            </a:r>
            <a:r>
              <a:rPr lang="en-US" u="none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[49]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3179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6" y="226945"/>
            <a:ext cx="8525330" cy="646331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Efficacy and Safety of Vismodegib in LaBCC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467" y="1476144"/>
            <a:ext cx="7636133" cy="3798476"/>
          </a:xfrm>
        </p:spPr>
        <p:txBody>
          <a:bodyPr wrap="square">
            <a:spAutoFit/>
          </a:bodyPr>
          <a:lstStyle/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66 newly diagnosed </a:t>
            </a:r>
            <a:r>
              <a:rPr lang="en-US" sz="2000" b="0" dirty="0" smtClean="0">
                <a:solidFill>
                  <a:schemeClr val="tx1"/>
                </a:solidFill>
              </a:rPr>
              <a:t>laBCC treated </a:t>
            </a:r>
            <a:r>
              <a:rPr lang="en-US" sz="2000" b="0" dirty="0">
                <a:solidFill>
                  <a:schemeClr val="tx1"/>
                </a:solidFill>
              </a:rPr>
              <a:t>with </a:t>
            </a:r>
            <a:r>
              <a:rPr lang="en-US" sz="2000" b="0" dirty="0" smtClean="0">
                <a:solidFill>
                  <a:schemeClr val="tx1"/>
                </a:solidFill>
              </a:rPr>
              <a:t>vismodegib</a:t>
            </a: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Median age, 68 years; </a:t>
            </a:r>
            <a:r>
              <a:rPr lang="en-US" sz="2000" b="0" dirty="0" smtClean="0">
                <a:solidFill>
                  <a:schemeClr val="tx1"/>
                </a:solidFill>
              </a:rPr>
              <a:t>men, </a:t>
            </a:r>
            <a:r>
              <a:rPr lang="en-US" sz="2000" b="0" dirty="0">
                <a:solidFill>
                  <a:schemeClr val="tx1"/>
                </a:solidFill>
              </a:rPr>
              <a:t>63</a:t>
            </a:r>
            <a:r>
              <a:rPr lang="en-US" sz="2000" b="0" dirty="0" smtClean="0">
                <a:solidFill>
                  <a:schemeClr val="tx1"/>
                </a:solidFill>
              </a:rPr>
              <a:t>%</a:t>
            </a:r>
            <a:endParaRPr lang="en-US" sz="2000" b="0" dirty="0">
              <a:solidFill>
                <a:schemeClr val="tx1"/>
              </a:solidFill>
            </a:endParaRP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672"/>
              </a:spcBef>
            </a:pPr>
            <a:endParaRPr lang="en-US" sz="2000" b="0" dirty="0" smtClean="0">
              <a:solidFill>
                <a:schemeClr val="tx1"/>
              </a:solidFill>
            </a:endParaRPr>
          </a:p>
          <a:p>
            <a:pPr marL="231775" indent="-231775">
              <a:spcBef>
                <a:spcPts val="672"/>
              </a:spcBef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AEs: Ageusia/dysgeusia</a:t>
            </a:r>
            <a:r>
              <a:rPr lang="en-US" sz="2000" b="0" dirty="0" smtClean="0">
                <a:solidFill>
                  <a:schemeClr val="tx1"/>
                </a:solidFill>
              </a:rPr>
              <a:t>, muscle spasms, alopecia, weight loss. All </a:t>
            </a:r>
            <a:r>
              <a:rPr lang="en-US" sz="2000" b="0" dirty="0">
                <a:solidFill>
                  <a:schemeClr val="tx1"/>
                </a:solidFill>
              </a:rPr>
              <a:t>AEs leading to treatment discontinuation and 1 SAE (acute renal failure) were considered related to </a:t>
            </a:r>
            <a:r>
              <a:rPr lang="en-US" sz="2000" b="0" dirty="0" smtClean="0">
                <a:solidFill>
                  <a:schemeClr val="tx1"/>
                </a:solidFill>
              </a:rPr>
              <a:t>vismodegib; </a:t>
            </a:r>
            <a:r>
              <a:rPr lang="en-US" sz="2000" b="0" dirty="0">
                <a:solidFill>
                  <a:schemeClr val="tx1"/>
                </a:solidFill>
              </a:rPr>
              <a:t>the 4 deaths (6%) were </a:t>
            </a:r>
            <a:r>
              <a:rPr lang="en-US" sz="2000" b="0" dirty="0" smtClean="0">
                <a:solidFill>
                  <a:schemeClr val="tx1"/>
                </a:solidFill>
              </a:rPr>
              <a:t>not</a:t>
            </a:r>
            <a:endParaRPr lang="en-US" sz="2000" b="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524000" y="2134712"/>
          <a:ext cx="6096000" cy="21234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52146"/>
                <a:gridCol w="3543854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Newly Diagnosed,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lvl="1"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VISMO-Treated laBCC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Objective response, 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68 (56-79)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CR, n (%)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29 (44)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Median DOR, mo (range)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5.95 (0.03-22.08)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Median OS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Not evaluated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AutoShape 48"/>
          <p:cNvSpPr>
            <a:spLocks noChangeArrowheads="1"/>
          </p:cNvSpPr>
          <p:nvPr/>
        </p:nvSpPr>
        <p:spPr bwMode="auto">
          <a:xfrm>
            <a:off x="934872" y="5444260"/>
            <a:ext cx="7274257" cy="84956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none" dirty="0">
                <a:solidFill>
                  <a:schemeClr val="bg1"/>
                </a:solidFill>
                <a:latin typeface="Calibri"/>
                <a:cs typeface="Calibri"/>
              </a:rPr>
              <a:t>Preliminary data from the RegiSONIC study demonstrate </a:t>
            </a:r>
            <a:endParaRPr lang="en-US" sz="2000" b="1" u="none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en-US" sz="2000" b="1" u="none" dirty="0" smtClean="0">
                <a:solidFill>
                  <a:schemeClr val="bg1"/>
                </a:solidFill>
                <a:latin typeface="Calibri"/>
                <a:cs typeface="Calibri"/>
              </a:rPr>
              <a:t>effectiveness </a:t>
            </a:r>
            <a:r>
              <a:rPr lang="en-US" sz="2000" b="1" u="none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lang="en-US" sz="2000" b="1" u="none" dirty="0" smtClean="0">
                <a:solidFill>
                  <a:schemeClr val="bg1"/>
                </a:solidFill>
                <a:latin typeface="Calibri"/>
                <a:cs typeface="Calibri"/>
              </a:rPr>
              <a:t>vismodegib in newly </a:t>
            </a:r>
            <a:r>
              <a:rPr lang="en-US" sz="2000" b="1" u="none" dirty="0">
                <a:solidFill>
                  <a:schemeClr val="bg1"/>
                </a:solidFill>
                <a:latin typeface="Calibri"/>
                <a:cs typeface="Calibri"/>
              </a:rPr>
              <a:t>diagnosed laBCC pts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1" y="6488668"/>
            <a:ext cx="5732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Lacouture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ME, et al.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 Clin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Oncol.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2015;33. Abstract 9023.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[50]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4974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ubtitle 2"/>
          <p:cNvSpPr>
            <a:spLocks noGrp="1"/>
          </p:cNvSpPr>
          <p:nvPr>
            <p:ph type="subTitle" idx="1"/>
          </p:nvPr>
        </p:nvSpPr>
        <p:spPr>
          <a:xfrm>
            <a:off x="346528" y="5488946"/>
            <a:ext cx="8239125" cy="887413"/>
          </a:xfrm>
          <a:effectLst/>
        </p:spPr>
        <p:txBody>
          <a:bodyPr/>
          <a:lstStyle/>
          <a:p>
            <a:r>
              <a:rPr lang="en-US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To proceed to the online CME test, click on the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Earn CME Credit </a:t>
            </a:r>
            <a:r>
              <a:rPr lang="en-US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link on this page.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16642" y="2468709"/>
            <a:ext cx="7667172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606060"/>
                </a:solidFill>
                <a:latin typeface="Arial"/>
                <a:ea typeface="ＭＳ Ｐゴシック" charset="-128"/>
                <a:cs typeface="Arial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4400" u="none" dirty="0" smtClean="0">
                <a:solidFill>
                  <a:srgbClr val="8E1400"/>
                </a:solidFill>
                <a:latin typeface="Calibri"/>
                <a:cs typeface="Calibri"/>
              </a:rPr>
              <a:t>Thank you for participating in this activity.</a:t>
            </a:r>
          </a:p>
        </p:txBody>
      </p:sp>
      <p:pic>
        <p:nvPicPr>
          <p:cNvPr id="10" name="Picture 9" descr="MedscapeEDU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8" y="381000"/>
            <a:ext cx="1587500" cy="48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3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48"/>
          <p:cNvSpPr>
            <a:spLocks noChangeArrowheads="1"/>
          </p:cNvSpPr>
          <p:nvPr/>
        </p:nvSpPr>
        <p:spPr bwMode="auto">
          <a:xfrm>
            <a:off x="714375" y="4893146"/>
            <a:ext cx="7715250" cy="84956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none" dirty="0">
                <a:solidFill>
                  <a:schemeClr val="bg1"/>
                </a:solidFill>
                <a:latin typeface="Calibri"/>
                <a:cs typeface="Calibri"/>
              </a:rPr>
              <a:t>Longer follow-up confirms the clinical benefit of vem + cobi </a:t>
            </a:r>
            <a:endParaRPr lang="en-US" sz="2000" b="1" u="none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en-US" sz="2000" b="1" u="none" dirty="0" smtClean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lang="en-US" sz="2000" b="1" u="none" dirty="0">
                <a:solidFill>
                  <a:schemeClr val="bg1"/>
                </a:solidFill>
                <a:latin typeface="Calibri"/>
                <a:cs typeface="Calibri"/>
              </a:rPr>
              <a:t>pts with advanced BRAF</a:t>
            </a:r>
            <a:r>
              <a:rPr lang="en-US" sz="2000" b="1" u="none" baseline="30000" dirty="0">
                <a:solidFill>
                  <a:schemeClr val="bg1"/>
                </a:solidFill>
                <a:latin typeface="Calibri"/>
                <a:cs typeface="Calibri"/>
              </a:rPr>
              <a:t>V600</a:t>
            </a:r>
            <a:r>
              <a:rPr lang="en-US" sz="2000" b="1" u="none" dirty="0">
                <a:solidFill>
                  <a:schemeClr val="bg1"/>
                </a:solidFill>
                <a:latin typeface="Calibri"/>
                <a:cs typeface="Calibri"/>
              </a:rPr>
              <a:t>-mutant melanoma</a:t>
            </a:r>
          </a:p>
        </p:txBody>
      </p:sp>
      <p:graphicFrame>
        <p:nvGraphicFramePr>
          <p:cNvPr id="4219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448978"/>
              </p:ext>
            </p:extLst>
          </p:nvPr>
        </p:nvGraphicFramePr>
        <p:xfrm>
          <a:off x="673122" y="1626406"/>
          <a:ext cx="7797757" cy="3181477"/>
        </p:xfrm>
        <a:graphic>
          <a:graphicData uri="http://schemas.openxmlformats.org/drawingml/2006/table">
            <a:tbl>
              <a:tblPr/>
              <a:tblGrid>
                <a:gridCol w="3102702"/>
                <a:gridCol w="2605093"/>
                <a:gridCol w="2089962"/>
              </a:tblGrid>
              <a:tr h="794163">
                <a:tc>
                  <a:txBody>
                    <a:bodyPr/>
                    <a:lstStyle/>
                    <a:p>
                      <a:pPr marL="0" marR="0" lvl="0" indent="1206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i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ITT</a:t>
                      </a:r>
                      <a:r>
                        <a:rPr lang="en-US" sz="2400" b="1" i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 Population</a:t>
                      </a:r>
                      <a:endParaRPr lang="en-US" sz="2400" b="1" i="0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Cobi + Vem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+mn-ea"/>
                          <a:cs typeface="Calibri"/>
                        </a:rPr>
                        <a:t>n = 247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PBO + Vem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n = 248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charset="0"/>
                        <a:cs typeface="Arial" charset="0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PFS events, n (%)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143 (57.9)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180 (72.6)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Median PFS, months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(95% CI) 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14.9*</a:t>
                      </a:r>
                      <a:endParaRPr kumimoji="0" lang="en-US" sz="2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ＭＳ Ｐゴシック" charset="-128"/>
                        <a:cs typeface="Calibri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(9.46-3.37)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7.20*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(5.55-7.49)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HR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(95% CI)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70605"/>
                        </a:solidFill>
                        <a:effectLst/>
                        <a:latin typeface="Calibri" panose="020F0502020204030204" pitchFamily="34" charset="0"/>
                        <a:ea typeface="MS PGothic" charset="0"/>
                        <a:cs typeface="MS PGothic" charset="0"/>
                      </a:endParaRP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0.58*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/>
                          <a:ea typeface="ＭＳ Ｐゴシック" charset="-128"/>
                          <a:cs typeface="Calibri"/>
                        </a:rPr>
                        <a:t>(0.460-0.719)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/>
                        <a:ea typeface="ＭＳ Ｐゴシック" charset="-128"/>
                        <a:cs typeface="Calibri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0" y="6473428"/>
            <a:ext cx="8301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/>
              </a:rPr>
              <a:t>Larkin JMG, et al. </a:t>
            </a:r>
            <a:r>
              <a:rPr lang="en-US" i="1" u="none" dirty="0" smtClean="0"/>
              <a:t>J Clin Oncol</a:t>
            </a:r>
            <a:r>
              <a:rPr lang="en-US" u="none" dirty="0" smtClean="0"/>
              <a:t>. 2015;33. Abstract 9006.</a:t>
            </a:r>
            <a:r>
              <a:rPr lang="en-US" u="none" baseline="30000" dirty="0" smtClean="0"/>
              <a:t>[6]</a:t>
            </a:r>
            <a:endParaRPr lang="da-DK" u="none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66870" y="165920"/>
            <a:ext cx="839470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E1400"/>
                </a:solidFill>
                <a:effectLst/>
                <a:latin typeface="Calibri" panose="020F0502020204030204" pitchFamily="34" charset="0"/>
                <a:ea typeface="ＭＳ Ｐゴシック" charset="-128"/>
                <a:cs typeface="Arial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9486E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000" u="none" kern="0" dirty="0">
                <a:solidFill>
                  <a:schemeClr val="accent5"/>
                </a:solidFill>
                <a:latin typeface="Calibri"/>
                <a:cs typeface="Calibri"/>
              </a:rPr>
              <a:t>coBRIM Updated Investigator-Assessed </a:t>
            </a:r>
            <a:r>
              <a:rPr lang="en-US" sz="4000" u="none" kern="0" dirty="0" smtClean="0">
                <a:solidFill>
                  <a:schemeClr val="accent5"/>
                </a:solidFill>
                <a:latin typeface="Calibri"/>
                <a:cs typeface="Calibri"/>
              </a:rPr>
              <a:t>PFS: Jan 16, 2015</a:t>
            </a:r>
            <a:endParaRPr lang="en-GB" sz="3200" u="none" kern="0" dirty="0" smtClean="0">
              <a:solidFill>
                <a:schemeClr val="accent5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860373"/>
            <a:ext cx="835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*The 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median PFS was 6.2 months in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PBO </a:t>
            </a:r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 Vem, and 9.9 months in Cobi + Vem (HR, 0.51; 95% CI, 0.39-0.68) at the May 9, 2014 data cutoff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7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6" y="161349"/>
            <a:ext cx="8525330" cy="132343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Encorafenib and Binimetinib for Melanoma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28" y="1612279"/>
            <a:ext cx="7642774" cy="4281488"/>
          </a:xfrm>
        </p:spPr>
        <p:txBody>
          <a:bodyPr/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Encorafenib is a ATP-competitive RAF kinase inhibitor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/>
                </a:solidFill>
              </a:rPr>
              <a:t>Phase 1b/2 design</a:t>
            </a:r>
          </a:p>
          <a:p>
            <a:pPr marL="682625" indent="-342900">
              <a:buFont typeface="Calibri" panose="020F0502020204030204" pitchFamily="34" charset="0"/>
              <a:buChar char="‒"/>
            </a:pP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MTD was not declared</a:t>
            </a:r>
          </a:p>
          <a:p>
            <a:pPr marL="682625" indent="-342900">
              <a:buFont typeface="Calibri" panose="020F0502020204030204" pitchFamily="34" charset="0"/>
              <a:buChar char="‒"/>
            </a:pPr>
            <a:r>
              <a:rPr lang="en-US" sz="20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RP2D:</a:t>
            </a:r>
          </a:p>
          <a:p>
            <a:pPr marL="1023938" lvl="1" indent="-220663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Encorafenib 450 and 600 mg QD</a:t>
            </a:r>
          </a:p>
          <a:p>
            <a:pPr marL="1023938" lvl="1" indent="-220663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Binimetinib 45 mg BID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Arm 1: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BRAF</a:t>
            </a:r>
            <a:r>
              <a:rPr lang="en-US" b="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V600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-mutant mCRC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Arm 2: Patients with metastatic melanoma who have progressed on prior therapy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Arm 3: patients with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metastatic </a:t>
            </a:r>
            <a:r>
              <a:rPr 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melanoma who are treatment naïve – 55 pts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BRAFi-naïve</a:t>
            </a:r>
            <a:endParaRPr lang="en-US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835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none" dirty="0" smtClean="0"/>
              <a:t>Sullivan RJ, et al</a:t>
            </a:r>
            <a:r>
              <a:rPr lang="en-US" u="none" dirty="0"/>
              <a:t>. </a:t>
            </a:r>
            <a:r>
              <a:rPr lang="en-US" i="1" u="none" dirty="0"/>
              <a:t>J Clin </a:t>
            </a:r>
            <a:r>
              <a:rPr lang="en-US" i="1" u="none" dirty="0" smtClean="0"/>
              <a:t>Oncol</a:t>
            </a:r>
            <a:r>
              <a:rPr lang="en-US" u="none" dirty="0" smtClean="0"/>
              <a:t>. 2015;33. Abstract 9007.</a:t>
            </a:r>
            <a:r>
              <a:rPr lang="en-US" u="none" baseline="30000" dirty="0" smtClean="0"/>
              <a:t>[9]</a:t>
            </a:r>
            <a:endParaRPr lang="en-US" u="none" dirty="0"/>
          </a:p>
        </p:txBody>
      </p:sp>
      <p:sp>
        <p:nvSpPr>
          <p:cNvPr id="5" name="TextBox 4"/>
          <p:cNvSpPr txBox="1"/>
          <p:nvPr/>
        </p:nvSpPr>
        <p:spPr>
          <a:xfrm>
            <a:off x="928049" y="5933961"/>
            <a:ext cx="7301552" cy="408623"/>
          </a:xfrm>
          <a:prstGeom prst="round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u="none" dirty="0">
                <a:solidFill>
                  <a:schemeClr val="bg1"/>
                </a:solidFill>
              </a:rPr>
              <a:t>Response: All ENCO doses + 45 mg BINI: ORR = </a:t>
            </a:r>
            <a:r>
              <a:rPr lang="en-US" b="1" u="none" dirty="0" smtClean="0">
                <a:solidFill>
                  <a:schemeClr val="bg1"/>
                </a:solidFill>
              </a:rPr>
              <a:t>76.5</a:t>
            </a:r>
            <a:r>
              <a:rPr lang="en-US" b="1" u="none" dirty="0">
                <a:solidFill>
                  <a:schemeClr val="bg1"/>
                </a:solidFill>
              </a:rPr>
              <a:t>%; DCR = 96.4</a:t>
            </a:r>
            <a:r>
              <a:rPr lang="en-US" b="1" u="none" dirty="0" smtClean="0">
                <a:solidFill>
                  <a:schemeClr val="bg1"/>
                </a:solidFill>
              </a:rPr>
              <a:t>%</a:t>
            </a:r>
            <a:endParaRPr lang="en-US" b="1" u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484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48"/>
          <p:cNvSpPr>
            <a:spLocks noChangeArrowheads="1"/>
          </p:cNvSpPr>
          <p:nvPr/>
        </p:nvSpPr>
        <p:spPr bwMode="auto">
          <a:xfrm>
            <a:off x="900752" y="5524484"/>
            <a:ext cx="7287905" cy="640080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none" dirty="0">
                <a:solidFill>
                  <a:schemeClr val="bg1"/>
                </a:solidFill>
              </a:rPr>
              <a:t>Most responses are ongoing (</a:t>
            </a:r>
            <a:r>
              <a:rPr lang="en-US" sz="2400" b="1" u="none" dirty="0">
                <a:solidFill>
                  <a:schemeClr val="bg1"/>
                </a:solidFill>
              </a:rPr>
              <a:t>range</a:t>
            </a:r>
            <a:r>
              <a:rPr lang="en-US" sz="2000" b="1" u="none" dirty="0">
                <a:solidFill>
                  <a:schemeClr val="bg1"/>
                </a:solidFill>
              </a:rPr>
              <a:t> of duration: 0.1</a:t>
            </a:r>
            <a:r>
              <a:rPr lang="en-US" sz="2000" b="1" u="none" dirty="0" smtClean="0">
                <a:solidFill>
                  <a:schemeClr val="bg1"/>
                </a:solidFill>
              </a:rPr>
              <a:t>+/- </a:t>
            </a:r>
            <a:r>
              <a:rPr lang="en-US" sz="2000" b="1" u="none" dirty="0">
                <a:solidFill>
                  <a:schemeClr val="bg1"/>
                </a:solidFill>
              </a:rPr>
              <a:t>32+ wk</a:t>
            </a:r>
            <a:r>
              <a:rPr lang="en-US" sz="2000" b="1" u="none" dirty="0" smtClean="0">
                <a:solidFill>
                  <a:schemeClr val="bg1"/>
                </a:solidFill>
              </a:rPr>
              <a:t>)</a:t>
            </a:r>
            <a:endParaRPr lang="en-US" sz="2000" b="1" u="none" dirty="0">
              <a:solidFill>
                <a:schemeClr val="bg1"/>
              </a:solidFill>
            </a:endParaRPr>
          </a:p>
        </p:txBody>
      </p:sp>
      <p:graphicFrame>
        <p:nvGraphicFramePr>
          <p:cNvPr id="4219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856244"/>
              </p:ext>
            </p:extLst>
          </p:nvPr>
        </p:nvGraphicFramePr>
        <p:xfrm>
          <a:off x="280760" y="1936227"/>
          <a:ext cx="8424816" cy="3292253"/>
        </p:xfrm>
        <a:graphic>
          <a:graphicData uri="http://schemas.openxmlformats.org/drawingml/2006/table">
            <a:tbl>
              <a:tblPr/>
              <a:tblGrid>
                <a:gridCol w="3131180"/>
                <a:gridCol w="1460311"/>
                <a:gridCol w="1951630"/>
                <a:gridCol w="1881695"/>
              </a:tblGrid>
              <a:tr h="794163">
                <a:tc>
                  <a:txBody>
                    <a:bodyPr/>
                    <a:lstStyle/>
                    <a:p>
                      <a:pPr marL="0" marR="0" lvl="0" indent="1206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i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Cohort, n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Any AE, %</a:t>
                      </a: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Related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 ≥ 3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AE, %</a:t>
                      </a:r>
                      <a:endParaRPr lang="en-US" sz="20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CR/PR </a:t>
                      </a:r>
                      <a:b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(n/n)</a:t>
                      </a:r>
                      <a:r>
                        <a:rPr lang="en-US" sz="2000" b="1" baseline="30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en-US" sz="2000" b="1" kern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fr-FR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 (3 mg/kg M + D + T), 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6/6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fr-FR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A2 (10 mg/kg M + D + T),</a:t>
                      </a:r>
                      <a:r>
                        <a:rPr lang="fr-FR" sz="2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94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10/15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de-DE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 (10 mg/kg M + T), 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3/14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C (sequential T + 10 mg/kg M), 6</a:t>
                      </a:r>
                    </a:p>
                  </a:txBody>
                  <a:tcPr marL="18288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lang="en-US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3/6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13648" y="6488668"/>
            <a:ext cx="83011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Ribas A, et 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al. </a:t>
            </a:r>
            <a:r>
              <a:rPr lang="en-US" i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 Clin </a:t>
            </a:r>
            <a:r>
              <a:rPr lang="en-US" i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Oncol</a:t>
            </a:r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2015;33. Abstract 3003.</a:t>
            </a:r>
            <a:r>
              <a:rPr lang="en-US" u="none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[10]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000" y="219491"/>
            <a:ext cx="8525330" cy="120032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Phase </a:t>
            </a:r>
            <a:r>
              <a:rPr lang="en-US" dirty="0" smtClean="0"/>
              <a:t>1 Study Combining Anti-PD-L1 With BRAFi Dabrafenib and/or MEKi Trametinib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108" y="6180893"/>
            <a:ext cx="158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 = MEDI4736</a:t>
            </a:r>
            <a:endParaRPr lang="en-US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0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7230" y="2909625"/>
            <a:ext cx="4869540" cy="707886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96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ctrTitle"/>
          </p:nvPr>
        </p:nvSpPr>
        <p:spPr>
          <a:xfrm>
            <a:off x="512763" y="1475674"/>
            <a:ext cx="8026400" cy="1835727"/>
          </a:xfrm>
          <a:effectLst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dirty="0"/>
              <a:t>Emerging Concepts in the Management of Skin </a:t>
            </a:r>
            <a:r>
              <a:rPr lang="en-US" sz="4000" dirty="0" smtClean="0"/>
              <a:t>Cancer</a:t>
            </a:r>
            <a:endParaRPr lang="en-US" sz="2800" b="0" dirty="0" smtClean="0">
              <a:solidFill>
                <a:srgbClr val="8E1400"/>
              </a:solidFill>
              <a:latin typeface="Calibri"/>
              <a:cs typeface="Calibri"/>
            </a:endParaRPr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616676" y="3370748"/>
            <a:ext cx="8086951" cy="829660"/>
          </a:xfrm>
          <a:effectLst/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5"/>
                </a:solidFill>
                <a:latin typeface="Calibri"/>
                <a:cs typeface="Calibri"/>
              </a:rPr>
              <a:t>Perspectives </a:t>
            </a:r>
            <a:r>
              <a:rPr lang="en-US" dirty="0">
                <a:solidFill>
                  <a:schemeClr val="accent5"/>
                </a:solidFill>
                <a:latin typeface="Calibri"/>
                <a:cs typeface="Calibri"/>
              </a:rPr>
              <a:t>From the 2015 Oncology </a:t>
            </a:r>
            <a:r>
              <a:rPr lang="en-US" dirty="0" smtClean="0">
                <a:solidFill>
                  <a:schemeClr val="accent5"/>
                </a:solidFill>
                <a:latin typeface="Calibri"/>
                <a:cs typeface="Calibri"/>
              </a:rPr>
              <a:t>Meeting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6528" y="4635717"/>
            <a:ext cx="5898791" cy="2202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u="none" dirty="0">
                <a:solidFill>
                  <a:schemeClr val="accent5"/>
                </a:solidFill>
                <a:latin typeface="Calibri"/>
                <a:cs typeface="Calibri"/>
              </a:rPr>
              <a:t>Combination </a:t>
            </a:r>
            <a:r>
              <a:rPr lang="en-US" sz="2400" b="1" u="none" dirty="0" smtClean="0">
                <a:solidFill>
                  <a:schemeClr val="accent5"/>
                </a:solidFill>
                <a:latin typeface="Calibri"/>
                <a:cs typeface="Calibri"/>
              </a:rPr>
              <a:t>Immunotherapy Regimens for Metastatic Melanoma </a:t>
            </a:r>
          </a:p>
          <a:p>
            <a:pPr>
              <a:lnSpc>
                <a:spcPct val="90000"/>
              </a:lnSpc>
            </a:pPr>
            <a:r>
              <a:rPr lang="en-US" sz="2400" b="1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Michael A. Postow, MD </a:t>
            </a:r>
          </a:p>
          <a:p>
            <a:pPr>
              <a:lnSpc>
                <a:spcPct val="90000"/>
              </a:lnSpc>
            </a:pP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Assistant Attending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Physician</a:t>
            </a:r>
          </a:p>
          <a:p>
            <a:pPr>
              <a:lnSpc>
                <a:spcPct val="90000"/>
              </a:lnSpc>
            </a:pP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Melanoma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and Immunotherapeutics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Service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Memorial Sloan Kettering Cancer </a:t>
            </a: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Center</a:t>
            </a:r>
          </a:p>
          <a:p>
            <a:pPr>
              <a:lnSpc>
                <a:spcPct val="90000"/>
              </a:lnSpc>
            </a:pPr>
            <a:r>
              <a:rPr lang="en-U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New </a:t>
            </a:r>
            <a:r>
              <a:rPr lang="en-U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York, New York</a:t>
            </a:r>
            <a:endParaRPr lang="en-US" dirty="0">
              <a:solidFill>
                <a:srgbClr val="606060"/>
              </a:solidFill>
              <a:latin typeface="Arial" charset="0"/>
              <a:cs typeface="Arial" charset="0"/>
            </a:endParaRPr>
          </a:p>
        </p:txBody>
      </p:sp>
      <p:pic>
        <p:nvPicPr>
          <p:cNvPr id="8" name="Picture 7" descr="MedscapeEDU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8" y="381000"/>
            <a:ext cx="1587500" cy="48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39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edscape Education 201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3854"/>
      </a:accent1>
      <a:accent2>
        <a:srgbClr val="0A6FA7"/>
      </a:accent2>
      <a:accent3>
        <a:srgbClr val="444E54"/>
      </a:accent3>
      <a:accent4>
        <a:srgbClr val="345B0E"/>
      </a:accent4>
      <a:accent5>
        <a:srgbClr val="8E1400"/>
      </a:accent5>
      <a:accent6>
        <a:srgbClr val="000000"/>
      </a:accent6>
      <a:hlink>
        <a:srgbClr val="003854"/>
      </a:hlink>
      <a:folHlink>
        <a:srgbClr val="0A6FA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DCE6FA"/>
        </a:dk2>
        <a:lt2>
          <a:srgbClr val="808080"/>
        </a:lt2>
        <a:accent1>
          <a:srgbClr val="FFFF66"/>
        </a:accent1>
        <a:accent2>
          <a:srgbClr val="66FF66"/>
        </a:accent2>
        <a:accent3>
          <a:srgbClr val="FFFFFF"/>
        </a:accent3>
        <a:accent4>
          <a:srgbClr val="000000"/>
        </a:accent4>
        <a:accent5>
          <a:srgbClr val="FFFFB8"/>
        </a:accent5>
        <a:accent6>
          <a:srgbClr val="5CE75C"/>
        </a:accent6>
        <a:hlink>
          <a:srgbClr val="FF99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81C6"/>
        </a:dk2>
        <a:lt2>
          <a:srgbClr val="808080"/>
        </a:lt2>
        <a:accent1>
          <a:srgbClr val="99CC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8A00"/>
        </a:accent6>
        <a:hlink>
          <a:srgbClr val="00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20538</TotalTime>
  <Words>4624</Words>
  <Application>Microsoft Office PowerPoint</Application>
  <PresentationFormat>On-screen Show (4:3)</PresentationFormat>
  <Paragraphs>648</Paragraphs>
  <Slides>47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8" baseType="lpstr">
      <vt:lpstr>MS PGothic</vt:lpstr>
      <vt:lpstr>MS PGothic</vt:lpstr>
      <vt:lpstr>黑体</vt:lpstr>
      <vt:lpstr>Arial</vt:lpstr>
      <vt:lpstr>Arial Bold</vt:lpstr>
      <vt:lpstr>Calibri</vt:lpstr>
      <vt:lpstr>Gill Sans</vt:lpstr>
      <vt:lpstr>Times New Roman</vt:lpstr>
      <vt:lpstr>Wingdings</vt:lpstr>
      <vt:lpstr>ヒラギノ角ゴ ProN W6</vt:lpstr>
      <vt:lpstr>Default Design</vt:lpstr>
      <vt:lpstr>Emerging Concepts in the Management of Skin Cancer</vt:lpstr>
      <vt:lpstr>Activity Goals</vt:lpstr>
      <vt:lpstr>BRAF Inhibitor Acquired Resistance</vt:lpstr>
      <vt:lpstr>Spectrum of Resistance</vt:lpstr>
      <vt:lpstr>PowerPoint Presentation</vt:lpstr>
      <vt:lpstr>Encorafenib and Binimetinib for Melanoma</vt:lpstr>
      <vt:lpstr>Phase 1 Study Combining Anti-PD-L1 With BRAFi Dabrafenib and/or MEKi Trametinib </vt:lpstr>
      <vt:lpstr>Thank You</vt:lpstr>
      <vt:lpstr>Emerging Concepts in the Management of Skin Cancer</vt:lpstr>
      <vt:lpstr>Immunotherapies</vt:lpstr>
      <vt:lpstr>Combination of NIVO + IPI</vt:lpstr>
      <vt:lpstr>PowerPoint Presentation</vt:lpstr>
      <vt:lpstr>PowerPoint Presentation</vt:lpstr>
      <vt:lpstr>KEYNOTE-006 Trial: PEMBRO vs IPI</vt:lpstr>
      <vt:lpstr>Characteristics Predictive of Response to PEMBRO</vt:lpstr>
      <vt:lpstr>Conclusions</vt:lpstr>
      <vt:lpstr>Emerging Concepts in the Management of Skin Cancer</vt:lpstr>
      <vt:lpstr>Tumor Immunology and Immune Checkpoints</vt:lpstr>
      <vt:lpstr>PowerPoint Presentation</vt:lpstr>
      <vt:lpstr>PD-1 Inhibitors: NIVO and PEMBRO</vt:lpstr>
      <vt:lpstr>Immune-Mediated AEs</vt:lpstr>
      <vt:lpstr>Immune-Mediated AEs (cont)</vt:lpstr>
      <vt:lpstr>Safety Profile of Nivolumab</vt:lpstr>
      <vt:lpstr>Conclusions</vt:lpstr>
      <vt:lpstr>Thank you for your attention</vt:lpstr>
      <vt:lpstr>Emerging Concepts in the Management of Skin Cancer</vt:lpstr>
      <vt:lpstr>Results of Immune Checkpoint Inhibitor Trials</vt:lpstr>
      <vt:lpstr>PowerPoint Presentation</vt:lpstr>
      <vt:lpstr>PowerPoint Presentation</vt:lpstr>
      <vt:lpstr>PowerPoint Presentation</vt:lpstr>
      <vt:lpstr>PowerPoint Presentation</vt:lpstr>
      <vt:lpstr>Thank You</vt:lpstr>
      <vt:lpstr>Emerging Concepts in the Management of Skin Cancer</vt:lpstr>
      <vt:lpstr>Oncolytic Virus Immunotherapy</vt:lpstr>
      <vt:lpstr>OPTiM Phase 3 Study Design</vt:lpstr>
      <vt:lpstr>PowerPoint Presentation</vt:lpstr>
      <vt:lpstr>Summary</vt:lpstr>
      <vt:lpstr>Coxsackie Virus A21: CALM Phase 2 Trial</vt:lpstr>
      <vt:lpstr>Thank You</vt:lpstr>
      <vt:lpstr>Emerging Concepts in the Management of Skin Cancer</vt:lpstr>
      <vt:lpstr>VA System: Survival of Patients With BCC</vt:lpstr>
      <vt:lpstr>Conclusions</vt:lpstr>
      <vt:lpstr>Sonidegib Efficacy in Locally Advanced BCC: BOLT Study</vt:lpstr>
      <vt:lpstr>RegiSONIC Disease Registry Study</vt:lpstr>
      <vt:lpstr>Results</vt:lpstr>
      <vt:lpstr>Efficacy and Safety of Vismodegib in LaBCC</vt:lpstr>
      <vt:lpstr>PowerPoint Presentation</vt:lpstr>
    </vt:vector>
  </TitlesOfParts>
  <Company>Andy Arrow Graphic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Arrow</dc:creator>
  <cp:lastModifiedBy>Treventi, Erica</cp:lastModifiedBy>
  <cp:revision>421</cp:revision>
  <dcterms:created xsi:type="dcterms:W3CDTF">2011-04-07T15:25:26Z</dcterms:created>
  <dcterms:modified xsi:type="dcterms:W3CDTF">2015-06-23T13:45:38Z</dcterms:modified>
  <cp:contentStatus/>
</cp:coreProperties>
</file>