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4A27-3BF5-49DE-9173-920F93B396E6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1BD5-0003-46CF-AD04-C540A9900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9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D4A27-3BF5-49DE-9173-920F93B396E6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1BD5-0003-46CF-AD04-C540A9900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Managing Patients With Bipolar Disorder and Mixed Features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31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Consequences of Ad Hoc Definitions Currently in Use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5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Rates of Mixed Hypomania</a:t>
            </a:r>
            <a:endParaRPr lang="en-US" alt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9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Prevalence of Mixed Hypomania</a:t>
            </a:r>
            <a:br>
              <a:rPr lang="en-US" sz="4000" smtClean="0"/>
            </a:br>
            <a:r>
              <a:rPr lang="en-US" i="1" smtClean="0"/>
              <a:t>N = 14,328 Visits with 908 Patients</a:t>
            </a:r>
            <a:endParaRPr lang="en-US" sz="44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3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Prevalence of Mixed Depression</a:t>
            </a:r>
            <a:br>
              <a:rPr lang="en-US" sz="4000" smtClean="0"/>
            </a:br>
            <a:r>
              <a:rPr lang="en-US" i="1" smtClean="0"/>
              <a:t>N = 14,328 Visits with 908 Patients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000" smtClean="0">
                <a:ea typeface="ＭＳ Ｐゴシック" panose="020B0600070205080204" pitchFamily="34" charset="-128"/>
              </a:rPr>
              <a:t>DSM-IV Mood Elevation Symptoms Present in Most STEP-BD Baseline Bipolar Depressive Episodes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6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Additional Studies on Mixed Symptoms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61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Features and Psychiatric History Associated With Mixed States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76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Features and Psychiatric History Associated With Mixed States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80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56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 Spectrum of Presentation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50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Mixed Features Specifier in DSM-5</a:t>
            </a:r>
            <a:br>
              <a:rPr lang="en-US" sz="4000" smtClean="0"/>
            </a:br>
            <a:r>
              <a:rPr lang="en-US" i="1" smtClean="0"/>
              <a:t>New Nomenclature for Mixed States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46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Mania/Hypomania With Mixed Features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01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Mixed Depression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70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Bipolar Depression with Mixed Features Specifier </a:t>
            </a:r>
            <a:br>
              <a:rPr lang="en-US" sz="4000" smtClean="0"/>
            </a:br>
            <a:r>
              <a:rPr lang="en-US" i="1" smtClean="0"/>
              <a:t>With Hypomanic Features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10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Mixed Specifier </a:t>
            </a:r>
            <a:br>
              <a:rPr lang="en-US" sz="4000" smtClean="0"/>
            </a:br>
            <a:r>
              <a:rPr lang="en-US" i="1" smtClean="0"/>
              <a:t>With Hypomanic Features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45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Not Included in Mixed Specifier—But These Are Red Flags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33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Role of Antidepressants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89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Olanzapine in Bipolar I Depression With Manic Symptoms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63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Lurasidone in Bipolar Depression With Subsyndromal Hypomania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53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Other Treatment Options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2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Program Goals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5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Conclusions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6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58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21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81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44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32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0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Outline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sz="4000" smtClean="0"/>
              <a:t>Moving From a Categorical to a Dimensional Approach</a:t>
            </a:r>
            <a:endParaRPr lang="en-US" alt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6852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smtClean="0"/>
              <a:t>Kraepelin’s Classification (1913)</a:t>
            </a:r>
            <a:endParaRPr lang="en-AU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0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History of Mixed States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1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DSM-IV Criteria for Mixed Episode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6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Reasons for the Change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1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On-screen Show (4:3)</PresentationFormat>
  <Paragraphs>34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Office Theme</vt:lpstr>
      <vt:lpstr>Managing Patients With Bipolar Disorder and Mixed Features</vt:lpstr>
      <vt:lpstr>PowerPoint Presentation</vt:lpstr>
      <vt:lpstr>Program Goals</vt:lpstr>
      <vt:lpstr>Outline</vt:lpstr>
      <vt:lpstr>Moving From a Categorical to a Dimensional Approach</vt:lpstr>
      <vt:lpstr>Kraepelin’s Classification (1913)</vt:lpstr>
      <vt:lpstr>History of Mixed States</vt:lpstr>
      <vt:lpstr>DSM-IV Criteria for Mixed Episode</vt:lpstr>
      <vt:lpstr>Reasons for the Change</vt:lpstr>
      <vt:lpstr>Consequences of Ad Hoc Definitions Currently in Use</vt:lpstr>
      <vt:lpstr>Rates of Mixed Hypomania</vt:lpstr>
      <vt:lpstr>Prevalence of Mixed Hypomania N = 14,328 Visits with 908 Patients</vt:lpstr>
      <vt:lpstr>Prevalence of Mixed Depression N = 14,328 Visits with 908 Patients</vt:lpstr>
      <vt:lpstr>DSM-IV Mood Elevation Symptoms Present in Most STEP-BD Baseline Bipolar Depressive Episodes</vt:lpstr>
      <vt:lpstr>Additional Studies on Mixed Symptoms</vt:lpstr>
      <vt:lpstr>Features and Psychiatric History Associated With Mixed States</vt:lpstr>
      <vt:lpstr>Features and Psychiatric History Associated With Mixed States (cont)</vt:lpstr>
      <vt:lpstr>PowerPoint Presentation</vt:lpstr>
      <vt:lpstr>A Spectrum of Presentation</vt:lpstr>
      <vt:lpstr>Mixed Features Specifier in DSM-5 New Nomenclature for Mixed States</vt:lpstr>
      <vt:lpstr>Mania/Hypomania With Mixed Features</vt:lpstr>
      <vt:lpstr>Mixed Depression</vt:lpstr>
      <vt:lpstr>Bipolar Depression with Mixed Features Specifier  With Hypomanic Features</vt:lpstr>
      <vt:lpstr>Mixed Specifier  With Hypomanic Features</vt:lpstr>
      <vt:lpstr>Not Included in Mixed Specifier—But These Are Red Flags</vt:lpstr>
      <vt:lpstr>Role of Antidepressants</vt:lpstr>
      <vt:lpstr>Olanzapine in Bipolar I Depression With Manic Symptoms</vt:lpstr>
      <vt:lpstr>Lurasidone in Bipolar Depression With Subsyndromal Hypomania</vt:lpstr>
      <vt:lpstr>Other Treatment Options</vt:lpstr>
      <vt:lpstr>Conclusions</vt:lpstr>
      <vt:lpstr>Abbreviations</vt:lpstr>
      <vt:lpstr>References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Patients With Bipolar Disorder and Mixed Features</dc:title>
  <dc:creator>DStewart</dc:creator>
  <cp:lastModifiedBy>DStewart</cp:lastModifiedBy>
  <cp:revision>1</cp:revision>
  <dcterms:created xsi:type="dcterms:W3CDTF">2015-08-17T13:07:56Z</dcterms:created>
  <dcterms:modified xsi:type="dcterms:W3CDTF">2015-08-17T13:07:57Z</dcterms:modified>
</cp:coreProperties>
</file>