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39DE-F317-48BF-A00D-A67F754B4E50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672E-506B-4E5A-8BBE-B70735B7F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2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339DE-F317-48BF-A00D-A67F754B4E50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D672E-506B-4E5A-8BBE-B70735B7F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6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rgbClr val="8E1400"/>
                </a:solidFill>
                <a:cs typeface="Arial Bold Italic" panose="020B0704020202090204" pitchFamily="34" charset="0"/>
                <a:sym typeface="Arial Bold Italic" panose="020B0704020202090204" pitchFamily="34" charset="0"/>
              </a:rPr>
              <a:t/>
            </a:r>
            <a:br>
              <a:rPr lang="en-US" smtClean="0">
                <a:solidFill>
                  <a:srgbClr val="8E1400"/>
                </a:solidFill>
                <a:cs typeface="Arial Bold Italic" panose="020B0704020202090204" pitchFamily="34" charset="0"/>
                <a:sym typeface="Arial Bold Italic" panose="020B0704020202090204" pitchFamily="34" charset="0"/>
              </a:rPr>
            </a:br>
            <a:r>
              <a:rPr lang="en-US" sz="4000" smtClean="0">
                <a:solidFill>
                  <a:srgbClr val="8E1400"/>
                </a:solidFill>
                <a:cs typeface="Arial Bold Italic" panose="020B0704020202090204" pitchFamily="34" charset="0"/>
                <a:sym typeface="Arial Bold Italic" panose="020B0704020202090204" pitchFamily="34" charset="0"/>
              </a:rPr>
              <a:t>Individualizing Therapy</a:t>
            </a:r>
            <a:br>
              <a:rPr lang="en-US" sz="4000" smtClean="0">
                <a:solidFill>
                  <a:srgbClr val="8E1400"/>
                </a:solidFill>
                <a:cs typeface="Arial Bold Italic" panose="020B0704020202090204" pitchFamily="34" charset="0"/>
                <a:sym typeface="Arial Bold Italic" panose="020B0704020202090204" pitchFamily="34" charset="0"/>
              </a:rPr>
            </a:br>
            <a:r>
              <a:rPr lang="en-US" sz="4000" smtClean="0">
                <a:solidFill>
                  <a:srgbClr val="8E1400"/>
                </a:solidFill>
                <a:cs typeface="Arial Bold Italic" panose="020B0704020202090204" pitchFamily="34" charset="0"/>
                <a:sym typeface="Arial Bold Italic" panose="020B0704020202090204" pitchFamily="34" charset="0"/>
              </a:rPr>
              <a:t>for Patients With Chronic Hepatitis C Infection</a:t>
            </a:r>
            <a:endParaRPr lang="en-US" sz="4000" dirty="0" smtClean="0">
              <a:solidFill>
                <a:srgbClr val="8E1400"/>
              </a:solidFill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3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C-SURFER</a:t>
            </a:r>
            <a:r>
              <a:rPr lang="en-US" smtClean="0"/>
              <a:t> (cont)</a:t>
            </a:r>
            <a:br>
              <a:rPr lang="en-US" smtClean="0"/>
            </a:br>
            <a:r>
              <a:rPr lang="en-US" sz="3200" i="1" smtClean="0"/>
              <a:t>Notable Results in Patients with CKD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77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GT3: The New GT1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16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VALENCE Study</a:t>
            </a:r>
            <a:br>
              <a:rPr lang="en-US" smtClean="0"/>
            </a:br>
            <a:r>
              <a:rPr lang="en-US" sz="3200" i="1" smtClean="0"/>
              <a:t>SOF + RBV in Patients With HCV GT2 or GT3 Infection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51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ALLY-3 Study</a:t>
            </a:r>
            <a:br>
              <a:rPr lang="en-US" smtClean="0"/>
            </a:br>
            <a:r>
              <a:rPr lang="en-US" sz="3200" i="1" smtClean="0"/>
              <a:t>Daclatasvir + SOF in Patients With HCV GT3 Infection</a:t>
            </a:r>
            <a:r>
              <a:rPr lang="en-US" sz="3200" smtClean="0"/>
              <a:t/>
            </a:r>
            <a:br>
              <a:rPr lang="en-US" sz="3200" smtClean="0"/>
            </a:b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52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BOSON Study</a:t>
            </a:r>
            <a:br>
              <a:rPr lang="en-US" smtClean="0"/>
            </a:br>
            <a:r>
              <a:rPr lang="en-US" sz="3200" i="1" smtClean="0"/>
              <a:t>PegIFN: Back to the Future? 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0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mtClean="0">
                <a:solidFill>
                  <a:schemeClr val="accent5"/>
                </a:solidFill>
                <a:latin typeface="Calibri" panose="020F0502020204030204" pitchFamily="34" charset="0"/>
              </a:rPr>
              <a:t>ELECTRON-2 Study</a:t>
            </a:r>
            <a:br>
              <a:rPr lang="en-US" smtClean="0">
                <a:solidFill>
                  <a:schemeClr val="accent5"/>
                </a:solidFill>
                <a:latin typeface="Calibri" panose="020F0502020204030204" pitchFamily="34" charset="0"/>
              </a:rPr>
            </a:br>
            <a:r>
              <a:rPr lang="en-US" sz="3200" i="1" smtClean="0">
                <a:solidFill>
                  <a:schemeClr val="accent5"/>
                </a:solidFill>
                <a:latin typeface="Calibri" panose="020F0502020204030204" pitchFamily="34" charset="0"/>
              </a:rPr>
              <a:t>LDV/SOF </a:t>
            </a:r>
            <a:r>
              <a:rPr lang="en-US" sz="3200" i="1" smtClean="0">
                <a:solidFill>
                  <a:schemeClr val="accent5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 RBV for 12 wk in</a:t>
            </a:r>
            <a:r>
              <a:rPr lang="en-US" sz="3200" i="1" smtClean="0">
                <a:solidFill>
                  <a:schemeClr val="accent5"/>
                </a:solidFill>
                <a:latin typeface="Calibri" panose="020F0502020204030204" pitchFamily="34" charset="0"/>
              </a:rPr>
              <a:t> Patients With GT3 HCV: SVR12</a:t>
            </a:r>
            <a:endParaRPr lang="en-US" sz="3200" i="1" dirty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1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NS5A RAVs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9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chemeClr val="accent5"/>
                </a:solidFill>
              </a:rPr>
              <a:t>NS5A RAVs in Patients With Compensated Cirrhosis Who Were Treated With LDV/SOF in Phase 2 and 3 Studies*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65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Advocacy for HCV Treatment Access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40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PROs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3200" i="1" smtClean="0"/>
              <a:t>Blending Quantitative and Qualitative Data to Tell the Entire Story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7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77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Virologic Cure and Beyond</a:t>
            </a:r>
            <a:r>
              <a:rPr lang="en-US" b="0" smtClean="0"/>
              <a:t/>
            </a:r>
            <a:br>
              <a:rPr lang="en-US" b="0" smtClean="0"/>
            </a:br>
            <a:r>
              <a:rPr lang="en-US" sz="3200" i="1" smtClean="0"/>
              <a:t>Benefits of Treating HCV Infection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07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HCV and Diabetes Connection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03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The SIRIUS Study</a:t>
            </a:r>
            <a:r>
              <a:rPr lang="en-US" smtClean="0"/>
              <a:t/>
            </a:r>
            <a:br>
              <a:rPr lang="en-US" smtClean="0"/>
            </a:br>
            <a:r>
              <a:rPr lang="en-US" sz="3000" i="1" smtClean="0">
                <a:solidFill>
                  <a:schemeClr val="accent5"/>
                </a:solidFill>
              </a:rPr>
              <a:t>PROs in Patients With Cirrhosis Who Were Re-treated With LDV/SOF After Not Responding to PegIFN Plus RBV</a:t>
            </a:r>
            <a:r>
              <a:rPr lang="en-US" sz="2400" i="1" smtClean="0">
                <a:solidFill>
                  <a:schemeClr val="accent5"/>
                </a:solidFill>
              </a:rPr>
              <a:t/>
            </a:r>
            <a:br>
              <a:rPr lang="en-US" sz="2400" i="1" smtClean="0">
                <a:solidFill>
                  <a:schemeClr val="accent5"/>
                </a:solidFill>
              </a:rPr>
            </a:br>
            <a:r>
              <a:rPr lang="en-US" smtClean="0"/>
              <a:t/>
            </a:r>
            <a:br>
              <a:rPr lang="en-US" smtClean="0"/>
            </a:br>
            <a:endParaRPr lang="en-US" sz="24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7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TURQUOISE-III</a:t>
            </a:r>
            <a:br>
              <a:rPr lang="en-US" smtClean="0"/>
            </a:br>
            <a:r>
              <a:rPr lang="en-US" sz="3200" i="1" smtClean="0"/>
              <a:t>3D Regimen Without RBV in </a:t>
            </a:r>
            <a:r>
              <a:rPr lang="en-US" sz="3200" i="1" smtClean="0">
                <a:solidFill>
                  <a:schemeClr val="accent5"/>
                </a:solidFill>
              </a:rPr>
              <a:t>Patients With GT1b Infection</a:t>
            </a:r>
            <a:endParaRPr lang="en-US" sz="3200" i="1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5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Summary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20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0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</a:t>
            </a:r>
            <a:r>
              <a:rPr lang="en-US" sz="4000" smtClean="0"/>
              <a:t>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44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33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59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HCV Infection Landscape</a:t>
            </a:r>
            <a:br>
              <a:rPr lang="en-US" smtClean="0"/>
            </a:br>
            <a:r>
              <a:rPr lang="en-US" sz="3200" i="1" smtClean="0"/>
              <a:t>We Have Come a Long Way: Advances in Therapy and New Treatment Challenges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8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25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29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40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Recommendations for Initial Treatment of Chronic HCV Infection*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9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Extrahepatic Manifestations of HCV</a:t>
            </a:r>
            <a:br>
              <a:rPr lang="en-US" smtClean="0"/>
            </a:br>
            <a:r>
              <a:rPr lang="en-US" sz="3200" i="1" smtClean="0"/>
              <a:t>Focus on Kidney Disease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1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Treating HCV Infection in Patients With CKD</a:t>
            </a:r>
            <a:br>
              <a:rPr lang="en-US" smtClean="0"/>
            </a:br>
            <a:r>
              <a:rPr lang="en-US" sz="3200" i="1" smtClean="0"/>
              <a:t>An Important Unmet Need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18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RUBY-1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3200" i="1" smtClean="0"/>
              <a:t>3D Regimen for Patients With HCV GT1 Infection and CKD: Small Study With Impressive Results</a:t>
            </a:r>
            <a:br>
              <a:rPr lang="en-US" sz="3200" i="1" smtClean="0"/>
            </a:b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16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RUBY-1 (cont)</a:t>
            </a:r>
            <a:br>
              <a:rPr lang="en-US" sz="4000" smtClean="0"/>
            </a:br>
            <a:r>
              <a:rPr lang="en-US" i="1" smtClean="0"/>
              <a:t>Safety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2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C-SURFER</a:t>
            </a:r>
            <a:br>
              <a:rPr lang="en-US" sz="4000" smtClean="0"/>
            </a:br>
            <a:r>
              <a:rPr lang="en-US" i="1" smtClean="0"/>
              <a:t>Grazoprevir/Elbasvir </a:t>
            </a:r>
            <a:r>
              <a:rPr lang="en-US" sz="3200" i="1" smtClean="0"/>
              <a:t>in Patients With Advanced CKD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42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On-screen Show (4:3)</PresentationFormat>
  <Paragraphs>31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 Bold Italic</vt:lpstr>
      <vt:lpstr>Calibri</vt:lpstr>
      <vt:lpstr>Calibri Light</vt:lpstr>
      <vt:lpstr>Symbol</vt:lpstr>
      <vt:lpstr>Office Theme</vt:lpstr>
      <vt:lpstr> Individualizing Therapy for Patients With Chronic Hepatitis C Infection</vt:lpstr>
      <vt:lpstr>PowerPoint Presentation</vt:lpstr>
      <vt:lpstr>Current HCV Infection Landscape We Have Come a Long Way: Advances in Therapy and New Treatment Challenges</vt:lpstr>
      <vt:lpstr>General Recommendations for Initial Treatment of Chronic HCV Infection*</vt:lpstr>
      <vt:lpstr>Extrahepatic Manifestations of HCV Focus on Kidney Disease</vt:lpstr>
      <vt:lpstr>Treating HCV Infection in Patients With CKD An Important Unmet Need</vt:lpstr>
      <vt:lpstr>RUBY-1 3D Regimen for Patients With HCV GT1 Infection and CKD: Small Study With Impressive Results </vt:lpstr>
      <vt:lpstr>RUBY-1 (cont) Safety</vt:lpstr>
      <vt:lpstr>C-SURFER Grazoprevir/Elbasvir in Patients With Advanced CKD</vt:lpstr>
      <vt:lpstr>C-SURFER (cont) Notable Results in Patients with CKD</vt:lpstr>
      <vt:lpstr>GT3: The New GT1</vt:lpstr>
      <vt:lpstr>VALENCE Study SOF + RBV in Patients With HCV GT2 or GT3 Infection</vt:lpstr>
      <vt:lpstr>ALLY-3 Study Daclatasvir + SOF in Patients With HCV GT3 Infection </vt:lpstr>
      <vt:lpstr>BOSON Study PegIFN: Back to the Future? </vt:lpstr>
      <vt:lpstr>ELECTRON-2 Study LDV/SOF  RBV for 12 wk in Patients With GT3 HCV: SVR12</vt:lpstr>
      <vt:lpstr>NS5A RAVs</vt:lpstr>
      <vt:lpstr>NS5A RAVs in Patients With Compensated Cirrhosis Who Were Treated With LDV/SOF in Phase 2 and 3 Studies*</vt:lpstr>
      <vt:lpstr>Advocacy for HCV Treatment Access</vt:lpstr>
      <vt:lpstr>PROs Blending Quantitative and Qualitative Data to Tell the Entire Story</vt:lpstr>
      <vt:lpstr>Virologic Cure and Beyond Benefits of Treating HCV Infection</vt:lpstr>
      <vt:lpstr>The HCV and Diabetes Connection</vt:lpstr>
      <vt:lpstr>The SIRIUS Study PROs in Patients With Cirrhosis Who Were Re-treated With LDV/SOF After Not Responding to PegIFN Plus RBV  </vt:lpstr>
      <vt:lpstr>TURQUOISE-III 3D Regimen Without RBV in Patients With GT1b Infection</vt:lpstr>
      <vt:lpstr>Summary</vt:lpstr>
      <vt:lpstr>Abbreviations</vt:lpstr>
      <vt:lpstr>Abbreviations (cont)</vt:lpstr>
      <vt:lpstr>References</vt:lpstr>
      <vt:lpstr>References (cont)</vt:lpstr>
      <vt:lpstr>References (cont)</vt:lpstr>
      <vt:lpstr>References (cont)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Individualizing Therapy for Patients With Chronic Hepatitis C Infection</dc:title>
  <dc:creator>DStewart</dc:creator>
  <cp:lastModifiedBy>DStewart</cp:lastModifiedBy>
  <cp:revision>1</cp:revision>
  <dcterms:created xsi:type="dcterms:W3CDTF">2015-08-20T19:44:39Z</dcterms:created>
  <dcterms:modified xsi:type="dcterms:W3CDTF">2015-08-20T19:44:40Z</dcterms:modified>
</cp:coreProperties>
</file>