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6479-57D9-4C03-AE88-DCFA57B7B68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0DBB-C45A-4F44-AE67-A56A15D1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5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06479-57D9-4C03-AE88-DCFA57B7B68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E0DBB-C45A-4F44-AE67-A56A15D1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3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 Practical Guide to the Prevention of Surgical Adhesions</a:t>
            </a: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/>
            </a:r>
            <a:b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</a:b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3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/>
              <a:t>Predicting Adhesion Formation</a:t>
            </a:r>
            <a:endParaRPr lang="en-US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1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</a:pPr>
            <a:r>
              <a:rPr lang="en-US" sz="4000" smtClean="0"/>
              <a:t>Burden of Adhesions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4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</a:pPr>
            <a:r>
              <a:rPr lang="en-US" sz="4000" smtClean="0"/>
              <a:t>Sequelae of Adhesions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2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Adhesion Prevention Strategies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33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  <a:buFontTx/>
              <a:buNone/>
            </a:pPr>
            <a:r>
              <a:rPr lang="en-US" sz="4000" smtClean="0"/>
              <a:t>Adhesion Prevention Strategies</a:t>
            </a:r>
            <a:br>
              <a:rPr lang="en-US" sz="4000" smtClean="0"/>
            </a:br>
            <a:r>
              <a:rPr lang="en-US" i="1" smtClean="0">
                <a:solidFill>
                  <a:schemeClr val="accent5"/>
                </a:solidFill>
              </a:rPr>
              <a:t>Pharmacologic Interventions</a:t>
            </a:r>
            <a:r>
              <a:rPr lang="en-US" sz="4000" i="1" smtClean="0">
                <a:solidFill>
                  <a:schemeClr val="accent5"/>
                </a:solidFill>
              </a:rPr>
              <a:t/>
            </a:r>
            <a:br>
              <a:rPr lang="en-US" sz="4000" i="1" smtClean="0">
                <a:solidFill>
                  <a:schemeClr val="accent5"/>
                </a:solidFill>
              </a:rPr>
            </a:br>
            <a:r>
              <a:rPr lang="en-US" sz="4000" b="0" smtClean="0">
                <a:solidFill>
                  <a:schemeClr val="tx1"/>
                </a:solidFill>
              </a:rPr>
              <a:t/>
            </a:r>
            <a:br>
              <a:rPr lang="en-US" sz="4000" b="0" smtClean="0">
                <a:solidFill>
                  <a:schemeClr val="tx1"/>
                </a:solidFill>
              </a:rPr>
            </a:b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9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</a:pPr>
            <a:r>
              <a:rPr lang="en-US" sz="4000" smtClean="0">
                <a:solidFill>
                  <a:schemeClr val="accent5"/>
                </a:solidFill>
              </a:rPr>
              <a:t>Adhesion Prevention</a:t>
            </a:r>
            <a:br>
              <a:rPr lang="en-US" sz="4000" smtClean="0">
                <a:solidFill>
                  <a:schemeClr val="accent5"/>
                </a:solidFill>
              </a:rPr>
            </a:br>
            <a:r>
              <a:rPr lang="en-US" i="1" smtClean="0">
                <a:solidFill>
                  <a:schemeClr val="accent5"/>
                </a:solidFill>
              </a:rPr>
              <a:t>Solutions/Gels</a:t>
            </a:r>
            <a:br>
              <a:rPr lang="en-US" i="1" smtClean="0">
                <a:solidFill>
                  <a:schemeClr val="accent5"/>
                </a:solidFill>
              </a:rPr>
            </a:br>
            <a:endParaRPr lang="en-US" i="1" dirty="0" smtClean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50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</a:pPr>
            <a:r>
              <a:rPr lang="en-US" sz="4000" smtClean="0"/>
              <a:t>P.O.P.A. Study 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Icodextrin 4% Solution </a:t>
            </a:r>
            <a:endParaRPr lang="en-US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2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Adhesion Prevention</a:t>
            </a:r>
            <a:br>
              <a:rPr lang="en-US" sz="4000" smtClean="0"/>
            </a:br>
            <a:r>
              <a:rPr lang="en-US" i="1" smtClean="0"/>
              <a:t>Barrier Devices</a:t>
            </a:r>
            <a:endParaRPr lang="en-US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82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</a:pPr>
            <a:r>
              <a:rPr lang="en-US" sz="4000" smtClean="0"/>
              <a:t>Oxidized Regenerated Cellulose</a:t>
            </a:r>
            <a:endParaRPr lang="en-US" sz="4000" baseline="300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97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Oxidized Regenerated Cellulose</a:t>
            </a:r>
            <a:br>
              <a:rPr lang="en-US" sz="4000" smtClean="0"/>
            </a:br>
            <a:r>
              <a:rPr lang="en-US" i="1" smtClean="0"/>
              <a:t>10-study Meta-analysis</a:t>
            </a:r>
            <a:endParaRPr lang="en-US" i="1" baseline="300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3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</a:pPr>
            <a:r>
              <a:rPr lang="en-US" sz="4000" smtClean="0"/>
              <a:t>Oxidized Regenerated Cellulose</a:t>
            </a:r>
            <a:br>
              <a:rPr lang="en-US" sz="4000" smtClean="0"/>
            </a:br>
            <a:r>
              <a:rPr lang="en-US" i="1" smtClean="0"/>
              <a:t>Usage Caveats</a:t>
            </a:r>
            <a:endParaRPr lang="en-US" i="1" baseline="300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30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</a:pPr>
            <a:r>
              <a:rPr lang="en-US" sz="4000" smtClean="0"/>
              <a:t>HA/CMC Abdominal Study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8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HA/CMC Safety in Abdominal Surgery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01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HA/CMC Myomectomy Study</a:t>
            </a:r>
            <a:br>
              <a:rPr lang="en-US" sz="4000" smtClean="0"/>
            </a:br>
            <a:r>
              <a:rPr lang="en-US" i="1" smtClean="0"/>
              <a:t>Percentage of Patients with No Adhesions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03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HA/CMC Limitations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73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Barrier Agents’ Efficacy</a:t>
            </a:r>
            <a:r>
              <a:rPr lang="en-US" smtClean="0"/>
              <a:t/>
            </a:r>
            <a:br>
              <a:rPr lang="en-US" smtClean="0"/>
            </a:br>
            <a:r>
              <a:rPr lang="en-US" sz="3200" i="1" smtClean="0"/>
              <a:t>Review of 18 Randomized Controlled Trials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03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Future Directions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38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Summary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7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30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4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56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03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60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4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72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0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Fibrinolytic System</a:t>
            </a:r>
            <a:br>
              <a:rPr lang="en-US" sz="4000" smtClean="0"/>
            </a:br>
            <a:r>
              <a:rPr lang="en-US" i="1" smtClean="0"/>
              <a:t>Inhibitors vs Activators</a:t>
            </a:r>
            <a:endParaRPr lang="en-US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8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Pathogenesis of Adhesions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6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Etiology of Adhesion Formation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Prevalence of Adhesions Following Surgical Procedures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9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/>
              <a:t>Adhesion Incidence Following C-Section </a:t>
            </a:r>
            <a:br>
              <a:rPr lang="en-US" sz="4000" smtClean="0"/>
            </a:br>
            <a:r>
              <a:rPr lang="en-US" i="1" smtClean="0"/>
              <a:t>Most Common Surgery in the World</a:t>
            </a:r>
            <a:endParaRPr lang="en-US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553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Prevalence of Adhesions Following Laparoscopic Procedures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7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On-screen Show (4:3)</PresentationFormat>
  <Paragraphs>32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A Practical Guide to the Prevention of Surgical Adhesions </vt:lpstr>
      <vt:lpstr>PowerPoint Presentation</vt:lpstr>
      <vt:lpstr>PowerPoint Presentation</vt:lpstr>
      <vt:lpstr>Fibrinolytic System Inhibitors vs Activators</vt:lpstr>
      <vt:lpstr>Pathogenesis of Adhesions</vt:lpstr>
      <vt:lpstr>Etiology of Adhesion Formation</vt:lpstr>
      <vt:lpstr>Prevalence of Adhesions Following Surgical Procedures</vt:lpstr>
      <vt:lpstr>Adhesion Incidence Following C-Section  Most Common Surgery in the World</vt:lpstr>
      <vt:lpstr>Prevalence of Adhesions Following Laparoscopic Procedures</vt:lpstr>
      <vt:lpstr>Predicting Adhesion Formation</vt:lpstr>
      <vt:lpstr>Burden of Adhesions</vt:lpstr>
      <vt:lpstr>Sequelae of Adhesions</vt:lpstr>
      <vt:lpstr>Adhesion Prevention Strategies</vt:lpstr>
      <vt:lpstr>Adhesion Prevention Strategies Pharmacologic Interventions  </vt:lpstr>
      <vt:lpstr>Adhesion Prevention Solutions/Gels </vt:lpstr>
      <vt:lpstr>P.O.P.A. Study  Icodextrin 4% Solution </vt:lpstr>
      <vt:lpstr>Adhesion Prevention Barrier Devices</vt:lpstr>
      <vt:lpstr>Oxidized Regenerated Cellulose</vt:lpstr>
      <vt:lpstr>Oxidized Regenerated Cellulose 10-study Meta-analysis</vt:lpstr>
      <vt:lpstr>Oxidized Regenerated Cellulose Usage Caveats</vt:lpstr>
      <vt:lpstr>HA/CMC Abdominal Study</vt:lpstr>
      <vt:lpstr>HA/CMC Safety in Abdominal Surgery</vt:lpstr>
      <vt:lpstr>HA/CMC Myomectomy Study Percentage of Patients with No Adhesions</vt:lpstr>
      <vt:lpstr>HA/CMC Limitations</vt:lpstr>
      <vt:lpstr>Barrier Agents’ Efficacy Review of 18 Randomized Controlled Trials</vt:lpstr>
      <vt:lpstr>Future Directions</vt:lpstr>
      <vt:lpstr>Summary</vt:lpstr>
      <vt:lpstr>Abbreviations</vt:lpstr>
      <vt:lpstr>References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Practical Guide to the Prevention of Surgical Adhesions</dc:title>
  <dc:creator>Capuder, Katherine</dc:creator>
  <cp:lastModifiedBy>Rothauser, Jason</cp:lastModifiedBy>
  <cp:revision>2</cp:revision>
  <dcterms:created xsi:type="dcterms:W3CDTF">2015-10-26T14:49:57Z</dcterms:created>
  <dcterms:modified xsi:type="dcterms:W3CDTF">2015-10-26T19:36:35Z</dcterms:modified>
</cp:coreProperties>
</file>