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08" r:id="rId2"/>
    <p:sldId id="485" r:id="rId3"/>
    <p:sldId id="495" r:id="rId4"/>
    <p:sldId id="509" r:id="rId5"/>
    <p:sldId id="510" r:id="rId6"/>
    <p:sldId id="511" r:id="rId7"/>
    <p:sldId id="497" r:id="rId8"/>
    <p:sldId id="498" r:id="rId9"/>
    <p:sldId id="513" r:id="rId10"/>
    <p:sldId id="512" r:id="rId11"/>
    <p:sldId id="500" r:id="rId12"/>
    <p:sldId id="501" r:id="rId13"/>
    <p:sldId id="503" r:id="rId14"/>
    <p:sldId id="504" r:id="rId15"/>
    <p:sldId id="505" r:id="rId16"/>
    <p:sldId id="506" r:id="rId17"/>
    <p:sldId id="507" r:id="rId18"/>
    <p:sldId id="514" r:id="rId19"/>
    <p:sldId id="515" r:id="rId20"/>
    <p:sldId id="530" r:id="rId21"/>
    <p:sldId id="517" r:id="rId22"/>
    <p:sldId id="518" r:id="rId23"/>
    <p:sldId id="519" r:id="rId24"/>
    <p:sldId id="520" r:id="rId25"/>
    <p:sldId id="531" r:id="rId26"/>
    <p:sldId id="532" r:id="rId27"/>
    <p:sldId id="528" r:id="rId28"/>
    <p:sldId id="4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6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" initials="C" lastIdx="1" clrIdx="0"/>
  <p:cmAuthor id="1" name="Gupta, Sweta" initials="GS" lastIdx="1" clrIdx="1">
    <p:extLst/>
  </p:cmAuthor>
  <p:cmAuthor id="2" name="Dunbar, Angela (CDC/OID/NCEZID) (CTR)" initials="DA((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400"/>
    <a:srgbClr val="D7DCDF"/>
    <a:srgbClr val="569517"/>
    <a:srgbClr val="6DBD1D"/>
    <a:srgbClr val="BC1B00"/>
    <a:srgbClr val="FF4829"/>
    <a:srgbClr val="C01B00"/>
    <a:srgbClr val="79D220"/>
    <a:srgbClr val="941B18"/>
    <a:srgbClr val="B8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7" autoAdjust="0"/>
    <p:restoredTop sz="95434" autoAdjust="0"/>
  </p:normalViewPr>
  <p:slideViewPr>
    <p:cSldViewPr snapToGrid="0">
      <p:cViewPr varScale="1">
        <p:scale>
          <a:sx n="73" d="100"/>
          <a:sy n="73" d="100"/>
        </p:scale>
        <p:origin x="150" y="54"/>
      </p:cViewPr>
      <p:guideLst>
        <p:guide orient="horz" pos="92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611" y="-6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DE579-C986-43AE-87A0-EFBE143FFD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04C5FC-ABE7-4160-AE14-79DE90A32F2A}">
      <dgm:prSet phldrT="[Text]" custT="1"/>
      <dgm:spPr/>
      <dgm:t>
        <a:bodyPr/>
        <a:lstStyle/>
        <a:p>
          <a:r>
            <a:rPr lang="en-US" sz="2200" dirty="0" smtClean="0">
              <a:latin typeface="Calibri" panose="020F0502020204030204" pitchFamily="34" charset="0"/>
            </a:rPr>
            <a:t>More than 5 million central venous catheters are inserted in the United States each year, resulting in</a:t>
          </a:r>
          <a:endParaRPr lang="en-US" sz="2200" dirty="0">
            <a:latin typeface="Calibri" panose="020F0502020204030204" pitchFamily="34" charset="0"/>
          </a:endParaRPr>
        </a:p>
      </dgm:t>
    </dgm:pt>
    <dgm:pt modelId="{549A05C9-D0AF-43D5-991C-1D6F680DBB1D}" type="parTrans" cxnId="{E66930D1-9CAA-4F82-B9CC-88FA23598464}">
      <dgm:prSet/>
      <dgm:spPr/>
      <dgm:t>
        <a:bodyPr/>
        <a:lstStyle/>
        <a:p>
          <a:endParaRPr lang="en-US"/>
        </a:p>
      </dgm:t>
    </dgm:pt>
    <dgm:pt modelId="{FB76A991-1683-4C4C-8719-8BDDE3C29D41}" type="sibTrans" cxnId="{E66930D1-9CAA-4F82-B9CC-88FA23598464}">
      <dgm:prSet/>
      <dgm:spPr/>
      <dgm:t>
        <a:bodyPr/>
        <a:lstStyle/>
        <a:p>
          <a:endParaRPr lang="en-US"/>
        </a:p>
      </dgm:t>
    </dgm:pt>
    <dgm:pt modelId="{FA74D384-6425-46A3-8D0A-46C0A6186791}">
      <dgm:prSet phldrT="[Text]" custT="1"/>
      <dgm:spPr/>
      <dgm:t>
        <a:bodyPr/>
        <a:lstStyle/>
        <a:p>
          <a:pPr marL="231775" indent="0"/>
          <a:r>
            <a:rPr lang="en-US" sz="2000" dirty="0" smtClean="0">
              <a:latin typeface="Calibri" panose="020F0502020204030204" pitchFamily="34" charset="0"/>
            </a:rPr>
            <a:t>  ~80,000 catheter-related bloodstream infections</a:t>
          </a:r>
          <a:endParaRPr lang="en-US" sz="2000" dirty="0">
            <a:latin typeface="Calibri" panose="020F0502020204030204" pitchFamily="34" charset="0"/>
          </a:endParaRPr>
        </a:p>
      </dgm:t>
    </dgm:pt>
    <dgm:pt modelId="{C8A1F585-39FA-4349-AFB4-A175665B6E8A}" type="parTrans" cxnId="{4EBADB79-6A02-4007-9673-E171F4F5A928}">
      <dgm:prSet/>
      <dgm:spPr/>
      <dgm:t>
        <a:bodyPr/>
        <a:lstStyle/>
        <a:p>
          <a:endParaRPr lang="en-US"/>
        </a:p>
      </dgm:t>
    </dgm:pt>
    <dgm:pt modelId="{C1EE4BC3-D338-4868-8481-49B19CB3C2DC}" type="sibTrans" cxnId="{4EBADB79-6A02-4007-9673-E171F4F5A928}">
      <dgm:prSet/>
      <dgm:spPr/>
      <dgm:t>
        <a:bodyPr/>
        <a:lstStyle/>
        <a:p>
          <a:endParaRPr lang="en-US"/>
        </a:p>
      </dgm:t>
    </dgm:pt>
    <dgm:pt modelId="{8078E9BB-AA79-440C-AD9D-72F9A6616FE7}">
      <dgm:prSet phldrT="[Text]" custT="1"/>
      <dgm:spPr/>
      <dgm:t>
        <a:bodyPr/>
        <a:lstStyle/>
        <a:p>
          <a:pPr marL="231775" indent="0"/>
          <a:r>
            <a:rPr lang="en-US" sz="2000" dirty="0" smtClean="0">
              <a:latin typeface="Calibri" panose="020F0502020204030204" pitchFamily="34" charset="0"/>
            </a:rPr>
            <a:t>  ~28,000 catheter-related deaths</a:t>
          </a:r>
          <a:endParaRPr lang="en-US" sz="2000" dirty="0">
            <a:latin typeface="Calibri" panose="020F0502020204030204" pitchFamily="34" charset="0"/>
          </a:endParaRPr>
        </a:p>
      </dgm:t>
    </dgm:pt>
    <dgm:pt modelId="{34975DA1-BACE-4086-AC17-F524386BD59B}" type="parTrans" cxnId="{1A3CA4D0-CBD8-4CA0-864D-605029D17E8C}">
      <dgm:prSet/>
      <dgm:spPr/>
      <dgm:t>
        <a:bodyPr/>
        <a:lstStyle/>
        <a:p>
          <a:endParaRPr lang="en-US"/>
        </a:p>
      </dgm:t>
    </dgm:pt>
    <dgm:pt modelId="{DCECC776-1FFF-4F25-B8BF-5BC75B43A23E}" type="sibTrans" cxnId="{1A3CA4D0-CBD8-4CA0-864D-605029D17E8C}">
      <dgm:prSet/>
      <dgm:spPr/>
      <dgm:t>
        <a:bodyPr/>
        <a:lstStyle/>
        <a:p>
          <a:endParaRPr lang="en-US"/>
        </a:p>
      </dgm:t>
    </dgm:pt>
    <dgm:pt modelId="{F9FC2A4F-4CBB-4478-961D-80DAD4980C09}" type="pres">
      <dgm:prSet presAssocID="{E9FDE579-C986-43AE-87A0-EFBE143FFD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F761AE-70F2-4E73-AAD9-484C91EA0EBB}" type="pres">
      <dgm:prSet presAssocID="{3404C5FC-ABE7-4160-AE14-79DE90A32F2A}" presName="comp" presStyleCnt="0"/>
      <dgm:spPr/>
    </dgm:pt>
    <dgm:pt modelId="{B835CBE6-4694-4CC6-87B3-4A5F29D8BBA6}" type="pres">
      <dgm:prSet presAssocID="{3404C5FC-ABE7-4160-AE14-79DE90A32F2A}" presName="box" presStyleLbl="node1" presStyleIdx="0" presStyleCnt="1"/>
      <dgm:spPr/>
      <dgm:t>
        <a:bodyPr/>
        <a:lstStyle/>
        <a:p>
          <a:endParaRPr lang="en-US"/>
        </a:p>
      </dgm:t>
    </dgm:pt>
    <dgm:pt modelId="{C4108ACA-E808-4DC5-8FCB-6B9E1593CCD7}" type="pres">
      <dgm:prSet presAssocID="{3404C5FC-ABE7-4160-AE14-79DE90A32F2A}" presName="img" presStyleLbl="fgImgPlace1" presStyleIdx="0" presStyleCnt="1" custScaleX="8638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237715B-8990-4F0A-BCDB-613B201BD1CF}" type="pres">
      <dgm:prSet presAssocID="{3404C5FC-ABE7-4160-AE14-79DE90A32F2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7F13F-33D0-41EB-B5FC-5B6BD7B02D8B}" type="presOf" srcId="{8078E9BB-AA79-440C-AD9D-72F9A6616FE7}" destId="{2237715B-8990-4F0A-BCDB-613B201BD1CF}" srcOrd="1" destOrd="2" presId="urn:microsoft.com/office/officeart/2005/8/layout/vList4"/>
    <dgm:cxn modelId="{F13F71E8-3451-4292-B4E2-678572C0A4CC}" type="presOf" srcId="{8078E9BB-AA79-440C-AD9D-72F9A6616FE7}" destId="{B835CBE6-4694-4CC6-87B3-4A5F29D8BBA6}" srcOrd="0" destOrd="2" presId="urn:microsoft.com/office/officeart/2005/8/layout/vList4"/>
    <dgm:cxn modelId="{E66930D1-9CAA-4F82-B9CC-88FA23598464}" srcId="{E9FDE579-C986-43AE-87A0-EFBE143FFD5C}" destId="{3404C5FC-ABE7-4160-AE14-79DE90A32F2A}" srcOrd="0" destOrd="0" parTransId="{549A05C9-D0AF-43D5-991C-1D6F680DBB1D}" sibTransId="{FB76A991-1683-4C4C-8719-8BDDE3C29D41}"/>
    <dgm:cxn modelId="{A7A8C64B-6607-4BE9-85A8-1B0720AE35AF}" type="presOf" srcId="{3404C5FC-ABE7-4160-AE14-79DE90A32F2A}" destId="{B835CBE6-4694-4CC6-87B3-4A5F29D8BBA6}" srcOrd="0" destOrd="0" presId="urn:microsoft.com/office/officeart/2005/8/layout/vList4"/>
    <dgm:cxn modelId="{52F2A193-7D66-4EBC-883E-6EAFD9052E9B}" type="presOf" srcId="{3404C5FC-ABE7-4160-AE14-79DE90A32F2A}" destId="{2237715B-8990-4F0A-BCDB-613B201BD1CF}" srcOrd="1" destOrd="0" presId="urn:microsoft.com/office/officeart/2005/8/layout/vList4"/>
    <dgm:cxn modelId="{85B27F07-28E4-420C-8D2C-F5D1A4573E29}" type="presOf" srcId="{FA74D384-6425-46A3-8D0A-46C0A6186791}" destId="{B835CBE6-4694-4CC6-87B3-4A5F29D8BBA6}" srcOrd="0" destOrd="1" presId="urn:microsoft.com/office/officeart/2005/8/layout/vList4"/>
    <dgm:cxn modelId="{1A3CA4D0-CBD8-4CA0-864D-605029D17E8C}" srcId="{3404C5FC-ABE7-4160-AE14-79DE90A32F2A}" destId="{8078E9BB-AA79-440C-AD9D-72F9A6616FE7}" srcOrd="1" destOrd="0" parTransId="{34975DA1-BACE-4086-AC17-F524386BD59B}" sibTransId="{DCECC776-1FFF-4F25-B8BF-5BC75B43A23E}"/>
    <dgm:cxn modelId="{4EBADB79-6A02-4007-9673-E171F4F5A928}" srcId="{3404C5FC-ABE7-4160-AE14-79DE90A32F2A}" destId="{FA74D384-6425-46A3-8D0A-46C0A6186791}" srcOrd="0" destOrd="0" parTransId="{C8A1F585-39FA-4349-AFB4-A175665B6E8A}" sibTransId="{C1EE4BC3-D338-4868-8481-49B19CB3C2DC}"/>
    <dgm:cxn modelId="{8C5D7C9D-C956-405E-80C2-1DA9EBAAF324}" type="presOf" srcId="{E9FDE579-C986-43AE-87A0-EFBE143FFD5C}" destId="{F9FC2A4F-4CBB-4478-961D-80DAD4980C09}" srcOrd="0" destOrd="0" presId="urn:microsoft.com/office/officeart/2005/8/layout/vList4"/>
    <dgm:cxn modelId="{0A5D8195-166C-429C-9703-2EC4BDA52527}" type="presOf" srcId="{FA74D384-6425-46A3-8D0A-46C0A6186791}" destId="{2237715B-8990-4F0A-BCDB-613B201BD1CF}" srcOrd="1" destOrd="1" presId="urn:microsoft.com/office/officeart/2005/8/layout/vList4"/>
    <dgm:cxn modelId="{C15232CB-8DD7-4162-9BD9-E4F1CE657C2B}" type="presParOf" srcId="{F9FC2A4F-4CBB-4478-961D-80DAD4980C09}" destId="{FEF761AE-70F2-4E73-AAD9-484C91EA0EBB}" srcOrd="0" destOrd="0" presId="urn:microsoft.com/office/officeart/2005/8/layout/vList4"/>
    <dgm:cxn modelId="{41FC8717-2A98-437F-AE0A-00380ABCF018}" type="presParOf" srcId="{FEF761AE-70F2-4E73-AAD9-484C91EA0EBB}" destId="{B835CBE6-4694-4CC6-87B3-4A5F29D8BBA6}" srcOrd="0" destOrd="0" presId="urn:microsoft.com/office/officeart/2005/8/layout/vList4"/>
    <dgm:cxn modelId="{F302B950-B212-4E85-844B-784E3D641E90}" type="presParOf" srcId="{FEF761AE-70F2-4E73-AAD9-484C91EA0EBB}" destId="{C4108ACA-E808-4DC5-8FCB-6B9E1593CCD7}" srcOrd="1" destOrd="0" presId="urn:microsoft.com/office/officeart/2005/8/layout/vList4"/>
    <dgm:cxn modelId="{5C4D49B6-0759-4D17-ADC0-5954FD45D5F1}" type="presParOf" srcId="{FEF761AE-70F2-4E73-AAD9-484C91EA0EBB}" destId="{2237715B-8990-4F0A-BCDB-613B201BD1C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5CBE6-4694-4CC6-87B3-4A5F29D8BBA6}">
      <dsp:nvSpPr>
        <dsp:cNvPr id="0" name=""/>
        <dsp:cNvSpPr/>
      </dsp:nvSpPr>
      <dsp:spPr>
        <a:xfrm>
          <a:off x="0" y="0"/>
          <a:ext cx="7732144" cy="1662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 panose="020F0502020204030204" pitchFamily="34" charset="0"/>
            </a:rPr>
            <a:t>More than 5 million central venous catheters are inserted in the United States each year, resulting in</a:t>
          </a:r>
          <a:endParaRPr lang="en-US" sz="2200" kern="1200" dirty="0">
            <a:latin typeface="Calibri" panose="020F0502020204030204" pitchFamily="34" charset="0"/>
          </a:endParaRPr>
        </a:p>
        <a:p>
          <a:pPr marL="2317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anose="020F0502020204030204" pitchFamily="34" charset="0"/>
            </a:rPr>
            <a:t>  ~80,000 catheter-related bloodstream infections</a:t>
          </a:r>
          <a:endParaRPr lang="en-US" sz="2000" kern="1200" dirty="0">
            <a:latin typeface="Calibri" panose="020F0502020204030204" pitchFamily="34" charset="0"/>
          </a:endParaRPr>
        </a:p>
        <a:p>
          <a:pPr marL="2317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" panose="020F0502020204030204" pitchFamily="34" charset="0"/>
            </a:rPr>
            <a:t>  ~28,000 catheter-related deaths</a:t>
          </a:r>
          <a:endParaRPr lang="en-US" sz="2000" kern="1200" dirty="0">
            <a:latin typeface="Calibri" panose="020F0502020204030204" pitchFamily="34" charset="0"/>
          </a:endParaRPr>
        </a:p>
      </dsp:txBody>
      <dsp:txXfrm>
        <a:off x="1712666" y="0"/>
        <a:ext cx="6019477" cy="1662373"/>
      </dsp:txXfrm>
    </dsp:sp>
    <dsp:sp modelId="{C4108ACA-E808-4DC5-8FCB-6B9E1593CCD7}">
      <dsp:nvSpPr>
        <dsp:cNvPr id="0" name=""/>
        <dsp:cNvSpPr/>
      </dsp:nvSpPr>
      <dsp:spPr>
        <a:xfrm>
          <a:off x="271502" y="166237"/>
          <a:ext cx="1335897" cy="13298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31C14-2C5A-46AC-AE22-A9B0E3269E09}" type="datetimeFigureOut">
              <a:rPr lang="en-US" smtClean="0"/>
              <a:t>10/23/2015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DA89-E370-4E8B-964C-D48F8D79FB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E6789A1F-92CD-4C13-ADA2-C9E6FE9D566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37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E8DA6-8DC1-48D7-BCE6-63AF16ACC117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97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DD58B-800D-4968-BD64-9A154FA9FA68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72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6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2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5B5C1-1C11-4481-86CF-2C2BA0754EB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kern="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89A1F-92CD-4C13-ADA2-C9E6FE9D566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84375" y="2396671"/>
            <a:ext cx="7835900" cy="1168400"/>
          </a:xfrm>
          <a:ln>
            <a:noFill/>
          </a:ln>
          <a:effectLst/>
        </p:spPr>
        <p:txBody>
          <a:bodyPr anchor="b"/>
          <a:lstStyle>
            <a:lvl1pPr algn="ctr">
              <a:defRPr sz="4400" b="1" i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375" y="3799718"/>
            <a:ext cx="7831667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1" y="3949700"/>
            <a:ext cx="7536542" cy="11684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0834" y="5135033"/>
            <a:ext cx="7546824" cy="6477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60606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4232" y="4361546"/>
            <a:ext cx="4869540" cy="1600200"/>
          </a:xfrm>
          <a:ln>
            <a:noFill/>
          </a:ln>
          <a:effectLst>
            <a:outerShdw blurRad="12700" dist="12700" dir="3000000" algn="br">
              <a:schemeClr val="tx1">
                <a:alpha val="21000"/>
              </a:schemeClr>
            </a:outerShdw>
          </a:effectLst>
        </p:spPr>
        <p:txBody>
          <a:bodyPr anchor="b"/>
          <a:lstStyle>
            <a:lvl1pPr>
              <a:defRPr sz="4000">
                <a:solidFill>
                  <a:srgbClr val="8E1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102282"/>
            <a:ext cx="8525330" cy="868362"/>
          </a:xfrm>
        </p:spPr>
        <p:txBody>
          <a:bodyPr/>
          <a:lstStyle>
            <a:lvl1pPr>
              <a:defRPr>
                <a:solidFill>
                  <a:srgbClr val="8E1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70" y="1714500"/>
            <a:ext cx="8496301" cy="4281488"/>
          </a:xfrm>
          <a:ln>
            <a:noFill/>
          </a:ln>
        </p:spPr>
        <p:txBody>
          <a:bodyPr/>
          <a:lstStyle>
            <a:lvl1pPr>
              <a:defRPr>
                <a:solidFill>
                  <a:srgbClr val="8E1400"/>
                </a:solidFill>
              </a:defRPr>
            </a:lvl1pPr>
            <a:lvl2pPr marL="914400" indent="-347663"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8E14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defRPr sz="2400">
                <a:solidFill>
                  <a:srgbClr val="8E1400"/>
                </a:solidFill>
              </a:defRPr>
            </a:lvl1pPr>
            <a:lvl2pPr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>
              <a:defRPr sz="2000"/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E14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70" y="98324"/>
            <a:ext cx="8525330" cy="868362"/>
          </a:xfrm>
        </p:spPr>
        <p:txBody>
          <a:bodyPr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60338"/>
            <a:ext cx="2095500" cy="5965825"/>
          </a:xfrm>
        </p:spPr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338"/>
            <a:ext cx="6134100" cy="5965825"/>
          </a:xfrm>
        </p:spPr>
        <p:txBody>
          <a:bodyPr vert="eaVert"/>
          <a:lstStyle>
            <a:lvl1pPr>
              <a:defRPr>
                <a:solidFill>
                  <a:srgbClr val="8E1400"/>
                </a:solidFill>
                <a:latin typeface="Calibri" panose="020F0502020204030204" pitchFamily="34" charset="0"/>
              </a:defRPr>
            </a:lvl1pPr>
            <a:lvl2pPr>
              <a:defRPr lang="en-US" sz="20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Arial"/>
              </a:defRPr>
            </a:lvl2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870" y="98324"/>
            <a:ext cx="86868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870" y="1470025"/>
            <a:ext cx="84237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463550" lvl="1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</a:pPr>
            <a:r>
              <a:rPr lang="en-US" dirty="0" smtClean="0"/>
              <a:t>Second level</a:t>
            </a:r>
          </a:p>
          <a:p>
            <a:pPr marL="914400" lvl="1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Char char="–"/>
            </a:pPr>
            <a:r>
              <a:rPr lang="en-US" dirty="0" smtClean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cap="flat" cmpd="sng" algn="ctr">
            <a:solidFill>
              <a:srgbClr val="444E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86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E1400"/>
          </a:solidFill>
          <a:effectLst/>
          <a:latin typeface="Calibri" panose="020F0502020204030204" pitchFamily="34" charset="0"/>
          <a:ea typeface="ＭＳ Ｐゴシック" charset="-128"/>
          <a:cs typeface="Arial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9486E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pitchFamily="34" charset="0"/>
        <a:buNone/>
        <a:defRPr lang="en-US" sz="2400" b="1" dirty="0" smtClean="0">
          <a:solidFill>
            <a:srgbClr val="8E1400"/>
          </a:solidFill>
          <a:latin typeface="Calibri" panose="020F0502020204030204" pitchFamily="34" charset="0"/>
          <a:ea typeface="ＭＳ Ｐゴシック" charset="-128"/>
          <a:cs typeface="Arial"/>
        </a:defRPr>
      </a:lvl1pPr>
      <a:lvl2pPr marL="692150" indent="-460375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Wingdings" charset="2"/>
        <a:buNone/>
        <a:defRPr lang="en-US" sz="2400" dirty="0" smtClean="0">
          <a:solidFill>
            <a:schemeClr val="tx1"/>
          </a:solidFill>
          <a:latin typeface="Calibri" panose="020F0502020204030204" pitchFamily="34" charset="0"/>
          <a:ea typeface="ＭＳ Ｐゴシック" charset="-128"/>
          <a:cs typeface="Arial"/>
        </a:defRPr>
      </a:lvl2pPr>
      <a:lvl3pPr marL="1084263" indent="-277813" algn="l" rtl="0" eaLnBrk="0" fontAlgn="base" hangingPunct="0">
        <a:spcBef>
          <a:spcPct val="20000"/>
        </a:spcBef>
        <a:spcAft>
          <a:spcPct val="0"/>
        </a:spcAft>
        <a:buClr>
          <a:srgbClr val="8E14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439863" indent="-2413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177958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2367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6939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1511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608388" indent="-22542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455829" y="2293926"/>
            <a:ext cx="8026400" cy="2123658"/>
          </a:xfrm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8E1400"/>
                </a:solidFill>
                <a:latin typeface="Calibri"/>
                <a:cs typeface="Calibri"/>
              </a:rPr>
              <a:t>Strategies for Improving </a:t>
            </a:r>
            <a: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  <a:t>Infection </a:t>
            </a:r>
            <a:r>
              <a:rPr lang="en-US" dirty="0">
                <a:solidFill>
                  <a:srgbClr val="8E1400"/>
                </a:solidFill>
                <a:latin typeface="Calibri"/>
                <a:cs typeface="Calibri"/>
              </a:rPr>
              <a:t>Control </a:t>
            </a:r>
            <a: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  <a:t/>
            </a:r>
            <a:b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  <a:t>During </a:t>
            </a:r>
            <a:r>
              <a:rPr lang="en-US" dirty="0">
                <a:solidFill>
                  <a:srgbClr val="8E1400"/>
                </a:solidFill>
                <a:latin typeface="Calibri"/>
                <a:cs typeface="Calibri"/>
              </a:rPr>
              <a:t>Cancer </a:t>
            </a:r>
            <a:r>
              <a:rPr lang="en-US" dirty="0" smtClean="0">
                <a:solidFill>
                  <a:srgbClr val="8E1400"/>
                </a:solidFill>
                <a:latin typeface="Calibri"/>
                <a:cs typeface="Calibri"/>
              </a:rPr>
              <a:t>Care</a:t>
            </a:r>
            <a:endParaRPr lang="en-US" sz="2400" b="0" i="1" dirty="0" smtClean="0">
              <a:solidFill>
                <a:srgbClr val="8E1400"/>
              </a:solidFill>
              <a:latin typeface="Calibri"/>
              <a:cs typeface="Calibri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3008" y="4767267"/>
            <a:ext cx="55493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none" dirty="0" smtClean="0">
                <a:solidFill>
                  <a:schemeClr val="accent5"/>
                </a:solidFill>
                <a:latin typeface="Calibri"/>
                <a:cs typeface="Calibri"/>
              </a:rPr>
              <a:t>Moderator</a:t>
            </a:r>
          </a:p>
          <a:p>
            <a:pPr>
              <a:lnSpc>
                <a:spcPct val="110000"/>
              </a:lnSpc>
            </a:pPr>
            <a:r>
              <a: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Douglas W. Blayney, </a:t>
            </a:r>
            <a:r>
              <a:rPr lang="en-US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MD </a:t>
            </a:r>
            <a:endParaRPr lang="en-US" sz="2400" b="1" u="none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Professor of Medicine (Oncology)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Stanford University Medical Center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Member, Stanford Cancer Institute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Stanford, California</a:t>
            </a:r>
            <a:endParaRPr lang="en-US" sz="200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MedscapeEDU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381000"/>
            <a:ext cx="1587500" cy="488950"/>
          </a:xfrm>
          <a:prstGeom prst="rect">
            <a:avLst/>
          </a:prstGeom>
        </p:spPr>
      </p:pic>
      <p:pic>
        <p:nvPicPr>
          <p:cNvPr id="5" name="Picture 4" descr="C:\Users\skgupta\Downloads\CDCFoundatio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83" y="231466"/>
            <a:ext cx="278574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4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95" y="167338"/>
            <a:ext cx="8802805" cy="707886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BICAPP: Transmission-Based Precautions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8953" y="1126296"/>
            <a:ext cx="7839011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37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none" kern="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Transmission-based precautions: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supplement standard precautions when managing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potentially infectious patients: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682625" lvl="1">
              <a:spcBef>
                <a:spcPts val="3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Identifying potentially infectious patients</a:t>
            </a:r>
          </a:p>
          <a:p>
            <a:pPr marL="682625" lvl="1">
              <a:spcBef>
                <a:spcPts val="3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Contact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precautions</a:t>
            </a:r>
          </a:p>
          <a:p>
            <a:pPr marL="682625" lvl="1">
              <a:spcBef>
                <a:spcPts val="3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Droplet precautions</a:t>
            </a:r>
          </a:p>
          <a:p>
            <a:pPr marL="682625" lvl="1">
              <a:spcBef>
                <a:spcPts val="3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Airborne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precautions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93501"/>
              </p:ext>
            </p:extLst>
          </p:nvPr>
        </p:nvGraphicFramePr>
        <p:xfrm>
          <a:off x="900752" y="3420410"/>
          <a:ext cx="73424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49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Example: </a:t>
                      </a:r>
                      <a:r>
                        <a:rPr kumimoji="0" lang="en-US" sz="2000" b="1" i="0" u="none" strike="noStrike" cap="none" normalizeH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Practices for Patients With Respiratory Symptoms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Triage immediately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Provide masks for the patient and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 the patient in a private exam</a:t>
                      </a:r>
                      <a:r>
                        <a:rPr lang="en-US" sz="2000" u="none" kern="12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u="none" kern="12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room</a:t>
                      </a:r>
                      <a:r>
                        <a:rPr lang="en-US" sz="2000" u="none" kern="12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u="none" kern="12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with the door</a:t>
                      </a:r>
                      <a:r>
                        <a:rPr lang="en-US" sz="2000" u="none" kern="1200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u="none" kern="120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closed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Perform hand hygiene before and after contact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0752" y="5489674"/>
            <a:ext cx="7342496" cy="1004530"/>
          </a:xfrm>
          <a:prstGeom prst="roundRect">
            <a:avLst/>
          </a:prstGeom>
          <a:solidFill>
            <a:schemeClr val="accent1"/>
          </a:solidFill>
        </p:spPr>
        <p:txBody>
          <a:bodyPr wrap="square" tIns="9144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u="none" dirty="0" smtClean="0">
                <a:solidFill>
                  <a:srgbClr val="FFFFFF"/>
                </a:solidFill>
              </a:rPr>
              <a:t>Transmission-based precautions are designed to be used in addition to standard precautions when warranted.</a:t>
            </a:r>
            <a:endParaRPr lang="en-US" sz="2400" u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95" y="206864"/>
            <a:ext cx="8625384" cy="661720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700" dirty="0" smtClean="0">
                <a:solidFill>
                  <a:schemeClr val="accent5"/>
                </a:solidFill>
                <a:latin typeface="Calibri"/>
                <a:cs typeface="Calibri"/>
              </a:rPr>
              <a:t>Implementing </a:t>
            </a:r>
            <a:r>
              <a:rPr lang="en-GB" sz="3700" dirty="0" smtClean="0">
                <a:latin typeface="Calibri"/>
                <a:cs typeface="Calibri"/>
              </a:rPr>
              <a:t>CDC’s BICAPP and Resources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026297" y="1126243"/>
            <a:ext cx="5803804" cy="522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the CDC Infection Prevention Checklist to assess your facility's current practices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your facility meeting </a:t>
            </a:r>
            <a:r>
              <a:rPr lang="en-US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minimum expectations for safe </a:t>
            </a:r>
            <a:r>
              <a:rPr lang="en-US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care? 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other resources in the BICAPP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to: </a:t>
            </a:r>
          </a:p>
          <a:p>
            <a:pPr marL="682625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 a list of contact persons with their roles, responsibilities, and contact information</a:t>
            </a:r>
            <a:endParaRPr lang="en-US" sz="2000" u="none" strike="sngStrik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Create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regularly update a list of reportable diseases/conditions and make available to all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personnel.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 other CDC resources relevant to your facility’s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practices.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changes to policy and processes as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needed.</a:t>
            </a:r>
            <a:endParaRPr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4178" t="15626" r="23026" b="11129"/>
          <a:stretch/>
        </p:blipFill>
        <p:spPr>
          <a:xfrm>
            <a:off x="469001" y="1044356"/>
            <a:ext cx="2351506" cy="24467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671" t="11020" r="22862" b="8278"/>
          <a:stretch/>
        </p:blipFill>
        <p:spPr>
          <a:xfrm>
            <a:off x="476570" y="3619344"/>
            <a:ext cx="2344489" cy="2704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25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22" y="165920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Case 1: Mary Alice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75859" y="1439411"/>
            <a:ext cx="7672947" cy="3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Mary Alice is a 56-year-old woman with HER2-positive, hormone receptor-negative breast cancer</a:t>
            </a: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26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She underwent lumpectomy with sentinel lymph node dissection before radiotherapy.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She is starting 1 year of adjuvant chemotherapy with doxorubicin, cyclophosphamide, docetaxel, and trastuzumab and may need a VAD.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Her husband and sister have accompanied her to the clinic for her first dose.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842" y="5474285"/>
            <a:ext cx="7326316" cy="1004530"/>
          </a:xfrm>
          <a:prstGeom prst="roundRect">
            <a:avLst/>
          </a:prstGeom>
          <a:solidFill>
            <a:schemeClr val="accent1"/>
          </a:solidFill>
        </p:spPr>
        <p:txBody>
          <a:bodyPr wrap="square" tIns="9144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400" u="none" dirty="0" smtClean="0">
                <a:solidFill>
                  <a:srgbClr val="FFFFFF"/>
                </a:solidFill>
              </a:rPr>
              <a:t>How would you educate Mary Alice and her family about chemotherapy-related infection?</a:t>
            </a:r>
            <a:endParaRPr lang="en-US" sz="2400" u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65920"/>
            <a:ext cx="8394701" cy="1261884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Educating Patients With Cancer</a:t>
            </a:r>
            <a:b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dirty="0" smtClean="0">
                <a:solidFill>
                  <a:schemeClr val="accent5"/>
                </a:solidFill>
                <a:latin typeface="Calibri"/>
                <a:cs typeface="Calibri"/>
              </a:rPr>
              <a:t>Neutropenia and Infection Risk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75163" y="1612126"/>
            <a:ext cx="7902410" cy="50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Patients who understand neutropenia and their risk for infection during chemotherapy can take steps to prevent it.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Explain myelosuppression, neutropenia, and nadir: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Nadir </a:t>
            </a:r>
            <a:r>
              <a:rPr lang="en-US" sz="2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typically occurs 7 to 12 days after chemotherapy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/>
              <a:t>Myelosuppression</a:t>
            </a:r>
            <a:r>
              <a:rPr lang="en-US" sz="2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may last 1 week, depending on </a:t>
            </a: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drug.</a:t>
            </a:r>
            <a:endParaRPr lang="en-US" sz="22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PreventCancerInfections.org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                                   a </a:t>
            </a:r>
            <a:r>
              <a:rPr lang="en-US" b="0" u="none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patient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handout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 neutropenia and                                infections that explains: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 smtClean="0"/>
              <a:t>What neutropenia is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Signs </a:t>
            </a:r>
            <a:r>
              <a:rPr lang="en-US" sz="2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symptoms of infection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When to call the physician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Methods for preventing </a:t>
            </a: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infection.</a:t>
            </a:r>
            <a:endParaRPr lang="en-US" sz="22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4140" r="14597" b="42502"/>
          <a:stretch/>
        </p:blipFill>
        <p:spPr>
          <a:xfrm>
            <a:off x="5977194" y="3926862"/>
            <a:ext cx="2341316" cy="273109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74546"/>
            <a:ext cx="8394701" cy="1261884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Educating Patients With Cancer (cont) </a:t>
            </a:r>
            <a:r>
              <a:rPr lang="en-GB" i="1" dirty="0" smtClean="0">
                <a:solidFill>
                  <a:schemeClr val="accent5"/>
                </a:solidFill>
                <a:latin typeface="Calibri"/>
                <a:cs typeface="Calibri"/>
              </a:rPr>
              <a:t>Preventing Infection at Home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68887" y="1613387"/>
            <a:ext cx="780622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</a:pPr>
            <a:r>
              <a:rPr lang="en-US" sz="26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Empower patients to take steps at home to reduce their risk for infection during chemotherapy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01496"/>
            <a:ext cx="1610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9909"/>
              </p:ext>
            </p:extLst>
          </p:nvPr>
        </p:nvGraphicFramePr>
        <p:xfrm>
          <a:off x="1451212" y="2581143"/>
          <a:ext cx="6241577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57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itchFamily="34" charset="0"/>
                          <a:cs typeface="Calibri" panose="020F0502020204030204" pitchFamily="34" charset="0"/>
                        </a:rPr>
                        <a:t>Steps Patients Can Take to Prevent Infection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Avoid crowded places and sick people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Clean hands frequently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 not share personal 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Get flu vaccination</a:t>
                      </a:r>
                      <a:endParaRPr lang="en-US" sz="2000" u="none" strike="sngStrike" kern="12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Keep household surfaces clean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Practice good dental hygiene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Prepare food safely (eg, cook foods completely, wash produce)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Protect skin from damage </a:t>
                      </a:r>
                      <a:r>
                        <a:rPr lang="en-US" sz="2000" u="non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u="none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US" sz="2000" u="none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cuts,</a:t>
                      </a:r>
                      <a:r>
                        <a:rPr lang="en-US" sz="2000" u="non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scrapes)</a:t>
                      </a:r>
                      <a:endParaRPr lang="en-US" sz="2000" u="none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8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3793" y="3369535"/>
            <a:ext cx="7645808" cy="302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44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risk varies depending on device, placement, use, duration, and patient's immune function.</a:t>
            </a:r>
          </a:p>
          <a:p>
            <a:pPr marL="231775" indent="-231775">
              <a:spcBef>
                <a:spcPts val="44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Postoperative signs of infection include:</a:t>
            </a:r>
            <a:endParaRPr lang="en-US" sz="2200" b="0" u="none" kern="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Redness, pain, or swelling at the surgical site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Drainage or pus coming from the surgical site or PICC line</a:t>
            </a:r>
          </a:p>
          <a:p>
            <a:pPr marL="682625" lvl="1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Fever.</a:t>
            </a:r>
            <a:endParaRPr lang="en-US" sz="200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448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Instruct patients to contact their provider immediately if they notice any sign of infection or develop a </a:t>
            </a: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fever.</a:t>
            </a:r>
            <a:endParaRPr lang="en-US" sz="2200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39572" y="175051"/>
            <a:ext cx="83947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1400"/>
                </a:solidFill>
                <a:effectLst/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u="none" kern="0" dirty="0" smtClean="0">
                <a:solidFill>
                  <a:schemeClr val="accent5"/>
                </a:solidFill>
                <a:latin typeface="Calibri"/>
                <a:cs typeface="Calibri"/>
              </a:rPr>
              <a:t>Educating Patients With Cancer (cont) </a:t>
            </a:r>
            <a:r>
              <a:rPr lang="en-GB" i="1" u="none" kern="0" dirty="0" smtClean="0">
                <a:solidFill>
                  <a:schemeClr val="accent5"/>
                </a:solidFill>
                <a:latin typeface="Calibri"/>
                <a:cs typeface="Calibri"/>
              </a:rPr>
              <a:t>Central Venous Catheters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8" y="6492410"/>
            <a:ext cx="7547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Zembower </a:t>
            </a:r>
            <a:r>
              <a:rPr lang="en-US" alt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TR. </a:t>
            </a:r>
            <a:r>
              <a:rPr lang="en-US" altLang="en-US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Treat Res</a:t>
            </a:r>
            <a:r>
              <a:rPr lang="en-US" alt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2014;161:43-89.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09775701"/>
              </p:ext>
            </p:extLst>
          </p:nvPr>
        </p:nvGraphicFramePr>
        <p:xfrm>
          <a:off x="691613" y="1601541"/>
          <a:ext cx="7732144" cy="1662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6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870" y="165924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Triage Protocols to Prevent Infection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7787" y="1460346"/>
            <a:ext cx="762816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4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Triage is an important way to reduce the risk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transmission at oncology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centers.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4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Remain alert for patients (expected or unexpected) arriving with symptoms of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 face masks to patients with respiratory symptoms</a:t>
            </a: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Quickly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move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symptomatic patients into an exam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room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Have staff wear masks or other protective gear</a:t>
            </a: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Ask patients about travel to high-risk areas.</a:t>
            </a: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contact, droplet, or airborne precautions as needed.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4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Post signage in the waiting area:</a:t>
            </a: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Telling patients to self-report symptoms of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4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Detailing proper methods of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hand hygiene, respiratory hygiene, and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cough </a:t>
            </a: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etiquette.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778" y="170796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Extra Precautions During Outbreaks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053500" y="1296723"/>
            <a:ext cx="5626478" cy="49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Extra precautions are needed during</a:t>
            </a:r>
            <a:b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influenza season or other outbreaks.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Federal and state resources can help</a:t>
            </a:r>
            <a:b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you monitor for potential outbreaks.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Place posters, alcohol-based hand </a:t>
            </a:r>
            <a:r>
              <a:rPr lang="en-US" b="0" u="none" kern="0" dirty="0" smtClean="0">
                <a:solidFill>
                  <a:schemeClr val="tx1"/>
                </a:solidFill>
              </a:rPr>
              <a:t>rub </a:t>
            </a: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dispensers, and facemasks at entrances.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Have a separate triage area for people with respiratory symptoms.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Provide </a:t>
            </a: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appropriate protective gear for staff members interacting with patients (eg, facemasks, gloves, and gowns).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Send out alerts to staff.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48" y="6501265"/>
            <a:ext cx="751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</a:t>
            </a:r>
            <a:r>
              <a:rPr lang="en-GB" u="none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</a:t>
            </a:r>
            <a:r>
              <a:rPr lang="en-GB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courtesy of CDC/James Gathany, 2008.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9" y="1129038"/>
            <a:ext cx="2163639" cy="173766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3424" r="25578" b="71946"/>
          <a:stretch/>
        </p:blipFill>
        <p:spPr>
          <a:xfrm>
            <a:off x="757760" y="4749362"/>
            <a:ext cx="2153897" cy="1689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t="8993" r="24115" b="20734"/>
          <a:stretch/>
        </p:blipFill>
        <p:spPr>
          <a:xfrm>
            <a:off x="757760" y="2985172"/>
            <a:ext cx="2153897" cy="164572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105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870" y="165917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WHO Hand Hygiene Guidelines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619" y="5945947"/>
            <a:ext cx="751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u="none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00999"/>
              </p:ext>
            </p:extLst>
          </p:nvPr>
        </p:nvGraphicFramePr>
        <p:xfrm>
          <a:off x="598715" y="1239029"/>
          <a:ext cx="7851182" cy="508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952"/>
                <a:gridCol w="2727434"/>
                <a:gridCol w="2881796"/>
              </a:tblGrid>
              <a:tr h="523269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Hand Wash</a:t>
                      </a: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  <a:cs typeface="Calibri" panose="020F0502020204030204" pitchFamily="34" charset="0"/>
                        </a:rPr>
                        <a:t>Hand Rub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95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  <a:tr h="897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When to Use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When hands are visibly soiled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When hands are not visibly soiled but need </a:t>
                      </a:r>
                      <a:b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to be sanitized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59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What to Use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Soap and water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Alcohol-based cleanser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8991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How to Dry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Dry hands with a single use towel, then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 use </a:t>
                      </a:r>
                      <a:b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towel to turn off faucet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Continue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 rubbing hands together until they feel </a:t>
                      </a:r>
                      <a:b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dry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5905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Total Duration</a:t>
                      </a:r>
                      <a:endParaRPr lang="en-US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40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-60 seconds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20-30 seconds</a:t>
                      </a:r>
                      <a:endParaRPr 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1828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26281" r="12525" b="20377"/>
          <a:stretch/>
        </p:blipFill>
        <p:spPr>
          <a:xfrm>
            <a:off x="6316800" y="1852795"/>
            <a:ext cx="1399593" cy="14198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6" t="20513" r="13991" b="34817"/>
          <a:stretch/>
        </p:blipFill>
        <p:spPr>
          <a:xfrm>
            <a:off x="3524895" y="1855389"/>
            <a:ext cx="1399032" cy="14336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648" y="6501496"/>
            <a:ext cx="86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[10]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Images courtesy of CDC/Amanda Mills, 2011.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65920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Injection Safety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5236" y="1454158"/>
            <a:ext cx="5177822" cy="48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Injection </a:t>
            </a:r>
            <a:r>
              <a:rPr lang="en-US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the proper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and handling of supplies for administering injections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infusions.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Since 2001, CDC has documented more than 50 outbreaks associated with unsafe medical injection practices in the United States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 were viral hepatitis outbreaks</a:t>
            </a:r>
            <a:endParaRPr lang="en-US" sz="22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2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 occurred at oncology clinics.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syringe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needle, and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single-dose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vial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should be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used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only once </a:t>
            </a:r>
            <a:r>
              <a:rPr lang="en-US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 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patient and per procedure.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8" y="6501496"/>
            <a:ext cx="3452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[11]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22" y="1822648"/>
            <a:ext cx="3170577" cy="40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78603" y="2789851"/>
            <a:ext cx="442388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Janet Eagan, RN, MPH, </a:t>
            </a:r>
            <a:r>
              <a:rPr lang="en-US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CIC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Infection Control Manager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Memorial Sloan Kettering Cancer Center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New York, New York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4657708" y="2789851"/>
            <a:ext cx="4486292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Lisa C. Richardson, MD, </a:t>
            </a:r>
            <a:r>
              <a:rPr lang="fr-FR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MPH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Director, Division of Cancer Prevention and Control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Centers for Disease Control and Prevention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Atlanta, Georgia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3" y="2235853"/>
            <a:ext cx="41783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none" dirty="0" smtClean="0">
                <a:solidFill>
                  <a:schemeClr val="accent5"/>
                </a:solidFill>
                <a:latin typeface="Calibri"/>
                <a:cs typeface="Calibri"/>
              </a:rPr>
              <a:t>Panelists</a:t>
            </a:r>
          </a:p>
        </p:txBody>
      </p:sp>
      <p:pic>
        <p:nvPicPr>
          <p:cNvPr id="11" name="Picture 10" descr="MedscapeEDU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381000"/>
            <a:ext cx="1587500" cy="48895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78603" y="4429134"/>
            <a:ext cx="398687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Michele E. </a:t>
            </a:r>
            <a:r>
              <a:rPr lang="en-US" sz="2400" b="1" u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Gaguski</a:t>
            </a:r>
            <a:r>
              <a:rPr lang="en-US" sz="2400" b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, MSN, RN, AOCN, CHPN, </a:t>
            </a:r>
            <a:r>
              <a:rPr lang="en-US" sz="2400" b="1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APN-C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Clinical Director, Medical Oncology/Infusion Services</a:t>
            </a:r>
          </a:p>
          <a:p>
            <a:pPr>
              <a:lnSpc>
                <a:spcPct val="90000"/>
              </a:lnSpc>
            </a:pPr>
            <a:r>
              <a:rPr lang="en-US" sz="2000" u="non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Atlanticare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 Cancer Care Institute</a:t>
            </a:r>
          </a:p>
          <a:p>
            <a:pPr>
              <a:lnSpc>
                <a:spcPct val="90000"/>
              </a:lnSpc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Egg Harbor Township, New Jersey</a:t>
            </a:r>
            <a:endParaRPr lang="en-US" sz="2000" u="none" dirty="0" smtClean="0">
              <a:solidFill>
                <a:schemeClr val="tx1">
                  <a:lumMod val="85000"/>
                  <a:lumOff val="1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Picture 7" descr="C:\Users\skgupta\Downloads\CDCFoundatio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83" y="231466"/>
            <a:ext cx="278574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22" y="178795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Cleaning and Disinfection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94179" y="886681"/>
            <a:ext cx="6755642" cy="71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ts val="600"/>
              </a:spcBef>
              <a:spcAft>
                <a:spcPts val="500"/>
              </a:spcAft>
            </a:pPr>
            <a:r>
              <a:rPr lang="en-US" sz="20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Facilities should have a designated environmental services team and written procedures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619" y="5945947"/>
            <a:ext cx="751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u="none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4539"/>
              </p:ext>
            </p:extLst>
          </p:nvPr>
        </p:nvGraphicFramePr>
        <p:xfrm>
          <a:off x="642274" y="1564209"/>
          <a:ext cx="7859452" cy="3870960"/>
        </p:xfrm>
        <a:graphic>
          <a:graphicData uri="http://schemas.openxmlformats.org/drawingml/2006/table">
            <a:tbl>
              <a:tblPr/>
              <a:tblGrid>
                <a:gridCol w="2235531"/>
                <a:gridCol w="5623921"/>
              </a:tblGrid>
              <a:tr h="34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lang="en-US" sz="2000" b="1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When to Clean</a:t>
                      </a:r>
                      <a:endParaRPr lang="en-US" sz="2000" b="1" i="0" kern="1200" baseline="30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/>
                      </a:endParaRPr>
                    </a:p>
                  </a:txBody>
                  <a:tcPr marL="182880" marB="9144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What to Clean</a:t>
                      </a:r>
                      <a:endParaRPr lang="en-US" sz="2000" b="1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B="9144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At least once daily or if visibly soiled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 algn="l">
                        <a:lnSpc>
                          <a:spcPts val="1900"/>
                        </a:lnSpc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Clean and disinfect triage area,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patient-care areas, medication preparation areas, and bathrooms</a:t>
                      </a:r>
                    </a:p>
                    <a:p>
                      <a:pPr marL="231775" indent="-231775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Empty trash and waste containers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3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Between patients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lnSpc>
                          <a:spcPts val="1900"/>
                        </a:lnSpc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Disinfect bathrooms used by patients who have or may have infectious diarrhea</a:t>
                      </a:r>
                    </a:p>
                    <a:p>
                      <a:pPr marL="231775" indent="-231775" algn="l" defTabSz="914400" rtl="0" eaLnBrk="1" latinLnBrk="0" hangingPunct="1">
                        <a:lnSpc>
                          <a:spcPts val="1900"/>
                        </a:lnSpc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Disinfect surfaces and devices in direct contact with nonintact skin, mucous membranes, or bodily fluids</a:t>
                      </a:r>
                    </a:p>
                    <a:p>
                      <a:pPr marL="231775" indent="-231775" algn="l" defTabSz="914400" rtl="0" eaLnBrk="1" latinLnBrk="0" hangingPunct="1"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Clean medication preparation stations in exam rooms</a:t>
                      </a:r>
                    </a:p>
                    <a:p>
                      <a:pPr marL="231775" indent="-231775" algn="l" defTabSz="914400" rtl="0" eaLnBrk="1" latinLnBrk="0" hangingPunct="1"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Clean chemotherapy suites</a:t>
                      </a:r>
                    </a:p>
                    <a:p>
                      <a:pPr marL="231775" indent="-231775" algn="l" defTabSz="914400" rtl="0" eaLnBrk="1" latinLnBrk="0" hangingPunct="1">
                        <a:spcAft>
                          <a:spcPts val="200"/>
                        </a:spcAft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Change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exam table 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paper and take care of soiled linens</a:t>
                      </a:r>
                      <a:endParaRPr lang="en-US" sz="18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As soon as possible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Clean and decontaminate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areas with spilled blood or infectious bodily substances</a:t>
                      </a:r>
                      <a:endParaRPr lang="en-US" sz="18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3648" y="6501496"/>
            <a:ext cx="86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u="none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719" y="5530740"/>
            <a:ext cx="7180561" cy="1021556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lvl="0" indent="-285750" algn="ctr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u="none" dirty="0">
                <a:solidFill>
                  <a:schemeClr val="bg1"/>
                </a:solidFill>
                <a:latin typeface="Calibri"/>
                <a:cs typeface="Calibri"/>
              </a:rPr>
              <a:t>Always wear appropriate PPE </a:t>
            </a:r>
          </a:p>
          <a:p>
            <a:pPr marL="285750" lvl="0" indent="-285750" algn="ctr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u="none" dirty="0">
                <a:solidFill>
                  <a:schemeClr val="bg1"/>
                </a:solidFill>
                <a:latin typeface="Calibri"/>
                <a:cs typeface="Calibri"/>
              </a:rPr>
              <a:t>Use EPA-approved disinfectants as indicated and directed </a:t>
            </a:r>
          </a:p>
          <a:p>
            <a:pPr marL="285750" lvl="0" indent="-285750" algn="ctr"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u="none" dirty="0">
                <a:solidFill>
                  <a:schemeClr val="bg1"/>
                </a:solidFill>
                <a:latin typeface="Calibri"/>
                <a:cs typeface="Calibri"/>
              </a:rPr>
              <a:t>Focus on high-touch areas when cleaning and </a:t>
            </a:r>
            <a:r>
              <a:rPr lang="en-US" u="none" dirty="0" smtClean="0">
                <a:solidFill>
                  <a:schemeClr val="bg1"/>
                </a:solidFill>
                <a:latin typeface="Calibri"/>
                <a:cs typeface="Calibri"/>
              </a:rPr>
              <a:t>disinfecting</a:t>
            </a:r>
            <a:endParaRPr lang="en-US" u="none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61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77382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Preventing </a:t>
            </a:r>
            <a:r>
              <a:rPr lang="en-GB" sz="4000" i="1" dirty="0" smtClean="0">
                <a:solidFill>
                  <a:schemeClr val="accent5"/>
                </a:solidFill>
                <a:latin typeface="Calibri"/>
                <a:cs typeface="Calibri"/>
              </a:rPr>
              <a:t>C</a:t>
            </a:r>
            <a:r>
              <a:rPr lang="en-GB" sz="4000" i="1" dirty="0" smtClean="0">
                <a:latin typeface="Calibri"/>
                <a:cs typeface="Calibri"/>
              </a:rPr>
              <a:t> difficile</a:t>
            </a:r>
            <a:r>
              <a:rPr lang="en-GB" sz="4000" dirty="0" smtClean="0">
                <a:latin typeface="Calibri"/>
                <a:cs typeface="Calibri"/>
              </a:rPr>
              <a:t> </a:t>
            </a: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Transmission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93527" y="1450099"/>
            <a:ext cx="7922676" cy="462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CDC study on the US incidence of </a:t>
            </a:r>
            <a:r>
              <a:rPr lang="en-US" sz="22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Clostridium difficile </a:t>
            </a: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(CDI) in 2011 reported 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~450,000 infections and ~29,300 </a:t>
            </a:r>
            <a:r>
              <a:rPr lang="en-US" sz="2200" b="0" u="non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deaths.</a:t>
            </a:r>
            <a:r>
              <a:rPr lang="en-US" sz="2200" b="0" u="none" baseline="30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en-US" sz="2200" b="0" u="none" baseline="30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66% of CDIs were linked to an inpatient healthcare facility stay, and 34% were community </a:t>
            </a:r>
            <a:r>
              <a:rPr lang="en-US" sz="2200" b="0" u="non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associated</a:t>
            </a:r>
            <a:r>
              <a:rPr lang="en-US" sz="2200" b="0" u="none" baseline="30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82% of patients with community-associated CDIs had prior outpatient healthcare exposures in the preceding 12 weeks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 of every 3 CDIs affected someone 65 years or older.</a:t>
            </a:r>
            <a:endParaRPr lang="en-US" sz="18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When a patient has or may have </a:t>
            </a:r>
            <a:r>
              <a:rPr lang="en-US" sz="2200" b="0" u="non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CDI</a:t>
            </a:r>
            <a:r>
              <a:rPr lang="en-US" sz="2200" b="0" u="none" baseline="30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Wear gloves and gowns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Wash hands with soap and water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bleach to disinfect any areas </a:t>
            </a:r>
            <a:b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patient came into contact with </a:t>
            </a:r>
            <a:b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(eg, toilet, examination room</a:t>
            </a: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  <a:endParaRPr lang="en-US" sz="18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2" y="6225317"/>
            <a:ext cx="891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Lessa </a:t>
            </a:r>
            <a:r>
              <a:rPr lang="da-DK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FC, et al. </a:t>
            </a:r>
            <a:r>
              <a:rPr lang="da-DK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Engl J Med</a:t>
            </a:r>
            <a:r>
              <a:rPr lang="da-DK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a-DK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2015;372:825-834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[12]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da-DK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</a:p>
          <a:p>
            <a:pPr>
              <a:defRPr/>
            </a:pP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courtesy of the CDC.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59469" y="3872038"/>
            <a:ext cx="1974544" cy="2252471"/>
            <a:chOff x="6487068" y="4037946"/>
            <a:chExt cx="2173855" cy="24798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7" t="8073" r="4251" b="19195"/>
            <a:stretch/>
          </p:blipFill>
          <p:spPr>
            <a:xfrm>
              <a:off x="6487068" y="4037946"/>
              <a:ext cx="2173855" cy="244990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6487068" y="6148450"/>
              <a:ext cx="2173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u="none" dirty="0" smtClean="0">
                  <a:solidFill>
                    <a:srgbClr val="FFFF00"/>
                  </a:solidFill>
                </a:rPr>
                <a:t>Clostridium difficile</a:t>
              </a:r>
              <a:endParaRPr lang="en-US" sz="1600" b="1" i="1" u="none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22" y="165919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Case 2: Henry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6298" y="1443114"/>
            <a:ext cx="7677869" cy="3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Henry is a 65-year-old man who underwent surgical excision of primary colorectal cancer</a:t>
            </a: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26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oncology nurse instructed Henry on the signs and symptoms of infection to watch for during his recovery at home</a:t>
            </a: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sz="26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week after surgery he called the oncology clinic to report that his abdominal incision site was red, tender, and oozing but he had no fever.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Henry was instructed to come in for evaluation.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619" y="5945947"/>
            <a:ext cx="751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u="none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3203" y="5477145"/>
            <a:ext cx="7097594" cy="1004530"/>
          </a:xfrm>
          <a:prstGeom prst="roundRect">
            <a:avLst/>
          </a:prstGeom>
          <a:solidFill>
            <a:schemeClr val="accent1"/>
          </a:solidFill>
        </p:spPr>
        <p:txBody>
          <a:bodyPr wrap="square" tIns="9144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u="none" dirty="0" smtClean="0">
                <a:solidFill>
                  <a:srgbClr val="FFFFFF"/>
                </a:solidFill>
              </a:rPr>
              <a:t>How would you prepare for Henry's arrival </a:t>
            </a:r>
            <a:br>
              <a:rPr lang="en-US" sz="2800" u="none" dirty="0" smtClean="0">
                <a:solidFill>
                  <a:srgbClr val="FFFFFF"/>
                </a:solidFill>
              </a:rPr>
            </a:br>
            <a:r>
              <a:rPr lang="en-US" sz="2800" u="none" dirty="0" smtClean="0">
                <a:solidFill>
                  <a:srgbClr val="FFFFFF"/>
                </a:solidFill>
              </a:rPr>
              <a:t>at the oncology clinic?</a:t>
            </a:r>
            <a:endParaRPr lang="en-US" sz="2800" u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70942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Patients With Suspected Infection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13342" y="1243362"/>
            <a:ext cx="751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500"/>
              </a:spcAft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If patients call ahead to report a possible infection, staff should take advantage of the opportunity to prepare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59853"/>
              </p:ext>
            </p:extLst>
          </p:nvPr>
        </p:nvGraphicFramePr>
        <p:xfrm>
          <a:off x="371069" y="2089504"/>
          <a:ext cx="8401863" cy="4373880"/>
        </p:xfrm>
        <a:graphic>
          <a:graphicData uri="http://schemas.openxmlformats.org/drawingml/2006/table">
            <a:tbl>
              <a:tblPr/>
              <a:tblGrid>
                <a:gridCol w="3053486"/>
                <a:gridCol w="5348377"/>
              </a:tblGrid>
              <a:tr h="44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lang="en-US" sz="2000" b="1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Infection Category</a:t>
                      </a:r>
                      <a:endParaRPr lang="en-US" sz="2000" b="1" i="0" kern="1200" baseline="30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/>
                      </a:endParaRPr>
                    </a:p>
                  </a:txBody>
                  <a:tcPr marL="18288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latin typeface="Calibri" panose="020F0502020204030204" pitchFamily="34" charset="0"/>
                        </a:rPr>
                        <a:t>Procedures</a:t>
                      </a:r>
                      <a:endParaRPr lang="en-US" sz="2000" b="1" baseline="0" dirty="0">
                        <a:latin typeface="Calibri" panose="020F0502020204030204" pitchFamily="34" charset="0"/>
                      </a:endParaRPr>
                    </a:p>
                  </a:txBody>
                  <a:tcPr marL="18288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All suspected infections</a:t>
                      </a:r>
                    </a:p>
                  </a:txBody>
                  <a:tcPr marL="18288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Notify staff to remain alert for patient's arrival</a:t>
                      </a:r>
                    </a:p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Have staff who may be exposed perform hand hygiene (use soap and water for suspected CDI) before and after contact </a:t>
                      </a:r>
                      <a:r>
                        <a:rPr lang="en-US" sz="1600" kern="12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and </a:t>
                      </a:r>
                      <a:r>
                        <a:rPr lang="en-US" sz="1600" kern="12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don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ＭＳ Ｐゴシック" charset="-128"/>
                        </a:rPr>
                        <a:t>appropriate PPE</a:t>
                      </a:r>
                      <a:endParaRPr lang="en-US" sz="16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31775" indent="-231775" algn="l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Isolate patient in a prepared room ASAP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9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Additional precautions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for suspected respiratory infection</a:t>
                      </a:r>
                    </a:p>
                  </a:txBody>
                  <a:tcPr marL="1828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Have patient come when the center is less busy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Ask patient to reschedule if non-urgent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Ask caregivers/family/friends to wait outside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Tell patient to don a face mask on arrival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Additional precautions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for suspected wound or other infection (eg, CDI, MRSA)</a:t>
                      </a:r>
                    </a:p>
                  </a:txBody>
                  <a:tcPr marL="18288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Put environmental services staff on alert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Check patient for sepsis and/or culture wound, and If clinically warranted, transfer patient to the ED</a:t>
                      </a:r>
                    </a:p>
                    <a:p>
                      <a:pPr marL="231775" indent="-231775" algn="l" defTabSz="914400" rtl="0" eaLnBrk="1" latinLnBrk="0" hangingPunct="1">
                        <a:buClr>
                          <a:schemeClr val="accent5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Use EPA-registered disinfectant with appropriate </a:t>
                      </a:r>
                      <a:r>
                        <a:rPr lang="en-US" sz="1600" kern="120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germicidal to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clean/disinfect all areas the patient came into contact with, including bathrooms</a:t>
                      </a:r>
                      <a:endParaRPr lang="en-US" sz="16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648" y="6501496"/>
            <a:ext cx="86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u="none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22" y="165919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CDC Infection Prevention Checklist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91713" y="1473284"/>
            <a:ext cx="7897193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checklist </a:t>
            </a: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provides a tool to help a facility ensure it has appropriate </a:t>
            </a:r>
            <a:r>
              <a:rPr lang="en-US" sz="2200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prevention policies </a:t>
            </a: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2200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procedures </a:t>
            </a: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place and supplies to allow healthcare personnel to provide safe care.</a:t>
            </a:r>
            <a:endParaRPr lang="en-US" sz="2200" b="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</a:t>
            </a:r>
            <a:r>
              <a:rPr lang="en-US" sz="2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systematically 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assesses </a:t>
            </a:r>
            <a:r>
              <a:rPr lang="en-US" sz="2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personnel adherence to correct infection prevention practices. </a:t>
            </a:r>
            <a:endParaRPr sz="22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Section 1 focuses on administrative policies and facility practices: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Facility policies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 and training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Occupational health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Surveillance and disease reporting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Hand hygiene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protective equipment (PPE)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Injection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48" y="6501496"/>
            <a:ext cx="86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u="none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6743" y="3733900"/>
            <a:ext cx="413040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Respiratory hygiene/cough etiquette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Arial"/>
            </a:endParaRPr>
          </a:p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Environmental cleaning</a:t>
            </a:r>
          </a:p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Reprocessing of reusable medical devices</a:t>
            </a:r>
          </a:p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Sterilization and high-level disinfection of reusable instruments and devices</a:t>
            </a:r>
          </a:p>
        </p:txBody>
      </p:sp>
    </p:spTree>
    <p:extLst>
      <p:ext uri="{BB962C8B-B14F-4D97-AF65-F5344CB8AC3E}">
        <p14:creationId xmlns:p14="http://schemas.microsoft.com/office/powerpoint/2010/main" val="15695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6000" y="165919"/>
            <a:ext cx="8201148" cy="1323439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CDC Infection Prevention Checklist (</a:t>
            </a:r>
            <a:r>
              <a:rPr lang="en-GB" sz="4000" dirty="0" err="1" smtClean="0">
                <a:solidFill>
                  <a:schemeClr val="accent5"/>
                </a:solidFill>
                <a:latin typeface="Calibri"/>
                <a:cs typeface="Calibri"/>
              </a:rPr>
              <a:t>cont</a:t>
            </a: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)</a:t>
            </a:r>
            <a:endParaRPr lang="en-GB" sz="3200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85824" y="1605435"/>
            <a:ext cx="7971324" cy="496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Section 2 is an a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ssessment </a:t>
            </a:r>
            <a:r>
              <a:rPr lang="en-US" sz="2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adherence 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infection control practices that should </a:t>
            </a:r>
            <a:r>
              <a:rPr lang="en-US" sz="2200" b="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conducted by direct observation of healthcare personnel during the performance of </a:t>
            </a:r>
            <a:r>
              <a:rPr lang="en-US" sz="22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following duties:</a:t>
            </a:r>
            <a:endParaRPr lang="en-US" sz="2200" b="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14617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Hand hygiene </a:t>
            </a:r>
          </a:p>
          <a:p>
            <a:pPr marL="114617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PPE use</a:t>
            </a:r>
          </a:p>
          <a:p>
            <a:pPr marL="114617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Injection safety</a:t>
            </a:r>
          </a:p>
          <a:p>
            <a:pPr marL="1146175" lvl="1">
              <a:spcBef>
                <a:spcPts val="672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√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Point-of-care testing</a:t>
            </a:r>
          </a:p>
          <a:p>
            <a:pPr marL="334962" lvl="1" indent="0">
              <a:spcBef>
                <a:spcPts val="672"/>
              </a:spcBef>
              <a:spcAft>
                <a:spcPts val="0"/>
              </a:spcAft>
              <a:buSzPct val="115000"/>
              <a:buNone/>
            </a:pPr>
            <a:endParaRPr lang="en-US" sz="100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31775" lvl="1" indent="-231775">
              <a:buSzPct val="115000"/>
              <a:buFont typeface="Arial" pitchFamily="34" charset="0"/>
              <a:buChar char="•"/>
            </a:pPr>
            <a:r>
              <a:rPr lang="en-US" sz="220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the auditor finds a practice is not being </a:t>
            </a:r>
            <a:r>
              <a:rPr lang="en-US" sz="22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followed:</a:t>
            </a:r>
            <a:endParaRPr lang="en-US" sz="220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Determine why it was not followed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Seek to correct the problem, including educating staff</a:t>
            </a:r>
            <a:endParaRPr lang="en-US" sz="18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8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 whether the lapse put any patients at risk and take appropriate follow-up steps.</a:t>
            </a:r>
            <a:endParaRPr sz="1800" u="none" kern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8" y="6501496"/>
            <a:ext cx="8620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u="none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001" y="3025419"/>
            <a:ext cx="5348758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Environmental cleaning</a:t>
            </a:r>
          </a:p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Reprocessing of reusable  instruments and devices</a:t>
            </a:r>
          </a:p>
          <a:p>
            <a:pPr marL="682625" lvl="1" indent="-347663" eaLnBrk="0" hangingPunct="0">
              <a:spcBef>
                <a:spcPts val="672"/>
              </a:spcBef>
              <a:spcAft>
                <a:spcPts val="0"/>
              </a:spcAft>
              <a:buClr>
                <a:srgbClr val="8E1400"/>
              </a:buClr>
              <a:buSzPct val="115000"/>
              <a:buFont typeface="Arial" panose="020B0604020202020204" pitchFamily="34" charset="0"/>
              <a:buChar char="√"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Sterilization and high-level disinfection of reusable instruments and devices.</a:t>
            </a:r>
          </a:p>
        </p:txBody>
      </p:sp>
    </p:spTree>
    <p:extLst>
      <p:ext uri="{BB962C8B-B14F-4D97-AF65-F5344CB8AC3E}">
        <p14:creationId xmlns:p14="http://schemas.microsoft.com/office/powerpoint/2010/main" val="1357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44" y="164580"/>
            <a:ext cx="8164396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Using PreventCancerInfections.org</a:t>
            </a:r>
            <a:endParaRPr lang="en-US" sz="4000" dirty="0"/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2866686" y="2682865"/>
            <a:ext cx="448574" cy="238254"/>
          </a:xfrm>
          <a:prstGeom prst="righ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5852619" y="2682865"/>
            <a:ext cx="448574" cy="238254"/>
          </a:xfrm>
          <a:prstGeom prst="rightArrow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968002"/>
            <a:ext cx="8968935" cy="3811062"/>
            <a:chOff x="0" y="760946"/>
            <a:chExt cx="9040482" cy="3811062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2967567"/>
              <a:ext cx="2510592" cy="1604437"/>
              <a:chOff x="203334" y="3312619"/>
              <a:chExt cx="2510592" cy="160443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05" t="64004" r="30000" b="12013"/>
              <a:stretch/>
            </p:blipFill>
            <p:spPr>
              <a:xfrm>
                <a:off x="274881" y="3605840"/>
                <a:ext cx="2439045" cy="1311216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03334" y="3312619"/>
                <a:ext cx="25105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none" dirty="0" smtClean="0">
                    <a:solidFill>
                      <a:schemeClr val="accent5"/>
                    </a:solidFill>
                  </a:rPr>
                  <a:t>Cut-out Contact Card</a:t>
                </a:r>
                <a:endParaRPr lang="en-US" sz="2000" b="1" u="none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92992" y="942092"/>
              <a:ext cx="2324059" cy="2057685"/>
              <a:chOff x="224430" y="813699"/>
              <a:chExt cx="2520799" cy="218804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24430" y="1060644"/>
                <a:ext cx="2520799" cy="1941102"/>
                <a:chOff x="2185420" y="1897314"/>
                <a:chExt cx="2262893" cy="1792748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45" t="25262" r="52170" b="42872"/>
                <a:stretch/>
              </p:blipFill>
              <p:spPr>
                <a:xfrm>
                  <a:off x="2185420" y="2051043"/>
                  <a:ext cx="2156603" cy="1639019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190982" y="1897314"/>
                  <a:ext cx="2257331" cy="227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u="none" dirty="0" smtClean="0">
                      <a:solidFill>
                        <a:srgbClr val="00B050"/>
                      </a:solidFill>
                    </a:rPr>
                    <a:t>Prevent Infections During Chemotherapy</a:t>
                  </a:r>
                  <a:endParaRPr lang="en-US" sz="1000" u="none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42900" y="813699"/>
                <a:ext cx="2215662" cy="425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none" dirty="0" smtClean="0">
                    <a:solidFill>
                      <a:schemeClr val="accent5"/>
                    </a:solidFill>
                  </a:rPr>
                  <a:t>Videos</a:t>
                </a:r>
                <a:endParaRPr lang="en-US" sz="2000" b="1" u="none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780102" y="3385770"/>
              <a:ext cx="3904075" cy="1186238"/>
              <a:chOff x="6235951" y="3844389"/>
              <a:chExt cx="3795357" cy="10909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7" t="29678" r="26390" b="56458"/>
              <a:stretch/>
            </p:blipFill>
            <p:spPr>
              <a:xfrm>
                <a:off x="6263457" y="4116269"/>
                <a:ext cx="3537416" cy="819052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235951" y="3844389"/>
                <a:ext cx="3795357" cy="36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none" dirty="0" smtClean="0">
                    <a:solidFill>
                      <a:schemeClr val="accent5"/>
                    </a:solidFill>
                  </a:rPr>
                  <a:t>News</a:t>
                </a:r>
                <a:endParaRPr lang="en-US" sz="2000" b="1" u="none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728604" y="942092"/>
              <a:ext cx="2311878" cy="3629912"/>
              <a:chOff x="6513786" y="2695078"/>
              <a:chExt cx="2454055" cy="341193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513786" y="2695078"/>
                <a:ext cx="2454055" cy="376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none" dirty="0" smtClean="0">
                    <a:solidFill>
                      <a:schemeClr val="accent5"/>
                    </a:solidFill>
                  </a:rPr>
                  <a:t>H</a:t>
                </a:r>
                <a:r>
                  <a:rPr lang="en-US" sz="2000" b="1" u="none" dirty="0" smtClean="0">
                    <a:solidFill>
                      <a:srgbClr val="8E1400"/>
                    </a:solidFill>
                  </a:rPr>
                  <a:t>ea</a:t>
                </a:r>
                <a:r>
                  <a:rPr lang="en-US" sz="2000" b="1" u="none" dirty="0" smtClean="0">
                    <a:solidFill>
                      <a:schemeClr val="accent5"/>
                    </a:solidFill>
                  </a:rPr>
                  <a:t>lth Tip Sheets</a:t>
                </a:r>
                <a:endParaRPr lang="en-US" sz="2000" b="1" u="none" dirty="0">
                  <a:solidFill>
                    <a:schemeClr val="accent5"/>
                  </a:solidFill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513" t="28531" r="38019" b="12013"/>
              <a:stretch/>
            </p:blipFill>
            <p:spPr>
              <a:xfrm>
                <a:off x="6636704" y="3048847"/>
                <a:ext cx="2237330" cy="3058161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2407888" y="760946"/>
              <a:ext cx="4320717" cy="2675161"/>
              <a:chOff x="2585801" y="1038148"/>
              <a:chExt cx="4468122" cy="254082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85801" y="1038148"/>
                <a:ext cx="4468122" cy="96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u="none" dirty="0" smtClean="0">
                    <a:solidFill>
                      <a:srgbClr val="8E1400"/>
                    </a:solidFill>
                  </a:rPr>
                  <a:t>Neutropenia and Infection Risk Assessment Tool </a:t>
                </a:r>
                <a:r>
                  <a:rPr lang="en-US" sz="2000" b="1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/>
                </a:r>
                <a:br>
                  <a:rPr lang="en-US" sz="2000" b="1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2000" b="1" u="none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for patients, caregivers, and providers</a:t>
                </a:r>
                <a:endParaRPr lang="en-US" sz="2000" b="1" u="none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92" t="27094" r="23462" b="30855"/>
              <a:stretch/>
            </p:blipFill>
            <p:spPr>
              <a:xfrm>
                <a:off x="2694104" y="1711346"/>
                <a:ext cx="4251515" cy="1867629"/>
              </a:xfrm>
              <a:prstGeom prst="rect">
                <a:avLst/>
              </a:prstGeom>
            </p:spPr>
          </p:pic>
        </p:grpSp>
      </p:grpSp>
      <p:sp>
        <p:nvSpPr>
          <p:cNvPr id="15" name="Rectangle 14"/>
          <p:cNvSpPr/>
          <p:nvPr/>
        </p:nvSpPr>
        <p:spPr>
          <a:xfrm>
            <a:off x="587253" y="4871292"/>
            <a:ext cx="7642348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spcBef>
                <a:spcPts val="572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can be accessed wherever there are computers available including clinic, hospital, or home</a:t>
            </a:r>
          </a:p>
          <a:p>
            <a:pPr marL="231775" lvl="1" indent="-231775">
              <a:spcBef>
                <a:spcPts val="572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Variety of resources (eg, fact sheets, health tip sheets) can be included in a facility’s c</a:t>
            </a:r>
            <a:r>
              <a:rPr lang="en-US" sz="20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hemotherapy education material/binder</a:t>
            </a:r>
          </a:p>
          <a:p>
            <a:pPr marL="231775" lvl="1" indent="-231775">
              <a:spcBef>
                <a:spcPts val="572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00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Useful tool for in-service patient education</a:t>
            </a:r>
          </a:p>
        </p:txBody>
      </p:sp>
    </p:spTree>
    <p:extLst>
      <p:ext uri="{BB962C8B-B14F-4D97-AF65-F5344CB8AC3E}">
        <p14:creationId xmlns:p14="http://schemas.microsoft.com/office/powerpoint/2010/main" val="3605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14" y="168872"/>
            <a:ext cx="852533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59534" y="1442307"/>
            <a:ext cx="7670066" cy="48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8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is a leading cause of death in patients with cancer.</a:t>
            </a:r>
          </a:p>
          <a:p>
            <a:pPr marL="231775" indent="-231775">
              <a:spcBef>
                <a:spcPts val="672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8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CDC’s BICAPP is a valuable tool to help outpatient oncology facilities prevent infection.</a:t>
            </a:r>
          </a:p>
          <a:p>
            <a:pPr marL="231775" indent="-231775">
              <a:spcBef>
                <a:spcPts val="672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8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PreventCancerInfections.org helps patients understand their risk for neutropenia and infection and what to do to prevent infections. </a:t>
            </a:r>
          </a:p>
          <a:p>
            <a:pPr marL="231775" indent="-231775">
              <a:spcBef>
                <a:spcPts val="672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800" b="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addition to reducing mortality and morbidity, preventing infection reduces the consumption of limited healthcare resources.</a:t>
            </a:r>
          </a:p>
        </p:txBody>
      </p:sp>
    </p:spTree>
    <p:extLst>
      <p:ext uri="{BB962C8B-B14F-4D97-AF65-F5344CB8AC3E}">
        <p14:creationId xmlns:p14="http://schemas.microsoft.com/office/powerpoint/2010/main" val="303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16642" y="2468709"/>
            <a:ext cx="766717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06060"/>
                </a:solidFill>
                <a:latin typeface="Arial"/>
                <a:ea typeface="ＭＳ Ｐゴシック" charset="-128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400" u="none" dirty="0" smtClean="0">
                <a:solidFill>
                  <a:srgbClr val="8E1400"/>
                </a:solidFill>
                <a:latin typeface="Calibri"/>
                <a:cs typeface="Calibri"/>
              </a:rPr>
              <a:t>Thank you for participating in this activity.</a:t>
            </a:r>
          </a:p>
        </p:txBody>
      </p:sp>
      <p:pic>
        <p:nvPicPr>
          <p:cNvPr id="7" name="Picture 6" descr="MedscapeEDU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" y="381000"/>
            <a:ext cx="1587500" cy="4889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817345" y="4786479"/>
            <a:ext cx="7566469" cy="194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8E1400"/>
              </a:buClr>
              <a:buFontTx/>
              <a:buNone/>
              <a:defRPr sz="2400" b="0" u="none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692150" indent="-460375" eaLnBrk="0" hangingPunct="0">
              <a:spcBef>
                <a:spcPct val="20000"/>
              </a:spcBef>
              <a:buClr>
                <a:srgbClr val="8E1400"/>
              </a:buClr>
              <a:buFont typeface="Wingdings" charset="2"/>
              <a:buNone/>
              <a:defRPr sz="2400">
                <a:latin typeface="Calibri" panose="020F0502020204030204" pitchFamily="34" charset="0"/>
                <a:cs typeface="Arial"/>
              </a:defRPr>
            </a:lvl2pPr>
            <a:lvl3pPr marL="1084263" indent="-277813" eaLnBrk="0" hangingPunct="0">
              <a:spcBef>
                <a:spcPct val="20000"/>
              </a:spcBef>
              <a:buClr>
                <a:srgbClr val="8E1400"/>
              </a:buClr>
              <a:buFont typeface="Arial" charset="0"/>
              <a:buChar char="•"/>
              <a:defRPr sz="2000">
                <a:latin typeface="Arial"/>
                <a:cs typeface="Arial"/>
              </a:defRPr>
            </a:lvl3pPr>
            <a:lvl4pPr marL="1439863" indent="-2413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779588" indent="-225425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2367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You may now revisit those questions presented at the beginning of the activity to see what you’ve learned by clicking on the </a:t>
            </a:r>
            <a:r>
              <a:rPr lang="en-US" b="1" dirty="0"/>
              <a:t>Earn </a:t>
            </a:r>
            <a:r>
              <a:rPr lang="en-US" b="1" dirty="0" smtClean="0"/>
              <a:t>CME/CE </a:t>
            </a:r>
            <a:r>
              <a:rPr lang="en-US" b="1" dirty="0"/>
              <a:t>Credit </a:t>
            </a:r>
            <a:r>
              <a:rPr lang="en-US" dirty="0"/>
              <a:t>link. The </a:t>
            </a:r>
            <a:r>
              <a:rPr lang="en-US" dirty="0" smtClean="0"/>
              <a:t>CME/CE </a:t>
            </a:r>
            <a:r>
              <a:rPr lang="en-US" dirty="0"/>
              <a:t>posttest will follow. Please also take a moment to complete the program evaluation at the end.</a:t>
            </a:r>
          </a:p>
        </p:txBody>
      </p:sp>
      <p:pic>
        <p:nvPicPr>
          <p:cNvPr id="5" name="Picture 4" descr="C:\Users\skgupta\Downloads\CDCFoundation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83" y="231466"/>
            <a:ext cx="278574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3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65920"/>
            <a:ext cx="8394701" cy="707886"/>
          </a:xfrm>
          <a:effectLst/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Program Goals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5379" y="1438457"/>
            <a:ext cx="7691517" cy="516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Describe risk factors for neutropenia and infection in people with cancer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Discuss the policies and procedures that an outpatient oncology facility must follow to meet minimal expectations for protecting patients from infection as described in</a:t>
            </a:r>
            <a:r>
              <a:rPr lang="en-US"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</a:t>
            </a: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CDC's </a:t>
            </a:r>
            <a:r>
              <a:rPr sz="28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Basic </a:t>
            </a:r>
            <a:r>
              <a:rPr sz="28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Control and Prevention </a:t>
            </a:r>
            <a:r>
              <a:rPr sz="28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 for Outpatient Oncology Settings</a:t>
            </a: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28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(BICAPP</a:t>
            </a: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educational tools and resources </a:t>
            </a:r>
            <a:b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can help facilities implement </a:t>
            </a:r>
            <a:r>
              <a:rPr sz="2800" b="0" u="none" strike="sngStrik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sz="2800" b="0" u="none" strike="sngStrik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sz="2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infection control recommendations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3619" y="5945947"/>
            <a:ext cx="751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u="none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95" y="163776"/>
            <a:ext cx="7888991" cy="1323439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Risk Factors for Neutropenia and Infection in Patients With Cancer</a:t>
            </a:r>
            <a:endParaRPr lang="en-US" sz="4000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906" y="1614979"/>
            <a:ext cx="7411880" cy="830997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Neutropenia and subsequent infections are a major cause of morbidity and mortality in patients with </a:t>
            </a:r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cancer.</a:t>
            </a:r>
            <a:r>
              <a:rPr lang="en-US" b="0" baseline="30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a</a:t>
            </a:r>
            <a:r>
              <a:rPr lang="en-US" b="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-c</a:t>
            </a:r>
            <a:endParaRPr lang="en-US" b="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8" y="6059968"/>
            <a:ext cx="9074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Zembower TR. </a:t>
            </a:r>
            <a:r>
              <a:rPr lang="en-US" alt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Treat Res</a:t>
            </a:r>
            <a:r>
              <a:rPr lang="en-US" alt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2014;161:43-89</a:t>
            </a:r>
            <a:r>
              <a:rPr lang="en-GB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GB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Maschmeyer G,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 Antimicrob Agents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2008;31:193-197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c.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Thirumala R, et al. </a:t>
            </a:r>
            <a:r>
              <a:rPr lang="en-US" sz="1600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Crit Care Clin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2010;26:59-91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r>
              <a:rPr lang="en-GB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d. </a:t>
            </a:r>
            <a:r>
              <a:rPr lang="en-US" sz="16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 Cancer Society website.</a:t>
            </a:r>
            <a:r>
              <a:rPr lang="en-US" sz="1600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</a:t>
            </a:r>
            <a:endParaRPr lang="en-US" sz="1600" u="none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66722"/>
              </p:ext>
            </p:extLst>
          </p:nvPr>
        </p:nvGraphicFramePr>
        <p:xfrm>
          <a:off x="926215" y="2528511"/>
          <a:ext cx="7291571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8237"/>
                <a:gridCol w="3553334"/>
              </a:tblGrid>
              <a:tr h="21003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9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Risk Factors for</a:t>
                      </a:r>
                      <a:r>
                        <a:rPr lang="en-US" sz="1900" b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900" b="1" u="non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Neutropenia</a:t>
                      </a:r>
                      <a:r>
                        <a:rPr lang="en-US" sz="1900" b="1" u="non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900" b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in Cancer </a:t>
                      </a:r>
                      <a:r>
                        <a:rPr lang="en-US" sz="1900" b="1" u="non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Patients</a:t>
                      </a:r>
                      <a:r>
                        <a:rPr lang="en-US" sz="1900" b="1" u="none" baseline="30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en-US" sz="1900" b="1" u="none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itchFamily="34" charset="0"/>
                        </a:rPr>
                        <a:t>-d</a:t>
                      </a:r>
                      <a:endParaRPr kumimoji="0" lang="en-US" sz="19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200" b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033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Chemotherapy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Poor nutrition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033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Comorbidities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 splenectomy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597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Compromised physical barriers (</a:t>
                      </a:r>
                      <a:r>
                        <a:rPr lang="en-US" sz="1900" b="0" u="none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eg</a:t>
                      </a: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, mucosal, skin, or hair)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Radiotherapy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597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Indwelling vascular catheter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Stem cell or bone marrow transplant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597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Malignancy-related immunodeficiency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Surgical procedures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033"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Newer treatment modalities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b="0" u="none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Tumor type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6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18" y="1234327"/>
            <a:ext cx="7676729" cy="2759730"/>
          </a:xfrm>
        </p:spPr>
        <p:txBody>
          <a:bodyPr>
            <a:spAutoFit/>
          </a:bodyPr>
          <a:lstStyle/>
          <a:p>
            <a:pPr marL="231775" indent="-231775">
              <a:spcBef>
                <a:spcPts val="3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Neutropenia is a reduction in neutrophils (WBCs).</a:t>
            </a:r>
          </a:p>
          <a:p>
            <a:pPr marL="231775" indent="-231775">
              <a:spcBef>
                <a:spcPts val="3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Neutropenia occurs in about 50% of patients who </a:t>
            </a:r>
            <a:b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receive </a:t>
            </a:r>
            <a:r>
              <a:rPr lang="en-US" b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myelosuppressive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therapy.</a:t>
            </a:r>
          </a:p>
          <a:p>
            <a:pPr marL="231775" indent="-231775">
              <a:spcBef>
                <a:spcPts val="34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Chemotherapy-induced neutropenia increases infection risk and results in</a:t>
            </a:r>
            <a:r>
              <a:rPr lang="en-US" b="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endParaRPr lang="en-US" b="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3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~60,000 cancer patients in the US hospitalized each year</a:t>
            </a:r>
            <a:endParaRPr lang="en-US" sz="2000" strike="sngStrik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348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 in 14 will die from this complication.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1166" y="168872"/>
            <a:ext cx="8525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rotWithShape="0">
              <a:srgbClr val="808080">
                <a:alpha val="17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E1400"/>
                </a:solidFill>
                <a:effectLst/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9486E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u="none" kern="0" dirty="0" smtClean="0"/>
              <a:t>Neutropenia</a:t>
            </a:r>
            <a:endParaRPr lang="en-US" sz="4000" u="none" kern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685206"/>
              </p:ext>
            </p:extLst>
          </p:nvPr>
        </p:nvGraphicFramePr>
        <p:xfrm>
          <a:off x="716723" y="3938679"/>
          <a:ext cx="7710554" cy="2240280"/>
        </p:xfrm>
        <a:graphic>
          <a:graphicData uri="http://schemas.openxmlformats.org/drawingml/2006/table">
            <a:tbl>
              <a:tblPr/>
              <a:tblGrid>
                <a:gridCol w="2570673"/>
                <a:gridCol w="1483743"/>
                <a:gridCol w="3656138"/>
              </a:tblGrid>
              <a:tr h="2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lang="en-US" sz="2000" b="1" i="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Category</a:t>
                      </a:r>
                      <a:r>
                        <a:rPr lang="en-US" sz="2000" b="1" i="0" kern="1200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b</a:t>
                      </a:r>
                    </a:p>
                  </a:txBody>
                  <a:tcPr marL="182880" marB="9144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ANC </a:t>
                      </a:r>
                      <a:r>
                        <a:rPr lang="en-US" sz="2000" b="1" kern="12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Level</a:t>
                      </a:r>
                      <a:r>
                        <a:rPr lang="en-US" sz="2000" b="1" kern="1200" baseline="30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/>
                        </a:rPr>
                        <a:t>b</a:t>
                      </a:r>
                      <a:endParaRPr lang="en-US" sz="2000" b="1" kern="1200" baseline="30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/>
                      </a:endParaRPr>
                    </a:p>
                  </a:txBody>
                  <a:tcPr marL="182880" marB="914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Significance</a:t>
                      </a:r>
                      <a:r>
                        <a:rPr lang="en-US" sz="2000" b="1" baseline="30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c</a:t>
                      </a:r>
                      <a:endParaRPr lang="en-US" sz="2000" b="1" baseline="30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82880" marB="9144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Neutropenia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1000/µL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Immune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system is weak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Severe neutropenia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500/µL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risk of infection if this ANC level persists for a few days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ＭＳ Ｐゴシック" charset="-128"/>
                          <a:cs typeface="Calibri"/>
                        </a:rPr>
                        <a:t>Profound neutropenia</a:t>
                      </a:r>
                    </a:p>
                  </a:txBody>
                  <a:tcPr marL="1828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 100/µL</a:t>
                      </a:r>
                      <a:endParaRPr lang="en-US" sz="20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high risk of serious infection  if level persists for 1 week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744" y="6211669"/>
            <a:ext cx="907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u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Caggiano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V, et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Cancer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2005;103:1916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-1924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[6]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b.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Flowers CR, et al. </a:t>
            </a:r>
            <a:r>
              <a:rPr lang="en-US" i="1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 Clin Oncol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2013;31:794-810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c. </a:t>
            </a:r>
            <a:r>
              <a:rPr lang="en-US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American Cancer Society 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website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</a:t>
            </a:r>
            <a:r>
              <a:rPr lang="en-GB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53" y="170942"/>
            <a:ext cx="8516249" cy="1323439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Preventing Infections in Cancer Patients </a:t>
            </a:r>
            <a:r>
              <a:rPr lang="en-GB" sz="4000" dirty="0" smtClean="0">
                <a:latin typeface="Calibri"/>
                <a:cs typeface="Calibri"/>
              </a:rPr>
              <a:t>(PICP)</a:t>
            </a:r>
            <a:endParaRPr lang="en-GB" sz="4000" i="1" dirty="0" smtClean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2692" y="19239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710" y="1610270"/>
            <a:ext cx="73935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ts val="3000"/>
              </a:lnSpc>
              <a:spcBef>
                <a:spcPts val="600"/>
              </a:spcBef>
              <a:spcAft>
                <a:spcPts val="200"/>
              </a:spcAft>
              <a:buClr>
                <a:srgbClr val="8E1400"/>
              </a:buClr>
            </a:pPr>
            <a:r>
              <a:rPr lang="en-US" sz="2400" b="1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Arial"/>
              </a:rPr>
              <a:t>A comprehensive initiative led by the CDC and the CDC Foundation to reduce infections in people with cancer</a:t>
            </a:r>
            <a:endParaRPr lang="en-US" sz="2400" u="none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936" y="4895885"/>
            <a:ext cx="7966129" cy="1691243"/>
          </a:xfrm>
          <a:prstGeom prst="roundRect">
            <a:avLst/>
          </a:prstGeom>
          <a:solidFill>
            <a:schemeClr val="accent1"/>
          </a:solidFill>
        </p:spPr>
        <p:txBody>
          <a:bodyPr wrap="square" tIns="4572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u="none" dirty="0" smtClean="0">
                <a:solidFill>
                  <a:schemeClr val="bg1"/>
                </a:solidFill>
              </a:rPr>
              <a:t>PICP was developed to empower people with cancer, their caregivers, and healthcare providers, to arm themselves with the right information and tools that will help them reduce </a:t>
            </a:r>
            <a:r>
              <a:rPr lang="en-US" sz="2400" u="none" dirty="0">
                <a:solidFill>
                  <a:schemeClr val="bg1"/>
                </a:solidFill>
              </a:rPr>
              <a:t>the risk of life-threatening infections during </a:t>
            </a:r>
            <a:r>
              <a:rPr lang="en-US" sz="2400" u="none" dirty="0" smtClean="0">
                <a:solidFill>
                  <a:schemeClr val="bg1"/>
                </a:solidFill>
              </a:rPr>
              <a:t>chemotherapy.</a:t>
            </a:r>
            <a:endParaRPr lang="en-US" sz="2400" u="none" dirty="0">
              <a:solidFill>
                <a:schemeClr val="bg1"/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 l="34375" t="27083" r="31250" b="12500"/>
          <a:stretch>
            <a:fillRect/>
          </a:stretch>
        </p:blipFill>
        <p:spPr bwMode="auto">
          <a:xfrm>
            <a:off x="340992" y="2562036"/>
            <a:ext cx="1646663" cy="2063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0443" y="2535025"/>
            <a:ext cx="1375963" cy="2122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7480" y="2529982"/>
            <a:ext cx="1302882" cy="2095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14994" r="19235" b="9196"/>
          <a:stretch/>
        </p:blipFill>
        <p:spPr bwMode="auto">
          <a:xfrm rot="5400000">
            <a:off x="4965034" y="2826495"/>
            <a:ext cx="2100155" cy="1497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05" y="2525297"/>
            <a:ext cx="1628026" cy="21001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4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74" y="170942"/>
            <a:ext cx="8614645" cy="707886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PICP </a:t>
            </a:r>
            <a:r>
              <a:rPr lang="en-GB" sz="4000" dirty="0" smtClean="0">
                <a:latin typeface="Calibri"/>
                <a:cs typeface="Calibri"/>
              </a:rPr>
              <a:t>Tools</a:t>
            </a:r>
            <a:endParaRPr lang="en-GB" i="1" strike="sngStrike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3143" r="4230" b="30153"/>
          <a:stretch/>
        </p:blipFill>
        <p:spPr>
          <a:xfrm>
            <a:off x="339574" y="1388545"/>
            <a:ext cx="1925640" cy="2527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3899" r="10196" b="40503"/>
          <a:stretch/>
        </p:blipFill>
        <p:spPr>
          <a:xfrm>
            <a:off x="339574" y="4280983"/>
            <a:ext cx="1983399" cy="243517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34366"/>
              </p:ext>
            </p:extLst>
          </p:nvPr>
        </p:nvGraphicFramePr>
        <p:xfrm>
          <a:off x="2368067" y="1001660"/>
          <a:ext cx="658615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61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PreventCancerInfections.org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14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Developed for patients, caregivers, and providers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14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A user can complete a brief questionnaire to</a:t>
                      </a:r>
                      <a:r>
                        <a:rPr lang="en-US" sz="2000" b="0" u="none" kern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lang="en-US" sz="2000" b="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assess risk level for neutropenia</a:t>
                      </a:r>
                      <a:r>
                        <a:rPr lang="en-US" sz="2000" b="0" u="none" kern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 </a:t>
                      </a:r>
                      <a:r>
                        <a:rPr lang="en-US" sz="2000" b="0" u="none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and then</a:t>
                      </a:r>
                      <a:r>
                        <a:rPr lang="en-US" sz="20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</a:rPr>
                        <a:t> receive tailored infection control messages  based on that risk level (high vs low) 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14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Or a user can simply explore the site and learn </a:t>
                      </a:r>
                      <a:r>
                        <a:rPr lang="en-US" sz="2000" b="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about neutropenia, the signs and symptoms of infections, and how to prevent or control them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E14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Topics</a:t>
                      </a:r>
                      <a:r>
                        <a:rPr lang="en-US" sz="2000" b="0" u="none" kern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 include Basic Hygiene Practices, Signs and Symptoms of an Infection, Caring for your Catheter, Food and Kitchen Safety, </a:t>
                      </a:r>
                      <a:r>
                        <a:rPr lang="en-US" sz="2000" b="0" u="none" kern="0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ＭＳ Ｐゴシック" charset="-128"/>
                          <a:cs typeface="+mn-cs"/>
                        </a:rPr>
                        <a:t>etc</a:t>
                      </a:r>
                      <a:endParaRPr lang="en-US" sz="2000" b="0" u="none" kern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ＭＳ Ｐゴシック" charset="-128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95093"/>
              </p:ext>
            </p:extLst>
          </p:nvPr>
        </p:nvGraphicFramePr>
        <p:xfrm>
          <a:off x="2477956" y="4917835"/>
          <a:ext cx="647626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62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Infection Control and Prevention Plan (BICAPP)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lvl="0" indent="-231775">
                        <a:spcBef>
                          <a:spcPts val="600"/>
                        </a:spcBef>
                        <a:spcAft>
                          <a:spcPts val="500"/>
                        </a:spcAft>
                        <a:buClr>
                          <a:srgbClr val="8E14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Developed for outpatient oncology facilities</a:t>
                      </a:r>
                      <a:endParaRPr lang="en-US" sz="2000" u="none" strike="sngStrike" kern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31775" lvl="0" indent="-231775">
                        <a:spcBef>
                          <a:spcPts val="600"/>
                        </a:spcBef>
                        <a:spcAft>
                          <a:spcPts val="500"/>
                        </a:spcAft>
                        <a:buClr>
                          <a:srgbClr val="8E1400"/>
                        </a:buClr>
                        <a:buFont typeface="Arial" pitchFamily="34" charset="0"/>
                        <a:buChar char="•"/>
                      </a:pPr>
                      <a:r>
                        <a:rPr lang="en-US" sz="2000" u="none" kern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Outlines infection control policies and procedures that can    be customized for use at any oncology clinic</a:t>
                      </a:r>
                      <a:endParaRPr lang="en-US" sz="2000" u="none" kern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25" y="177419"/>
            <a:ext cx="7871476" cy="707886"/>
          </a:xfrm>
          <a:effectLst/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Overview of </a:t>
            </a:r>
            <a:r>
              <a:rPr lang="en-GB" sz="4000" dirty="0" smtClean="0">
                <a:latin typeface="Calibri"/>
                <a:cs typeface="Calibri"/>
              </a:rPr>
              <a:t>CDC’s</a:t>
            </a:r>
            <a:r>
              <a:rPr lang="en-GB" sz="40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GB" sz="4000" dirty="0" smtClean="0">
                <a:solidFill>
                  <a:schemeClr val="accent5"/>
                </a:solidFill>
                <a:latin typeface="Calibri"/>
                <a:cs typeface="Calibri"/>
              </a:rPr>
              <a:t>BICAPP</a:t>
            </a:r>
            <a:endParaRPr lang="en-GB" sz="32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3079" y="1449404"/>
            <a:ext cx="5145208" cy="5128822"/>
            <a:chOff x="2005958" y="998155"/>
            <a:chExt cx="5589301" cy="5487553"/>
          </a:xfrm>
        </p:grpSpPr>
        <p:sp>
          <p:nvSpPr>
            <p:cNvPr id="8" name="Oval 7"/>
            <p:cNvSpPr/>
            <p:nvPr/>
          </p:nvSpPr>
          <p:spPr bwMode="auto">
            <a:xfrm>
              <a:off x="3997727" y="2963769"/>
              <a:ext cx="1597682" cy="1570801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16200000">
              <a:off x="4662779" y="2562543"/>
              <a:ext cx="275306" cy="40544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flipH="1">
              <a:off x="3661083" y="3532238"/>
              <a:ext cx="275306" cy="40544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5400000">
              <a:off x="4658382" y="4523903"/>
              <a:ext cx="275306" cy="40544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5647197" y="3532238"/>
              <a:ext cx="275306" cy="40544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05958" y="2963769"/>
              <a:ext cx="1597682" cy="1570801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997577" y="2963769"/>
              <a:ext cx="1597682" cy="1570801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006353" y="998155"/>
              <a:ext cx="1597682" cy="1570801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06353" y="4914907"/>
              <a:ext cx="1597682" cy="157080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247" y="3480731"/>
              <a:ext cx="1581162" cy="553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none" dirty="0" smtClean="0">
                  <a:solidFill>
                    <a:schemeClr val="bg1"/>
                  </a:solidFill>
                </a:rPr>
                <a:t>BICAPP</a:t>
              </a:r>
              <a:endParaRPr lang="en-US" sz="2800" b="1" u="none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4312" y="1145511"/>
              <a:ext cx="1581163" cy="1186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b="1" u="none" dirty="0" smtClean="0">
                  <a:solidFill>
                    <a:schemeClr val="bg1"/>
                  </a:solidFill>
                </a:rPr>
                <a:t>Core principles </a:t>
              </a:r>
              <a:br>
                <a:rPr lang="en-US" b="1" u="none" dirty="0" smtClean="0">
                  <a:solidFill>
                    <a:schemeClr val="bg1"/>
                  </a:solidFill>
                </a:rPr>
              </a:br>
              <a:r>
                <a:rPr lang="en-US" b="1" u="none" dirty="0" smtClean="0">
                  <a:solidFill>
                    <a:schemeClr val="bg1"/>
                  </a:solidFill>
                </a:rPr>
                <a:t>of infection prevention</a:t>
              </a:r>
              <a:endParaRPr lang="en-US" b="1" u="non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43956" y="3267625"/>
              <a:ext cx="1359349" cy="107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none" dirty="0" smtClean="0">
                  <a:solidFill>
                    <a:schemeClr val="bg1"/>
                  </a:solidFill>
                </a:rPr>
                <a:t>Education </a:t>
              </a:r>
              <a:br>
                <a:rPr lang="en-US" sz="2000" b="1" u="none" dirty="0" smtClean="0">
                  <a:solidFill>
                    <a:schemeClr val="bg1"/>
                  </a:solidFill>
                </a:rPr>
              </a:br>
              <a:r>
                <a:rPr lang="en-US" sz="2000" b="1" u="none" dirty="0" smtClean="0">
                  <a:solidFill>
                    <a:schemeClr val="bg1"/>
                  </a:solidFill>
                </a:rPr>
                <a:t>and training</a:t>
              </a:r>
              <a:endParaRPr lang="en-US" sz="2000" b="1" u="none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78103" y="3267626"/>
              <a:ext cx="1457302" cy="9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none" dirty="0" smtClean="0">
                  <a:solidFill>
                    <a:schemeClr val="bg1"/>
                  </a:solidFill>
                </a:rPr>
                <a:t>Surveillance </a:t>
              </a:r>
              <a:br>
                <a:rPr lang="en-US" b="1" u="none" dirty="0" smtClean="0">
                  <a:solidFill>
                    <a:schemeClr val="bg1"/>
                  </a:solidFill>
                </a:rPr>
              </a:br>
              <a:r>
                <a:rPr lang="en-US" b="1" u="none" dirty="0" smtClean="0">
                  <a:solidFill>
                    <a:schemeClr val="bg1"/>
                  </a:solidFill>
                </a:rPr>
                <a:t>and reporting</a:t>
              </a:r>
              <a:endParaRPr lang="en-US" b="1" u="none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14247" y="5497700"/>
              <a:ext cx="1572370" cy="42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none" dirty="0" smtClean="0">
                  <a:solidFill>
                    <a:schemeClr val="bg1"/>
                  </a:solidFill>
                </a:rPr>
                <a:t>Resources</a:t>
              </a:r>
              <a:endParaRPr lang="en-US" sz="2000" b="1" u="none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5624852" y="1326890"/>
            <a:ext cx="3328079" cy="543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Contains policies and procedures to meet minimal expectations of patient protections as found in </a:t>
            </a:r>
            <a: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CDC's </a:t>
            </a:r>
            <a:r>
              <a:rPr lang="en-US" sz="1800" b="0" i="1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sz="1800" b="0" i="1" u="none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Guide to Infection Prevention in Outpatient Settings”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Focuses on core infection prevention measures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Suitable for use by any outpatient oncology clinic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 be used to enhance or establish processes, policies, and procedures for infection control</a:t>
            </a:r>
          </a:p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replace the </a:t>
            </a:r>
            <a:b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800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need for regular access to an individual with training in infection prevention</a:t>
            </a:r>
            <a:endParaRPr sz="1800" b="0" u="none" kern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8" y="168653"/>
            <a:ext cx="8229600" cy="70788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BICAPP: Standard Precautions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8431" y="1461143"/>
            <a:ext cx="7654817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pitchFamily="34" charset="0"/>
              <a:buNone/>
              <a:defRPr lang="en-US" sz="2400" b="1">
                <a:solidFill>
                  <a:srgbClr val="8E1400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1pPr>
            <a:lvl2pPr marL="91440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Wingdings" charset="2"/>
              <a:buChar char="§"/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  <a:cs typeface="Arial"/>
              </a:defRPr>
            </a:lvl2pPr>
            <a:lvl3pPr marL="108426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1400"/>
              </a:buClr>
              <a:buFont typeface="Arial" charset="0"/>
              <a:buChar char="•"/>
              <a:defRPr lang="en-US" sz="200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439863" indent="-2413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4pPr>
            <a:lvl5pPr marL="17795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/>
                <a:ea typeface="ＭＳ Ｐゴシック" charset="-128"/>
              </a:defRPr>
            </a:lvl5pPr>
            <a:lvl6pPr marL="22367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6939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1511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608388" indent="-2254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u="none" kern="0" dirty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Standard </a:t>
            </a:r>
            <a:r>
              <a:rPr lang="en-US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precautions:</a:t>
            </a:r>
            <a:r>
              <a:rPr lang="en-US" b="0" u="none" kern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minimum measures to prevent infection when caring for patients in a healthcare setting:</a:t>
            </a:r>
            <a:endParaRPr lang="en-US" b="0" u="none" kern="0" dirty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Hand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hygiene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of personal protective equipment (PPE) appropriate</a:t>
            </a:r>
            <a:b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exposure risk</a:t>
            </a:r>
            <a:endParaRPr lang="en-US" sz="2000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Respiratory hygiene and cough etiquette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Injection safety 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Medication </a:t>
            </a:r>
            <a:r>
              <a:rPr lang="en-US" sz="2000" u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storage and handling</a:t>
            </a:r>
          </a:p>
          <a:p>
            <a:pPr marL="682625" lvl="1">
              <a:spcBef>
                <a:spcPts val="672"/>
              </a:spcBef>
              <a:spcAft>
                <a:spcPts val="0"/>
              </a:spcAft>
              <a:buFont typeface="Calibri" panose="020F0502020204030204" pitchFamily="34" charset="0"/>
              <a:buChar char="‒"/>
            </a:pPr>
            <a:r>
              <a:rPr lang="en-US" sz="2000" u="non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Cleaning and disinfection of devices and environmental surfaces</a:t>
            </a:r>
            <a:endParaRPr lang="en-US" sz="2000" u="none" strike="sngStrike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752" y="5164006"/>
            <a:ext cx="7342497" cy="1004530"/>
          </a:xfrm>
          <a:prstGeom prst="roundRect">
            <a:avLst/>
          </a:prstGeom>
          <a:solidFill>
            <a:schemeClr val="accent1"/>
          </a:solidFill>
        </p:spPr>
        <p:txBody>
          <a:bodyPr wrap="square" tIns="9144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600" u="none" dirty="0" smtClean="0">
                <a:solidFill>
                  <a:srgbClr val="FFFFFF"/>
                </a:solidFill>
              </a:rPr>
              <a:t>Standard precautions are designed to protect patients, visitors, and healthcare personnel.</a:t>
            </a:r>
            <a:endParaRPr lang="en-US" sz="2600" u="none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48" y="6501496"/>
            <a:ext cx="170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 website.</a:t>
            </a:r>
            <a:r>
              <a:rPr lang="en-GB" u="none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US" u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u="none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dscape Education 201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854"/>
      </a:accent1>
      <a:accent2>
        <a:srgbClr val="0A6FA7"/>
      </a:accent2>
      <a:accent3>
        <a:srgbClr val="444E54"/>
      </a:accent3>
      <a:accent4>
        <a:srgbClr val="345B0E"/>
      </a:accent4>
      <a:accent5>
        <a:srgbClr val="8E1400"/>
      </a:accent5>
      <a:accent6>
        <a:srgbClr val="000000"/>
      </a:accent6>
      <a:hlink>
        <a:srgbClr val="003854"/>
      </a:hlink>
      <a:folHlink>
        <a:srgbClr val="0A6FA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DCE6FA"/>
        </a:dk2>
        <a:lt2>
          <a:srgbClr val="808080"/>
        </a:lt2>
        <a:accent1>
          <a:srgbClr val="FFFF66"/>
        </a:accent1>
        <a:accent2>
          <a:srgbClr val="66FF66"/>
        </a:accent2>
        <a:accent3>
          <a:srgbClr val="FFFFFF"/>
        </a:accent3>
        <a:accent4>
          <a:srgbClr val="000000"/>
        </a:accent4>
        <a:accent5>
          <a:srgbClr val="FFFFB8"/>
        </a:accent5>
        <a:accent6>
          <a:srgbClr val="5CE75C"/>
        </a:accent6>
        <a:hlink>
          <a:srgbClr val="FF99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81C6"/>
        </a:dk2>
        <a:lt2>
          <a:srgbClr val="808080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00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30804</TotalTime>
  <Words>2451</Words>
  <Application>Microsoft Office PowerPoint</Application>
  <PresentationFormat>On-screen Show (4:3)</PresentationFormat>
  <Paragraphs>326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Default Design</vt:lpstr>
      <vt:lpstr>Strategies for Improving  Infection Control  During Cancer Care</vt:lpstr>
      <vt:lpstr>PowerPoint Presentation</vt:lpstr>
      <vt:lpstr>Program Goals</vt:lpstr>
      <vt:lpstr>Risk Factors for Neutropenia and Infection in Patients With Cancer</vt:lpstr>
      <vt:lpstr>PowerPoint Presentation</vt:lpstr>
      <vt:lpstr>Preventing Infections in Cancer Patients (PICP)</vt:lpstr>
      <vt:lpstr>PICP Tools</vt:lpstr>
      <vt:lpstr>Overview of CDC’s BICAPP</vt:lpstr>
      <vt:lpstr>BICAPP: Standard Precautions</vt:lpstr>
      <vt:lpstr>BICAPP: Transmission-Based Precautions</vt:lpstr>
      <vt:lpstr>Implementing CDC’s BICAPP and Resources</vt:lpstr>
      <vt:lpstr>Case 1: Mary Alice</vt:lpstr>
      <vt:lpstr>Educating Patients With Cancer Neutropenia and Infection Risk</vt:lpstr>
      <vt:lpstr>Educating Patients With Cancer (cont) Preventing Infection at Home</vt:lpstr>
      <vt:lpstr>PowerPoint Presentation</vt:lpstr>
      <vt:lpstr>Triage Protocols to Prevent Infection</vt:lpstr>
      <vt:lpstr>Extra Precautions During Outbreaks</vt:lpstr>
      <vt:lpstr>WHO Hand Hygiene Guidelines</vt:lpstr>
      <vt:lpstr>Injection Safety</vt:lpstr>
      <vt:lpstr>Cleaning and Disinfection</vt:lpstr>
      <vt:lpstr>Preventing C difficile Transmission</vt:lpstr>
      <vt:lpstr>Case 2: Henry</vt:lpstr>
      <vt:lpstr>Patients With Suspected Infection</vt:lpstr>
      <vt:lpstr>CDC Infection Prevention Checklist</vt:lpstr>
      <vt:lpstr>CDC Infection Prevention Checklist (cont)</vt:lpstr>
      <vt:lpstr>Using PreventCancerInfections.org</vt:lpstr>
      <vt:lpstr>Summary</vt:lpstr>
      <vt:lpstr>PowerPoint Presentation</vt:lpstr>
    </vt:vector>
  </TitlesOfParts>
  <Company>Andy Arrow Graphic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Arrow</dc:creator>
  <cp:lastModifiedBy>Gupta, Sweta</cp:lastModifiedBy>
  <cp:revision>746</cp:revision>
  <dcterms:created xsi:type="dcterms:W3CDTF">2011-04-07T15:25:26Z</dcterms:created>
  <dcterms:modified xsi:type="dcterms:W3CDTF">2015-10-23T14:43:37Z</dcterms:modified>
</cp:coreProperties>
</file>