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20CF-D7BD-4408-AB69-C52B598B8A88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CF43-CAF2-4BC4-BE3E-06DD0F34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620CF-D7BD-4408-AB69-C52B598B8A88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CF43-CAF2-4BC4-BE3E-06DD0F34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Addressing Patients at High Risk for SCA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1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smtClean="0"/>
              <a:t>LifeVest® Wearable Cardioverter Defibrillator (WCD)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WEARIT-II </a:t>
            </a:r>
            <a:br>
              <a:rPr lang="en-US" sz="4000" smtClean="0"/>
            </a:br>
            <a:r>
              <a:rPr lang="en-US" i="1" smtClean="0"/>
              <a:t>Characteristics of Patients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3254"/>
      </p:ext>
    </p:extLst>
  </p:cSld>
  <p:clrMapOvr>
    <a:masterClrMapping/>
  </p:clrMapOvr>
  <p:transition advClick="0" advTm="4286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37735"/>
      </p:ext>
    </p:extLst>
  </p:cSld>
  <p:clrMapOvr>
    <a:masterClrMapping/>
  </p:clrMapOvr>
  <p:transition advClick="0" advTm="2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WEARIT-II Arrhythmic Events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Total Population </a:t>
            </a:r>
            <a:r>
              <a:rPr lang="en-US" sz="3200" i="1" smtClean="0"/>
              <a:t>(Median Wear Time 90 days)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9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WEARIT-II Safety Endpoints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31069"/>
      </p:ext>
    </p:extLst>
  </p:cSld>
  <p:clrMapOvr>
    <a:masterClrMapping/>
  </p:clrMapOvr>
  <p:transition advClick="0" advTm="3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WEARIT-II Arrhythmic Events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Total Population </a:t>
            </a:r>
            <a:r>
              <a:rPr lang="en-US" sz="3200" i="1" smtClean="0"/>
              <a:t>(Median Wear Time 90 days)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7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Arrhythmic Events </a:t>
            </a:r>
            <a:br>
              <a:rPr lang="en-US" sz="4000" smtClean="0"/>
            </a:br>
            <a:r>
              <a:rPr lang="en-US" i="1" smtClean="0"/>
              <a:t>WEARIT-II vs MADIT-RIT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4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kern="0" cap="all" smtClean="0"/>
              <a:t>WCD </a:t>
            </a:r>
            <a:r>
              <a:rPr lang="en-US" sz="4000" b="1" kern="0" smtClean="0"/>
              <a:t>Use Early After Coronary Revascularization </a:t>
            </a:r>
            <a:r>
              <a:rPr lang="en-US" sz="4000" b="1" kern="0" cap="all" smtClean="0"/>
              <a:t>(CR) </a:t>
            </a:r>
            <a:endParaRPr lang="he-IL" altLang="he-IL" sz="4000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0"/>
    </mc:Choice>
    <mc:Fallback xmlns="">
      <p:transition spd="slow" advClick="0" advTm="4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4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WEARIT-II Registry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Probability of One-Year Mortality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sz="4000" smtClean="0"/>
              <a:t>Congenital, Inherited Heart Disease</a:t>
            </a:r>
            <a:endParaRPr lang="en-US" i="1" dirty="0">
              <a:ea typeface="MS PGothic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2244"/>
      </p:ext>
    </p:extLst>
  </p:cSld>
  <p:clrMapOvr>
    <a:masterClrMapping/>
  </p:clrMapOvr>
  <p:transition advTm="42864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sz="4400" smtClean="0">
                <a:ea typeface="MS PGothic" charset="0"/>
              </a:rPr>
              <a:t>Indications for WCD Use</a:t>
            </a:r>
            <a:br>
              <a:rPr lang="en-US" sz="4400" smtClean="0">
                <a:ea typeface="MS PGothic" charset="0"/>
              </a:rPr>
            </a:br>
            <a:r>
              <a:rPr lang="en-US" i="1" smtClean="0"/>
              <a:t>Bridging Period for ICD or Heart Transplantation</a:t>
            </a:r>
            <a:endParaRPr lang="en-US" i="1" dirty="0">
              <a:ea typeface="MS PGothic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2762"/>
      </p:ext>
    </p:extLst>
  </p:cSld>
  <p:clrMapOvr>
    <a:masterClrMapping/>
  </p:clrMapOvr>
  <p:transition advTm="42864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000" smtClean="0">
                <a:ea typeface="MS PGothic" charset="0"/>
              </a:rPr>
              <a:t>Recommendations for WCD Use</a:t>
            </a:r>
            <a:br>
              <a:rPr lang="en-US" sz="4000" smtClean="0">
                <a:ea typeface="MS PGothic" charset="0"/>
              </a:rPr>
            </a:br>
            <a:r>
              <a:rPr lang="en-US" i="1" smtClean="0">
                <a:ea typeface="MS PGothic" charset="0"/>
              </a:rPr>
              <a:t>Risk Stratification</a:t>
            </a:r>
            <a:endParaRPr lang="en-US" i="1" dirty="0">
              <a:ea typeface="MS PGothic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0621"/>
      </p:ext>
    </p:extLst>
  </p:cSld>
  <p:clrMapOvr>
    <a:masterClrMapping/>
  </p:clrMapOvr>
  <p:transition advTm="4286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LifeVest</a:t>
            </a:r>
            <a:r>
              <a:rPr lang="en-US" sz="4000" smtClean="0"/>
              <a:t>®</a:t>
            </a:r>
            <a:r>
              <a:rPr lang="en-US" altLang="en-US" sz="4000" smtClean="0"/>
              <a:t> Network</a:t>
            </a:r>
            <a:endParaRPr lang="en-US" alt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495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0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4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Learning Objectives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Burden of CVD and Risk of SCD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4000" smtClean="0"/>
              <a:t>Heart Rhythm Society</a:t>
            </a:r>
            <a:br>
              <a:rPr lang="en-US" altLang="en-US" sz="4000" smtClean="0"/>
            </a:br>
            <a:r>
              <a:rPr lang="en-US" altLang="en-US" sz="2800" i="1" smtClean="0"/>
              <a:t>SCD Primary Prevention Protocols</a:t>
            </a:r>
            <a:endParaRPr lang="en-US" altLang="en-US" sz="28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9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4000" smtClean="0"/>
              <a:t>VALIANT Study</a:t>
            </a:r>
            <a:endParaRPr lang="he-IL" altLang="he-IL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4000" smtClean="0"/>
              <a:t>DINAMIT</a:t>
            </a:r>
            <a:endParaRPr lang="he-IL" altLang="he-IL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1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4000" smtClean="0"/>
              <a:t>IRIS</a:t>
            </a:r>
            <a:endParaRPr lang="he-IL" altLang="he-IL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Times New Roman</vt:lpstr>
      <vt:lpstr>Office Theme</vt:lpstr>
      <vt:lpstr>Addressing Patients at High Risk for SCA</vt:lpstr>
      <vt:lpstr>PowerPoint Presentation</vt:lpstr>
      <vt:lpstr>Learning Objectives</vt:lpstr>
      <vt:lpstr>Burden of CVD and Risk of SCD</vt:lpstr>
      <vt:lpstr>Heart Rhythm Society SCD Primary Prevention Protocols</vt:lpstr>
      <vt:lpstr>VALIANT Study</vt:lpstr>
      <vt:lpstr>DINAMIT</vt:lpstr>
      <vt:lpstr>IRIS</vt:lpstr>
      <vt:lpstr>PowerPoint Presentation</vt:lpstr>
      <vt:lpstr>PowerPoint Presentation</vt:lpstr>
      <vt:lpstr>LifeVest® Wearable Cardioverter Defibrillator (WCD)</vt:lpstr>
      <vt:lpstr>WEARIT-II  Characteristics of Patients</vt:lpstr>
      <vt:lpstr>PowerPoint Presentation</vt:lpstr>
      <vt:lpstr>WEARIT-II Arrhythmic Events  Total Population (Median Wear Time 90 days)</vt:lpstr>
      <vt:lpstr>WEARIT-II Safety Endpoints</vt:lpstr>
      <vt:lpstr>WEARIT-II Arrhythmic Events  Total Population (Median Wear Time 90 days)</vt:lpstr>
      <vt:lpstr>Arrhythmic Events  WEARIT-II vs MADIT-RIT</vt:lpstr>
      <vt:lpstr>WCD Use Early After Coronary Revascularization (CR) </vt:lpstr>
      <vt:lpstr>PowerPoint Presentation</vt:lpstr>
      <vt:lpstr>PowerPoint Presentation</vt:lpstr>
      <vt:lpstr>PowerPoint Presentation</vt:lpstr>
      <vt:lpstr>WEARIT-II Registry Probability of One-Year Mortality</vt:lpstr>
      <vt:lpstr>Congenital, Inherited Heart Disease</vt:lpstr>
      <vt:lpstr>Indications for WCD Use Bridging Period for ICD or Heart Transplantation</vt:lpstr>
      <vt:lpstr>Recommendations for WCD Use Risk Stratification</vt:lpstr>
      <vt:lpstr>LifeVest® Network</vt:lpstr>
      <vt:lpstr>Summary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Patients at High Risk for SCA</dc:title>
  <dc:creator>Capuder, Katherine</dc:creator>
  <cp:lastModifiedBy>Capuder, Katherine</cp:lastModifiedBy>
  <cp:revision>1</cp:revision>
  <dcterms:created xsi:type="dcterms:W3CDTF">2016-06-02T17:35:54Z</dcterms:created>
  <dcterms:modified xsi:type="dcterms:W3CDTF">2016-06-02T17:35:54Z</dcterms:modified>
</cp:coreProperties>
</file>