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4" r:id="rId20"/>
    <p:sldId id="275" r:id="rId21"/>
    <p:sldId id="276" r:id="rId22"/>
    <p:sldId id="277" r:id="rId23"/>
    <p:sldId id="278" r:id="rId24"/>
    <p:sldId id="279" r:id="rId25"/>
    <p:sldId id="280" r:id="rId26"/>
    <p:sldId id="281" r:id="rId27"/>
    <p:sldId id="282" r:id="rId28"/>
    <p:sldId id="283" r:id="rId29"/>
    <p:sldId id="284" r:id="rId30"/>
    <p:sldId id="285" r:id="rId31"/>
    <p:sldId id="286" r:id="rId32"/>
    <p:sldId id="287" r:id="rId33"/>
    <p:sldId id="288" r:id="rId34"/>
    <p:sldId id="289" r:id="rId35"/>
    <p:sldId id="290" r:id="rId36"/>
    <p:sldId id="291" r:id="rId37"/>
    <p:sldId id="292" r:id="rId38"/>
  </p:sldIdLst>
  <p:sldSz cx="9144000" cy="6858000" type="screen4x3"/>
  <p:notesSz cx="6873875" cy="9128125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8" Type="http://schemas.openxmlformats.org/officeDocument/2006/relationships/slide" Target="slides/slide7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386A458-1920-4C42-BF33-108E9ABA3C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756CEDC-778A-4E3E-AB35-F827F1CCB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485647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2" Type="http://schemas.openxmlformats.org/officeDocument/2006/relationships/theme" Target="../theme/theme1.xml"/><Relationship Id="rId1" Type="http://schemas.openxmlformats.org/officeDocument/2006/relationships/slideLayout" Target="../slideLayouts/slideLayout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386A458-1920-4C42-BF33-108E9ABA3CC3}" type="datetimeFigureOut">
              <a:rPr lang="en-US" smtClean="0"/>
              <a:t>2/6/2017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756CEDC-778A-4E3E-AB35-F827F1CCBF86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64566236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54" r:id="rId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2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1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0" indent="0">
              <a:buNone/>
              <a:defRPr/>
            </a:pPr>
            <a:r>
              <a:rPr lang="en-US" smtClean="0"/>
              <a:t>The Nurse View: Updates in the Management of Metastatic Colorectal Cancer</a:t>
            </a:r>
            <a:endParaRPr lang="en-US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76553229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Including Patients and Caregivers in Treatment Decisions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685222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Second-Line Treatment Options 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for mCRC 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68727119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Guidelines for Second-Line mCRC Treatment 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8664802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Guidelines for Second-Line mCRC Treatment (cont) 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75545600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Case Study: Mr. M (cont)</a:t>
            </a:r>
            <a:endParaRPr lang="en-GB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61645818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758190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Managing Chemotherapy-Related Diarrhea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1832382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Prevention of Chemotherapy-Induced Peripheral Neuropathy</a:t>
            </a:r>
            <a:endParaRPr lang="en-US" sz="3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88969330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400" smtClean="0"/>
              <a:t>Management of Chemotherapy-Induced Peripheral Neuropathy</a:t>
            </a:r>
            <a:endParaRPr lang="en-US" sz="3400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9521200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Anti-VEGF-Associated Hypertension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49115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2958472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43497487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Bevacizumab-Related AEs</a:t>
            </a:r>
            <a:endParaRPr lang="en-US" i="1" dirty="0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12143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49736636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Case Study:  Mr M (cont)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US" i="1" smtClean="0">
                <a:solidFill>
                  <a:schemeClr val="accent5"/>
                </a:solidFill>
                <a:latin typeface="Calibri"/>
                <a:cs typeface="Calibri"/>
              </a:rPr>
              <a:t>Review of Case</a:t>
            </a:r>
            <a:endParaRPr lang="en-US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38346420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Case Study:  Mr M (cont)</a:t>
            </a:r>
            <a:endParaRPr lang="en-US" i="1" dirty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610389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NCCN mCRC Treatment Guideline 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Third-Line Treatment</a:t>
            </a: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78699627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Regorafenib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Overview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582213465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Regorafenib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Dosing and Administration 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7979970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Regorafenib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Adverse Events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9329203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mtClean="0">
                <a:solidFill>
                  <a:schemeClr val="accent5"/>
                </a:solidFill>
                <a:latin typeface="Calibri"/>
                <a:cs typeface="Calibri"/>
              </a:rPr>
              <a:t>Hand-Foot Syndrome vs Hand-Foot </a:t>
            </a:r>
            <a:br>
              <a:rPr lang="en-GB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smtClean="0">
                <a:solidFill>
                  <a:schemeClr val="accent5"/>
                </a:solidFill>
                <a:latin typeface="Calibri"/>
                <a:cs typeface="Calibri"/>
              </a:rPr>
              <a:t>Skin Reaction 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5572400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48490885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Preventing and Managing HFSR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31829443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Trifluridine-Tipiracil</a:t>
            </a:r>
            <a:br>
              <a:rPr lang="en-US" sz="4000" smtClean="0"/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Overview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098602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Trifluridine-Tipiracil</a:t>
            </a:r>
            <a:br>
              <a:rPr lang="en-US" sz="4000" smtClean="0"/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Dosing and Administration 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5051373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Trifluridine-Tipiracil</a:t>
            </a: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/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Adverse Events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1145413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Nivolumab and Pembrolizumab </a:t>
            </a:r>
            <a:br>
              <a:rPr lang="en-US" sz="4000" smtClean="0"/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Overview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2224348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Nivolumab and Pembrolizumab </a:t>
            </a:r>
            <a:br>
              <a:rPr lang="en-US" sz="4000" smtClean="0"/>
            </a:br>
            <a:r>
              <a:rPr lang="en-US" i="1" smtClean="0">
                <a:solidFill>
                  <a:schemeClr val="accent5"/>
                </a:solidFill>
                <a:latin typeface="Calibri"/>
              </a:rPr>
              <a:t>Adverse Events 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66124490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752520898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4000" smtClean="0"/>
              <a:t>Abbreviations (cont)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604507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Colorectal Cancer</a:t>
            </a:r>
            <a:endParaRPr lang="en-GB" i="1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23817740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Management of Patients With mCRC 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Overview </a:t>
            </a:r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 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8528504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Case Study: Mr M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Background</a:t>
            </a:r>
            <a:endParaRPr lang="en-GB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37874492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Case Study: Mr M</a:t>
            </a:r>
            <a:b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</a:br>
            <a:r>
              <a:rPr lang="en-GB" i="1" smtClean="0">
                <a:solidFill>
                  <a:schemeClr val="accent5"/>
                </a:solidFill>
                <a:latin typeface="Calibri"/>
                <a:cs typeface="Calibri"/>
              </a:rPr>
              <a:t>Treatment History</a:t>
            </a:r>
            <a:endParaRPr lang="en-GB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1836646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Considerations for Second-Line Therapy in mCRC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5568725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noFill/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 hidden="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GB" sz="4000" smtClean="0">
                <a:solidFill>
                  <a:schemeClr val="accent5"/>
                </a:solidFill>
                <a:latin typeface="Calibri"/>
                <a:cs typeface="Calibri"/>
              </a:rPr>
              <a:t>Strategies for Communicating With and Educating Patients</a:t>
            </a:r>
            <a:endParaRPr lang="en-GB" sz="4000" dirty="0" smtClean="0">
              <a:solidFill>
                <a:schemeClr val="accent5"/>
              </a:solidFill>
              <a:latin typeface="Calibri"/>
              <a:cs typeface="Calibri"/>
            </a:endParaRPr>
          </a:p>
        </p:txBody>
      </p:sp>
      <p:pic>
        <p:nvPicPr>
          <p:cNvPr id="3" name="Picture 2"/>
          <p:cNvPicPr/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704568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0</TotalTime>
  <Words>136</Words>
  <Application>Microsoft Office PowerPoint</Application>
  <PresentationFormat>On-screen Show (4:3)</PresentationFormat>
  <Paragraphs>32</Paragraphs>
  <Slides>37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41" baseType="lpstr">
      <vt:lpstr>Arial</vt:lpstr>
      <vt:lpstr>Calibri</vt:lpstr>
      <vt:lpstr>Calibri Light</vt:lpstr>
      <vt:lpstr>Office Theme</vt:lpstr>
      <vt:lpstr>The Nurse View: Updates in the Management of Metastatic Colorectal Cancer</vt:lpstr>
      <vt:lpstr>PowerPoint Presentation</vt:lpstr>
      <vt:lpstr>PowerPoint Presentation</vt:lpstr>
      <vt:lpstr>Colorectal Cancer</vt:lpstr>
      <vt:lpstr>Management of Patients With mCRC  Overview  </vt:lpstr>
      <vt:lpstr>Case Study: Mr M Background</vt:lpstr>
      <vt:lpstr>Case Study: Mr M Treatment History</vt:lpstr>
      <vt:lpstr>Considerations for Second-Line Therapy in mCRC</vt:lpstr>
      <vt:lpstr>Strategies for Communicating With and Educating Patients</vt:lpstr>
      <vt:lpstr>Including Patients and Caregivers in Treatment Decisions</vt:lpstr>
      <vt:lpstr>Second-Line Treatment Options  for mCRC </vt:lpstr>
      <vt:lpstr>Guidelines for Second-Line mCRC Treatment </vt:lpstr>
      <vt:lpstr>Guidelines for Second-Line mCRC Treatment (cont) </vt:lpstr>
      <vt:lpstr>Case Study: Mr. M (cont)</vt:lpstr>
      <vt:lpstr>PowerPoint Presentation</vt:lpstr>
      <vt:lpstr>Managing Chemotherapy-Related Diarrhea</vt:lpstr>
      <vt:lpstr>Prevention of Chemotherapy-Induced Peripheral Neuropathy</vt:lpstr>
      <vt:lpstr>Management of Chemotherapy-Induced Peripheral Neuropathy</vt:lpstr>
      <vt:lpstr>Anti-VEGF-Associated Hypertension</vt:lpstr>
      <vt:lpstr>PowerPoint Presentation</vt:lpstr>
      <vt:lpstr>Bevacizumab-Related AEs</vt:lpstr>
      <vt:lpstr>PowerPoint Presentation</vt:lpstr>
      <vt:lpstr>Case Study:  Mr M (cont) Review of Case</vt:lpstr>
      <vt:lpstr>Case Study:  Mr M (cont)</vt:lpstr>
      <vt:lpstr>NCCN mCRC Treatment Guideline  Third-Line Treatment </vt:lpstr>
      <vt:lpstr>Regorafenib Overview</vt:lpstr>
      <vt:lpstr>Regorafenib Dosing and Administration </vt:lpstr>
      <vt:lpstr>Regorafenib Adverse Events</vt:lpstr>
      <vt:lpstr>Hand-Foot Syndrome vs Hand-Foot  Skin Reaction </vt:lpstr>
      <vt:lpstr>Preventing and Managing HFSR</vt:lpstr>
      <vt:lpstr>Trifluridine-Tipiracil Overview</vt:lpstr>
      <vt:lpstr>Trifluridine-Tipiracil Dosing and Administration </vt:lpstr>
      <vt:lpstr>Trifluridine-Tipiracil Adverse Events</vt:lpstr>
      <vt:lpstr>Nivolumab and Pembrolizumab  Overview</vt:lpstr>
      <vt:lpstr>Nivolumab and Pembrolizumab  Adverse Events </vt:lpstr>
      <vt:lpstr>Abbreviations</vt:lpstr>
      <vt:lpstr>Abbreviations (cont)</vt:lpstr>
    </vt:vector>
  </TitlesOfParts>
  <Company>WebMD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The Nurse View: Updates in the Management of Metastatic Colorectal Cancer</dc:title>
  <dc:creator>Pick, Eric</dc:creator>
  <cp:lastModifiedBy>Pick, Eric</cp:lastModifiedBy>
  <cp:revision>1</cp:revision>
  <dcterms:created xsi:type="dcterms:W3CDTF">2017-02-06T16:14:39Z</dcterms:created>
  <dcterms:modified xsi:type="dcterms:W3CDTF">2017-02-06T16:14:39Z</dcterms:modified>
</cp:coreProperties>
</file>