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C0B1-EF1E-40CB-A13E-3F7C3764DD9F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4DF1-4C00-416F-A497-CD0FA98B5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8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EC0B1-EF1E-40CB-A13E-3F7C3764DD9F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24DF1-4C00-416F-A497-CD0FA98B5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2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NEW WITH THE TREATMENTS FOR HIGH-RISK DYSLIPIDEMIA?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4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Follow-Up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5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FOURIER: </a:t>
            </a:r>
            <a:r>
              <a:rPr lang="en-US" sz="3600" smtClean="0"/>
              <a:t>Baseline Characteristics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21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FOURIER: </a:t>
            </a:r>
            <a:r>
              <a:rPr lang="en-US" sz="3600" smtClean="0"/>
              <a:t>Lipid-Lowering Therapy and Lipid Levels at Baseline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6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FOURIER: </a:t>
            </a:r>
            <a:r>
              <a:rPr lang="en-US" sz="3600" smtClean="0"/>
              <a:t>Effect on LDL-C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0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FOURIER: </a:t>
            </a:r>
            <a:r>
              <a:rPr lang="en-US" sz="3600" smtClean="0"/>
              <a:t>Main CV Outcomes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87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FOURIER: </a:t>
            </a:r>
            <a:r>
              <a:rPr lang="en-US" sz="3600" smtClean="0"/>
              <a:t>Main CV Outcomes (cont)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906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FOURIER: </a:t>
            </a:r>
            <a:r>
              <a:rPr lang="en-US" sz="3600" smtClean="0"/>
              <a:t>Lower LDL-C Is Better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4167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FOURIER: </a:t>
            </a:r>
            <a:r>
              <a:rPr lang="en-US" sz="3600" smtClean="0"/>
              <a:t>Safety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19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FOURIER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06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EBINGHAUS: </a:t>
            </a:r>
            <a:r>
              <a:rPr lang="en-US" sz="3600" smtClean="0"/>
              <a:t>Trial Design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3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Risk of MI Associated With ApoB/ApoA1 Ratio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77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Cognition and PCSK9 Inhibitors</a:t>
            </a:r>
            <a:endParaRPr lang="fr-F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23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EBINGHAUS </a:t>
            </a:r>
            <a:r>
              <a:rPr lang="en-US" sz="3600" smtClean="0"/>
              <a:t>Primary Endpoint: </a:t>
            </a:r>
            <a:br>
              <a:rPr lang="en-US" sz="3600" smtClean="0"/>
            </a:br>
            <a:r>
              <a:rPr lang="en-US" sz="3600" smtClean="0"/>
              <a:t>Spa</a:t>
            </a:r>
            <a:r>
              <a:rPr lang="en-US" sz="3400" smtClean="0"/>
              <a:t>tial Working Memory Strategy Index</a:t>
            </a:r>
            <a:endParaRPr lang="en-US" sz="3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96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EBINGHAUS:</a:t>
            </a:r>
            <a:r>
              <a:rPr lang="en-US" smtClean="0"/>
              <a:t> </a:t>
            </a:r>
            <a:r>
              <a:rPr lang="en-US" sz="3400" smtClean="0"/>
              <a:t>Cognitive Assessments by Nadir Achieved LDL-C and Treatment </a:t>
            </a:r>
            <a:endParaRPr lang="en-US" sz="3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70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/>
              <a:t>The SPIRE-1 and SPIRE-2 CV Outcome Trials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81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smtClean="0"/>
              <a:t>SPIRE-1 and SPIRE-2:</a:t>
            </a:r>
            <a:br>
              <a:rPr lang="en-US" kern="0" smtClean="0"/>
            </a:br>
            <a:r>
              <a:rPr lang="en-US" sz="3600" kern="0" smtClean="0"/>
              <a:t>Baseline Clinical Characteristics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86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smtClean="0"/>
              <a:t>SPIRE-1 and SPIRE-2: </a:t>
            </a:r>
            <a:r>
              <a:rPr lang="en-US" sz="3600" kern="0" smtClean="0"/>
              <a:t>Confirmation of Attenuation in LDL-C Reduction Over Time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71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/>
              <a:t>SPIRE-1 and SPIRE-2 Primary Prespecified Endpoint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23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SPIRE-1 and SPIRE-2: </a:t>
            </a:r>
            <a:r>
              <a:rPr lang="en-US" sz="3200" smtClean="0"/>
              <a:t>Incidence Rates of AEs per 100 P-Y of Exposure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68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ODYSSEY Outcomes</a:t>
            </a:r>
            <a:br>
              <a:rPr lang="en-US" altLang="en-US" smtClean="0"/>
            </a:br>
            <a:r>
              <a:rPr lang="en-US" altLang="en-US" smtClean="0"/>
              <a:t>Phase 3 Post-ACS With Alirocumab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49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  <a:cs typeface="Arial" pitchFamily="34" charset="0"/>
              </a:rPr>
              <a:t>PCSK9 CV Outcomes Trials</a:t>
            </a:r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1357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b="1" smtClean="0">
                <a:solidFill>
                  <a:srgbClr val="003854"/>
                </a:solidFill>
                <a:latin typeface="+mj-lt"/>
              </a:rPr>
              <a:t>Statins</a:t>
            </a:r>
            <a:br>
              <a:rPr lang="en-US" altLang="en-US" b="1" smtClean="0">
                <a:solidFill>
                  <a:srgbClr val="003854"/>
                </a:solidFill>
                <a:latin typeface="+mj-lt"/>
              </a:rPr>
            </a:br>
            <a:r>
              <a:rPr lang="en-US" altLang="en-US" sz="3200" b="1" i="1" smtClean="0">
                <a:solidFill>
                  <a:srgbClr val="003854"/>
                </a:solidFill>
                <a:latin typeface="+mj-lt"/>
              </a:rPr>
              <a:t>Approximate LDL-C-Lowering Efficacy</a:t>
            </a:r>
            <a:endParaRPr lang="en-US" altLang="en-US" sz="3200" b="1" i="1" dirty="0" smtClean="0">
              <a:solidFill>
                <a:srgbClr val="003854"/>
              </a:solidFill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mtClean="0"/>
              <a:t>Abbreviations</a:t>
            </a:r>
            <a:endParaRPr lang="en-US" altLang="fr-F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79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mtClean="0"/>
              <a:t>Abbreviations (cont)</a:t>
            </a:r>
            <a:endParaRPr lang="en-US" altLang="fr-F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25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mtClean="0"/>
              <a:t>Abbreviations (cont)</a:t>
            </a:r>
            <a:endParaRPr lang="en-US" altLang="fr-F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0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Effect of Statins vs Placebo on CV Events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Lipid Goal Attainment in Asian Patients With ACS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0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smtClean="0"/>
              <a:t>PCSK9 Inhibition in Patients With Hypercholesterolemia Receiving Statin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7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  <a:cs typeface="Arial" pitchFamily="34" charset="0"/>
              </a:rPr>
              <a:t>PCSK9 CV Outcomes Trials</a:t>
            </a:r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8738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Trial Design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8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Endpoints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70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On-screen Show (4:3)</PresentationFormat>
  <Paragraphs>32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Office Theme</vt:lpstr>
      <vt:lpstr>WHAT’S NEW WITH THE TREATMENTS FOR HIGH-RISK DYSLIPIDEMIA?</vt:lpstr>
      <vt:lpstr>Risk of MI Associated With ApoB/ApoA1 Ratio</vt:lpstr>
      <vt:lpstr>Statins Approximate LDL-C-Lowering Efficacy</vt:lpstr>
      <vt:lpstr>Effect of Statins vs Placebo on CV Events</vt:lpstr>
      <vt:lpstr>Lipid Goal Attainment in Asian Patients With ACS</vt:lpstr>
      <vt:lpstr>PCSK9 Inhibition in Patients With Hypercholesterolemia Receiving Statin Therapy</vt:lpstr>
      <vt:lpstr>PCSK9 CV Outcomes Trials</vt:lpstr>
      <vt:lpstr>FOURIER Trial Design</vt:lpstr>
      <vt:lpstr>FOURIER Endpoints</vt:lpstr>
      <vt:lpstr>FOURIER Follow-Up</vt:lpstr>
      <vt:lpstr>FOURIER: Baseline Characteristics</vt:lpstr>
      <vt:lpstr>FOURIER: Lipid-Lowering Therapy and Lipid Levels at Baseline</vt:lpstr>
      <vt:lpstr>FOURIER: Effect on LDL-C</vt:lpstr>
      <vt:lpstr>FOURIER: Main CV Outcomes</vt:lpstr>
      <vt:lpstr>FOURIER: Main CV Outcomes (cont)</vt:lpstr>
      <vt:lpstr>FOURIER: Lower LDL-C Is Better</vt:lpstr>
      <vt:lpstr>FOURIER: Safety</vt:lpstr>
      <vt:lpstr>Summary of FOURIER</vt:lpstr>
      <vt:lpstr>EBINGHAUS: Trial Design</vt:lpstr>
      <vt:lpstr>Cognition and PCSK9 Inhibitors</vt:lpstr>
      <vt:lpstr>EBINGHAUS Primary Endpoint:  Spatial Working Memory Strategy Index</vt:lpstr>
      <vt:lpstr>EBINGHAUS: Cognitive Assessments by Nadir Achieved LDL-C and Treatment </vt:lpstr>
      <vt:lpstr>The SPIRE-1 and SPIRE-2 CV Outcome Trials </vt:lpstr>
      <vt:lpstr>SPIRE-1 and SPIRE-2: Baseline Clinical Characteristics</vt:lpstr>
      <vt:lpstr>SPIRE-1 and SPIRE-2: Confirmation of Attenuation in LDL-C Reduction Over Time</vt:lpstr>
      <vt:lpstr>SPIRE-1 and SPIRE-2 Primary Prespecified Endpoint</vt:lpstr>
      <vt:lpstr>SPIRE-1 and SPIRE-2: Incidence Rates of AEs per 100 P-Y of Exposure</vt:lpstr>
      <vt:lpstr>ODYSSEY Outcomes Phase 3 Post-ACS With Alirocumab</vt:lpstr>
      <vt:lpstr>PCSK9 CV Outcomes Trials</vt:lpstr>
      <vt:lpstr>Abbreviations</vt:lpstr>
      <vt:lpstr>Abbreviations (cont)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WITH THE TREATMENTS FOR HIGH-RISK DYSLIPIDEMIA?</dc:title>
  <dc:creator>Roman, Nadine</dc:creator>
  <cp:lastModifiedBy>Roman, Nadine</cp:lastModifiedBy>
  <cp:revision>1</cp:revision>
  <dcterms:created xsi:type="dcterms:W3CDTF">2017-03-24T13:35:14Z</dcterms:created>
  <dcterms:modified xsi:type="dcterms:W3CDTF">2017-03-24T13:35:14Z</dcterms:modified>
</cp:coreProperties>
</file>