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7E449-1CCA-4DCC-B0C5-7B9F750A189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CACC5-1A19-4331-836A-FE9F5B456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8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7E449-1CCA-4DCC-B0C5-7B9F750A189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CACC5-1A19-4331-836A-FE9F5B456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0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66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mtClean="0">
                <a:latin typeface="Calibri"/>
                <a:cs typeface="Calibri"/>
              </a:rPr>
              <a:t>Insulin Use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121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Which of the Following Would You </a:t>
            </a:r>
            <a:br>
              <a:rPr lang="en-US" sz="3600" smtClean="0"/>
            </a:br>
            <a:r>
              <a:rPr lang="en-US" sz="3600" smtClean="0"/>
              <a:t>Recommend for Amanda at This Point?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809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Initiating Basal Insulin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92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Amanda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134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 1-2-3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485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HbA</a:t>
            </a:r>
            <a:r>
              <a:rPr lang="en-US" baseline="-25000" smtClean="0"/>
              <a:t>1c </a:t>
            </a:r>
            <a:r>
              <a:rPr lang="en-US" smtClean="0"/>
              <a:t>Lowering of Insulin Glulisine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2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Adding Rapid-Acting Insulin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83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  <a:ea typeface="ＭＳ Ｐゴシック" charset="0"/>
                <a:cs typeface="Arial"/>
              </a:rPr>
              <a:t>Reminder of Amanda's </a:t>
            </a:r>
            <a:br>
              <a:rPr lang="en-US" smtClean="0">
                <a:latin typeface="+mj-lt"/>
                <a:ea typeface="ＭＳ Ｐゴシック" charset="0"/>
                <a:cs typeface="Arial"/>
              </a:rPr>
            </a:br>
            <a:r>
              <a:rPr lang="en-US" smtClean="0">
                <a:latin typeface="+mj-lt"/>
                <a:ea typeface="ＭＳ Ｐゴシック" charset="0"/>
                <a:cs typeface="Arial"/>
              </a:rPr>
              <a:t>Initial BG Values</a:t>
            </a:r>
            <a:endParaRPr lang="en-US" dirty="0">
              <a:latin typeface="+mj-lt"/>
              <a:ea typeface="ＭＳ Ｐゴシック" charset="0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287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  <a:ea typeface="ＭＳ Ｐゴシック" charset="0"/>
                <a:cs typeface="Arial"/>
              </a:rPr>
              <a:t>Amanda Gets Started</a:t>
            </a:r>
            <a:endParaRPr lang="en-US" dirty="0">
              <a:latin typeface="+mj-lt"/>
              <a:ea typeface="ＭＳ Ｐゴシック" charset="0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08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Amanda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00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Rapid-Acting </a:t>
            </a:r>
            <a:br>
              <a:rPr lang="en-US" smtClean="0"/>
            </a:br>
            <a:r>
              <a:rPr lang="en-US" smtClean="0"/>
              <a:t>Insulin Use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600" smtClean="0">
                <a:effectLst/>
                <a:latin typeface="+mj-lt"/>
              </a:rPr>
              <a:t>Ultra-Fast Insulin: </a:t>
            </a:r>
            <a:r>
              <a:rPr lang="en-GB" sz="3600" smtClean="0">
                <a:effectLst>
                  <a:glow rad="228600">
                    <a:srgbClr val="0F1C3D">
                      <a:alpha val="50000"/>
                    </a:srgbClr>
                  </a:glow>
                </a:effectLst>
                <a:latin typeface="+mj-lt"/>
              </a:rPr>
              <a:t>Approaching a   Physiologic Insulin Profile Even Further</a:t>
            </a:r>
            <a:endParaRPr lang="en-GB" sz="3600" b="0" cap="all" dirty="0">
              <a:effectLst>
                <a:glow rad="228600">
                  <a:srgbClr val="0F1C3D">
                    <a:alpha val="50000"/>
                  </a:srgbClr>
                </a:glow>
              </a:effectLst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07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mtClean="0"/>
              <a:t>Scenario 1: </a:t>
            </a:r>
            <a:br>
              <a:rPr lang="en-US" smtClean="0"/>
            </a:br>
            <a:r>
              <a:rPr lang="en-US" smtClean="0"/>
              <a:t>Inhaled Insulin vs MDI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29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600" smtClean="0"/>
              <a:t>Scenario 2: Inhaled insulin vs           Noninsulin  OADs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587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600" smtClean="0"/>
              <a:t>Scenario 3: Inhaled Insulin vs </a:t>
            </a:r>
            <a:br>
              <a:rPr lang="en-US" sz="3600" smtClean="0"/>
            </a:br>
            <a:r>
              <a:rPr lang="en-US" sz="3600" smtClean="0"/>
              <a:t>Short-Acting GLP-1 RAs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130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4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Insulin Secretion Is </a:t>
            </a:r>
            <a:b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for Controlling PPG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Early Insulin Exposure and                            HGP in T2D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 Exposure With Rapid-Acting </a:t>
            </a:r>
            <a:b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 Analog Vs Human Insulin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4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Insulin Aspart, Lispro, and </a:t>
            </a:r>
            <a:br>
              <a:rPr lang="en-US" altLang="en-US" smtClean="0"/>
            </a:br>
            <a:r>
              <a:rPr lang="en-US" altLang="en-US" smtClean="0"/>
              <a:t>Glulisine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7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Designing an </a:t>
            </a:r>
            <a:br>
              <a:rPr lang="en-US" smtClean="0"/>
            </a:br>
            <a:r>
              <a:rPr lang="en-US" smtClean="0"/>
              <a:t>Ultra-Fast-Acting Insulin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19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Changing the Formulation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effectLst>
                  <a:glow rad="127000">
                    <a:srgbClr val="0F1C3D"/>
                  </a:glow>
                </a:effectLst>
              </a:rPr>
              <a:t>Niacinamide Increases Monomer Fraction and Permeation Rate of Insulin Aspart</a:t>
            </a:r>
            <a:endParaRPr lang="en-US" sz="3600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9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Faster Aspart vs Insulin </a:t>
            </a:r>
            <a:br>
              <a:rPr lang="en-US" smtClean="0"/>
            </a:br>
            <a:r>
              <a:rPr lang="en-US" smtClean="0"/>
              <a:t>Aspart via SC Injection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6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Onset® 1: Trial Design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6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pitchFamily="50" charset="-128"/>
              </a:rPr>
              <a:t>Onset® 1: Mean HbA</a:t>
            </a:r>
            <a:r>
              <a:rPr lang="en-US" altLang="ja-JP" baseline="-25000" smtClean="0">
                <a:ea typeface="ＭＳ Ｐゴシック" pitchFamily="50" charset="-128"/>
              </a:rPr>
              <a:t>1c</a:t>
            </a:r>
            <a:r>
              <a:rPr lang="en-US" altLang="ja-JP" smtClean="0">
                <a:ea typeface="ＭＳ Ｐゴシック" pitchFamily="50" charset="-128"/>
              </a:rPr>
              <a:t> </a:t>
            </a:r>
            <a:br>
              <a:rPr lang="en-US" altLang="ja-JP" smtClean="0">
                <a:ea typeface="ＭＳ Ｐゴシック" pitchFamily="50" charset="-128"/>
              </a:rPr>
            </a:br>
            <a:r>
              <a:rPr lang="en-US" altLang="ja-JP" smtClean="0">
                <a:ea typeface="ＭＳ Ｐゴシック" pitchFamily="50" charset="-128"/>
              </a:rPr>
              <a:t>Over Time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52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Onset® 1: Estimated Mean </a:t>
            </a:r>
            <a:br>
              <a:rPr lang="en-US" smtClean="0"/>
            </a:br>
            <a:r>
              <a:rPr lang="en-US" smtClean="0"/>
              <a:t>HbA</a:t>
            </a:r>
            <a:r>
              <a:rPr lang="en-US" baseline="-25000" smtClean="0"/>
              <a:t>1c </a:t>
            </a:r>
            <a:r>
              <a:rPr lang="en-US" smtClean="0"/>
              <a:t>Change From Baseline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Onset® 1: PPG Increment </a:t>
            </a:r>
            <a:br>
              <a:rPr lang="en-US" smtClean="0"/>
            </a:br>
            <a:r>
              <a:rPr lang="en-US" smtClean="0"/>
              <a:t>at Week 26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4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Onset® 2: Trial Design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2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Onset® 2: Mean HbA</a:t>
            </a:r>
            <a:r>
              <a:rPr lang="en-US" baseline="-25000" smtClean="0"/>
              <a:t>1c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Over Time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7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</a:rPr>
              <a:t>Onset® 2: PPG Increment </a:t>
            </a:r>
            <a:br>
              <a:rPr lang="en-US" smtClean="0">
                <a:latin typeface="+mj-lt"/>
              </a:rPr>
            </a:br>
            <a:r>
              <a:rPr lang="en-US" smtClean="0">
                <a:latin typeface="+mj-lt"/>
              </a:rPr>
              <a:t>at Week 26</a:t>
            </a:r>
            <a:endParaRPr lang="en-US" sz="1425" dirty="0"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4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Early Insulin Exposure With </a:t>
            </a:r>
            <a:br>
              <a:rPr lang="en-US" smtClean="0"/>
            </a:br>
            <a:r>
              <a:rPr lang="en-US" smtClean="0"/>
              <a:t>Faster Aspart in CSII</a:t>
            </a:r>
            <a:endParaRPr lang="en-US" sz="1425" b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8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Early Insulin Action With </a:t>
            </a:r>
            <a:br>
              <a:rPr lang="en-US" smtClean="0"/>
            </a:br>
            <a:r>
              <a:rPr lang="en-US" smtClean="0"/>
              <a:t>Faster Aspart in CSII</a:t>
            </a:r>
            <a:endParaRPr lang="en-US" sz="1425" b="0" dirty="0">
              <a:solidFill>
                <a:srgbClr val="009FDA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3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Comparing Faster Aspart and </a:t>
            </a:r>
            <a:br>
              <a:rPr lang="en-US" smtClean="0"/>
            </a:br>
            <a:r>
              <a:rPr lang="en-US" smtClean="0"/>
              <a:t>Insulin Aspart in CSII</a:t>
            </a:r>
            <a:endParaRPr lang="en-US" b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3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Worldwide Challenge </a:t>
            </a:r>
            <a:br>
              <a:rPr lang="en-US" smtClean="0"/>
            </a:br>
            <a:r>
              <a:rPr lang="en-US" smtClean="0"/>
              <a:t>of Glycemic Control</a:t>
            </a:r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91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PPG in CSII With Faster Aspart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1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 of Previous Inhaled </a:t>
            </a:r>
            <a:br>
              <a:rPr lang="en-US" smtClean="0"/>
            </a:br>
            <a:r>
              <a:rPr lang="en-US" smtClean="0"/>
              <a:t>Human Insulin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  <a:cs typeface="Arial" charset="0"/>
              </a:rPr>
              <a:t>Technosphere</a:t>
            </a:r>
            <a:r>
              <a:rPr lang="en-US" altLang="en-US" smtClean="0">
                <a:latin typeface="+mj-lt"/>
                <a:sym typeface="Gill Sans" charset="0"/>
              </a:rPr>
              <a:t>®</a:t>
            </a:r>
            <a:r>
              <a:rPr lang="en-US" smtClean="0">
                <a:latin typeface="+mj-lt"/>
                <a:cs typeface="Arial" charset="0"/>
              </a:rPr>
              <a:t> Insulin</a:t>
            </a:r>
            <a:endParaRPr lang="en-US" dirty="0">
              <a:latin typeface="+mj-lt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5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Technosphere</a:t>
            </a:r>
            <a:r>
              <a:rPr lang="en-US" altLang="en-US" baseline="30000" smtClean="0"/>
              <a:t>®</a:t>
            </a:r>
            <a:r>
              <a:rPr lang="en-US" altLang="en-US" smtClean="0"/>
              <a:t> Insulin </a:t>
            </a:r>
            <a:br>
              <a:rPr lang="en-US" altLang="en-US" smtClean="0"/>
            </a:br>
            <a:r>
              <a:rPr lang="en-US" altLang="en-US" smtClean="0"/>
              <a:t>Microparticles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1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Inhaled Insulin Delivery Process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983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sz="3200" smtClean="0"/>
              <a:t>Mean (SE) Baseline-Corrected Insulin Concentration-Time Profiles in Trial 177 </a:t>
            </a:r>
            <a:br>
              <a:rPr lang="en-US" sz="3200" smtClean="0"/>
            </a:br>
            <a:r>
              <a:rPr lang="en-US" sz="3200" smtClean="0"/>
              <a:t>Conducted With the Gen2 Inhaler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5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altLang="en-US" sz="3200" smtClean="0"/>
              <a:t>Mean (SE) C-Peptide-Corrected Insulin Concentration-Time Profiles in Trial 176 </a:t>
            </a:r>
            <a:br>
              <a:rPr lang="en-US" altLang="en-US" sz="3200" smtClean="0"/>
            </a:br>
            <a:r>
              <a:rPr lang="en-US" altLang="en-US" sz="3200" smtClean="0"/>
              <a:t>Conducted With the Gen2 Inhaler</a:t>
            </a:r>
            <a:endParaRPr lang="en-US" alt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5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Distribution of Effect Over </a:t>
            </a:r>
            <a:br>
              <a:rPr lang="en-US" altLang="en-US" smtClean="0"/>
            </a:br>
            <a:r>
              <a:rPr lang="en-US" altLang="en-US" smtClean="0"/>
              <a:t>Time in Trial 116</a:t>
            </a:r>
            <a:endParaRPr lang="en-US" altLang="en-US" sz="21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69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PK in Special Populations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1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2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Intensive vs Conventional </a:t>
            </a:r>
            <a:b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Glucose-Lowering Therapy in T2D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58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32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Perfect Insulin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3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Maximize Benefit and </a:t>
            </a:r>
            <a:br>
              <a:rPr lang="en-US" smtClean="0"/>
            </a:br>
            <a:r>
              <a:rPr lang="en-US" smtClean="0"/>
              <a:t>Minimize Toxicity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5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Approach Matters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01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Affinity 1 Study: T1D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643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1 Study</a:t>
            </a:r>
            <a:r>
              <a:rPr lang="en-US" smtClean="0"/>
              <a:t>: HbA</a:t>
            </a:r>
            <a:r>
              <a:rPr lang="en-US" baseline="-25000" smtClean="0"/>
              <a:t>1c</a:t>
            </a:r>
            <a:r>
              <a:rPr lang="en-US" smtClean="0"/>
              <a:t> Efficacy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0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Affinity 1 Study</a:t>
            </a:r>
            <a:r>
              <a:rPr lang="en-US" smtClean="0"/>
              <a:t>: </a:t>
            </a:r>
            <a:r>
              <a:rPr lang="en-US" altLang="en-US" smtClean="0"/>
              <a:t>Body Weight 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52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Affinity 1 Study</a:t>
            </a:r>
            <a:br>
              <a:rPr lang="en-US" altLang="en-US" sz="3600" smtClean="0"/>
            </a:br>
            <a:r>
              <a:rPr lang="en-US" altLang="en-US" sz="3600" smtClean="0"/>
              <a:t>Hypoglycemia: Incidence and Event Rates</a:t>
            </a:r>
            <a:endParaRPr lang="en-US" alt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8692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9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Affinity 1 Study</a:t>
            </a:r>
            <a:br>
              <a:rPr lang="en-US" altLang="en-US" sz="29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9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Hypoglycemia: Event Onset                                          ≤5 Hours of Prandial Dosing </a:t>
            </a:r>
            <a:endParaRPr lang="en-US" alt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663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Affinity </a:t>
            </a:r>
            <a:r>
              <a:rPr lang="en-US" altLang="en-US" sz="3200" smtClean="0">
                <a:latin typeface="+mj-lt"/>
                <a:cs typeface="Arial" charset="0"/>
              </a:rPr>
              <a:t>1 Study</a:t>
            </a:r>
            <a:br>
              <a:rPr lang="en-US" altLang="en-US" sz="3200" smtClean="0">
                <a:latin typeface="+mj-lt"/>
                <a:cs typeface="Arial" charset="0"/>
              </a:rPr>
            </a:br>
            <a:r>
              <a:rPr lang="en-US" altLang="en-US" sz="2800" i="1" smtClean="0">
                <a:effectLst>
                  <a:glow rad="127000">
                    <a:srgbClr val="0F1C3D"/>
                  </a:glow>
                </a:effectLst>
                <a:latin typeface="+mj-lt"/>
                <a:cs typeface="Arial" charset="0"/>
              </a:rPr>
              <a:t>Patients With AEs Reported by ≥2% of Patients</a:t>
            </a:r>
            <a:endParaRPr lang="en-US" altLang="en-US" sz="2800" i="1" dirty="0">
              <a:effectLst>
                <a:glow rad="127000">
                  <a:srgbClr val="0F1C3D"/>
                </a:glow>
              </a:effectLst>
              <a:latin typeface="+mj-lt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112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Relationship Between FPG </a:t>
            </a:r>
            <a:br>
              <a:rPr lang="en-US" smtClean="0"/>
            </a:br>
            <a:r>
              <a:rPr lang="en-US" smtClean="0"/>
              <a:t>and PPG With HbA</a:t>
            </a:r>
            <a:r>
              <a:rPr lang="en-US" baseline="-25000" smtClean="0"/>
              <a:t>1c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46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Affinity 2 Study</a:t>
            </a:r>
            <a:br>
              <a:rPr lang="en-US" altLang="en-US" sz="3600" smtClean="0"/>
            </a:br>
            <a:r>
              <a:rPr lang="en-US" altLang="en-US" sz="32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With T2D Failing OAD (HbA</a:t>
            </a:r>
            <a:r>
              <a:rPr lang="en-US" altLang="en-US" sz="3200" i="1" baseline="-25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1c </a:t>
            </a:r>
            <a:r>
              <a:rPr lang="en-US" altLang="en-US" sz="32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7.5%)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38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+mj-lt"/>
                <a:cs typeface="Arial" charset="0"/>
              </a:rPr>
              <a:t>Affinity 2 Study </a:t>
            </a:r>
            <a:br>
              <a:rPr lang="en-US" altLang="en-US" smtClean="0">
                <a:latin typeface="+mj-lt"/>
                <a:cs typeface="Arial" charset="0"/>
              </a:rPr>
            </a:br>
            <a:r>
              <a:rPr lang="en-US" altLang="en-US" sz="3600" i="1" smtClean="0">
                <a:effectLst>
                  <a:glow rad="127000">
                    <a:srgbClr val="0F1C3D"/>
                  </a:glow>
                </a:effectLst>
                <a:latin typeface="+mj-lt"/>
                <a:cs typeface="Arial" charset="0"/>
              </a:rPr>
              <a:t>HbA</a:t>
            </a:r>
            <a:r>
              <a:rPr lang="en-US" altLang="en-US" sz="3600" i="1" baseline="-25000" smtClean="0">
                <a:effectLst>
                  <a:glow rad="127000">
                    <a:srgbClr val="0F1C3D"/>
                  </a:glow>
                </a:effectLst>
                <a:latin typeface="+mj-lt"/>
                <a:cs typeface="Arial" charset="0"/>
              </a:rPr>
              <a:t>1c</a:t>
            </a:r>
            <a:r>
              <a:rPr lang="en-US" altLang="en-US" sz="3600" i="1" smtClean="0">
                <a:effectLst>
                  <a:glow rad="127000">
                    <a:srgbClr val="0F1C3D"/>
                  </a:glow>
                </a:effectLst>
                <a:latin typeface="+mj-lt"/>
                <a:cs typeface="Arial" charset="0"/>
              </a:rPr>
              <a:t> Change From Baseline to Week 24 </a:t>
            </a:r>
            <a:endParaRPr lang="en-US" altLang="en-US" sz="3600" i="1" dirty="0">
              <a:effectLst>
                <a:glow rad="127000">
                  <a:srgbClr val="0F1C3D"/>
                </a:glow>
              </a:effectLst>
              <a:latin typeface="+mj-lt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36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2 Study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z="3600" i="1" smtClean="0"/>
              <a:t>HbA</a:t>
            </a:r>
            <a:r>
              <a:rPr lang="en-US" sz="3600" i="1" baseline="-25000" smtClean="0"/>
              <a:t>1c</a:t>
            </a:r>
            <a:r>
              <a:rPr lang="en-US" sz="3600" i="1" smtClean="0"/>
              <a:t> by Study Week</a:t>
            </a:r>
            <a:endParaRPr lang="en-US" sz="3600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53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2 Study</a:t>
            </a:r>
            <a:br>
              <a:rPr lang="en-US" altLang="en-US" smtClean="0"/>
            </a:br>
            <a:r>
              <a:rPr lang="en-US" sz="3600" i="1" smtClean="0">
                <a:effectLst>
                  <a:glow rad="127000">
                    <a:srgbClr val="0F1C3D"/>
                  </a:glow>
                </a:effectLst>
              </a:rPr>
              <a:t>Week 24, </a:t>
            </a:r>
            <a:r>
              <a:rPr lang="en-US" altLang="en-US" sz="3600" i="1" smtClean="0">
                <a:effectLst>
                  <a:glow rad="127000">
                    <a:srgbClr val="0F1C3D"/>
                  </a:glow>
                </a:effectLst>
              </a:rPr>
              <a:t>7-Point Glucose Measurements</a:t>
            </a:r>
            <a:endParaRPr lang="en-US" i="1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75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Affinity 2 Study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i="1" smtClean="0">
                <a:effectLst>
                  <a:glow rad="127000">
                    <a:srgbClr val="0F1C3D"/>
                  </a:glow>
                </a:effectLst>
              </a:rPr>
              <a:t>Mean 7-Point Glucose Profiles </a:t>
            </a:r>
            <a:endParaRPr lang="en-US" sz="3200" i="1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59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2 Study</a:t>
            </a:r>
            <a:r>
              <a:rPr lang="en-US" smtClean="0"/>
              <a:t/>
            </a:r>
            <a:br>
              <a:rPr lang="en-US" smtClean="0"/>
            </a:br>
            <a:r>
              <a:rPr lang="en-US" altLang="en-US" sz="3600" i="1" smtClean="0">
                <a:effectLst>
                  <a:glow rad="127000">
                    <a:srgbClr val="0F1C3D"/>
                  </a:glow>
                </a:effectLst>
              </a:rPr>
              <a:t>Body Weight Over Time</a:t>
            </a:r>
            <a:endParaRPr lang="en-US" sz="3600" i="1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46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2 Study </a:t>
            </a:r>
            <a:br>
              <a:rPr lang="en-US" altLang="en-US" smtClean="0"/>
            </a:br>
            <a:r>
              <a:rPr lang="en-US" altLang="en-US" sz="3600" i="1" smtClean="0">
                <a:effectLst>
                  <a:glow rad="127000">
                    <a:srgbClr val="0F1C3D"/>
                  </a:glow>
                </a:effectLst>
              </a:rPr>
              <a:t>Hypoglycemia Event Rates (Safety Population)</a:t>
            </a:r>
            <a:endParaRPr lang="en-US" sz="3600" i="1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4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2 Study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600" i="1" smtClean="0">
                <a:effectLst>
                  <a:glow rad="127000">
                    <a:srgbClr val="0F1C3D"/>
                  </a:glow>
                </a:effectLst>
              </a:rPr>
              <a:t>Small, Reversible Reduction in FEV</a:t>
            </a:r>
            <a:r>
              <a:rPr lang="en-US" sz="3600" i="1" baseline="-25000" smtClean="0">
                <a:effectLst>
                  <a:glow rad="127000">
                    <a:srgbClr val="0F1C3D"/>
                  </a:glow>
                </a:effectLst>
              </a:rPr>
              <a:t>1</a:t>
            </a:r>
            <a:endParaRPr lang="en-US" sz="3600" i="1" baseline="-25000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45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Affinity 2 Study </a:t>
            </a:r>
            <a:br>
              <a:rPr lang="en-US" altLang="en-US" smtClean="0"/>
            </a:br>
            <a:r>
              <a:rPr lang="en-US" altLang="en-US" sz="3600" i="1" smtClean="0"/>
              <a:t>Cough, Key Points</a:t>
            </a:r>
            <a:endParaRPr lang="en-US" sz="3600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31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8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Glycemic Control </a:t>
            </a:r>
            <a:br>
              <a:rPr lang="en-US" smtClean="0"/>
            </a:br>
            <a:r>
              <a:rPr lang="en-US" smtClean="0"/>
              <a:t>Recommendations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660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 Insulin Treatment Challenges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8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Technosphere® Insulin </a:t>
            </a:r>
            <a:br>
              <a:rPr lang="en-US" smtClean="0"/>
            </a:br>
            <a:r>
              <a:rPr lang="en-US" smtClean="0"/>
              <a:t>Plus Device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021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Technosphere® Insulin PK/PD </a:t>
            </a:r>
            <a:br>
              <a:rPr lang="en-US" smtClean="0"/>
            </a:br>
            <a:r>
              <a:rPr lang="en-US" smtClean="0"/>
              <a:t>Postmarketing Requirement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51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Pooled Analysis: Common AE</a:t>
            </a:r>
            <a:r>
              <a:rPr lang="en-US" sz="2800" smtClean="0">
                <a:effectLst>
                  <a:glow rad="127000">
                    <a:srgbClr val="0F1C3D"/>
                  </a:glow>
                </a:effectLst>
              </a:rPr>
              <a:t>s </a:t>
            </a:r>
            <a:r>
              <a:rPr lang="en-US" sz="2800" smtClean="0"/>
              <a:t>(Excluding      Hypoglycemia) in Patients With </a:t>
            </a:r>
            <a:r>
              <a:rPr lang="en-US" sz="2800" smtClean="0">
                <a:effectLst>
                  <a:glow rad="127000">
                    <a:srgbClr val="0F1C3D"/>
                  </a:glow>
                </a:effectLst>
              </a:rPr>
              <a:t>T2D Treated 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With Technosphere® Insulin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732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Pulmonary Function Decline in Pooled </a:t>
            </a:r>
            <a:br>
              <a:rPr lang="en-US" sz="3600" smtClean="0"/>
            </a:br>
            <a:r>
              <a:rPr lang="en-US" sz="3600" smtClean="0"/>
              <a:t>Clinical Studies With Technosphere® Insulin </a:t>
            </a:r>
            <a:endParaRPr lang="en-US" sz="3600" baseline="30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0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Technosphere® Insulin </a:t>
            </a:r>
            <a:br>
              <a:rPr lang="en-US" altLang="en-US" smtClean="0"/>
            </a:br>
            <a:r>
              <a:rPr lang="en-US" smtClean="0"/>
              <a:t>Boxed Warning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3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Pooled Analysis: Common AEs (Excluding      Hypoglycemia) in Patients With T2D Treated                 With Technosphere® Insulin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8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Pulmonary Considerations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82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Typical of All Insulins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235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Hypoglycemia </a:t>
            </a:r>
            <a:br>
              <a:rPr lang="en-US" altLang="en-US" smtClean="0"/>
            </a:br>
            <a:r>
              <a:rPr lang="en-US" altLang="en-US" smtClean="0"/>
              <a:t>Method of Assessment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68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Effect of Postmeal </a:t>
            </a:r>
            <a:br>
              <a:rPr lang="en-US" altLang="en-US" smtClean="0"/>
            </a:br>
            <a:r>
              <a:rPr lang="en-US" altLang="en-US" smtClean="0"/>
              <a:t>Hyperglycemia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29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Technosphere® Insulin </a:t>
            </a:r>
            <a:br>
              <a:rPr lang="en-US" smtClean="0"/>
            </a:br>
            <a:r>
              <a:rPr lang="en-US" smtClean="0"/>
              <a:t>Inhaler and Cartridges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010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Initiating Technosphere® Insulin in </a:t>
            </a:r>
            <a:r>
              <a:rPr lang="en-US" sz="3200" smtClean="0">
                <a:effectLst>
                  <a:glow rad="127000">
                    <a:srgbClr val="0F1C3D"/>
                  </a:glow>
                </a:effectLst>
              </a:rPr>
              <a:t>Individuals </a:t>
            </a:r>
            <a:r>
              <a:rPr lang="en-US" sz="3200" smtClean="0"/>
              <a:t>Already Using SC Prandial </a:t>
            </a:r>
            <a:r>
              <a:rPr lang="en-US" sz="3200" smtClean="0">
                <a:effectLst>
                  <a:glow rad="127000">
                    <a:srgbClr val="0F1C3D"/>
                  </a:glow>
                </a:effectLst>
              </a:rPr>
              <a:t>Insulin</a:t>
            </a:r>
            <a:endParaRPr lang="en-US" sz="3200" dirty="0">
              <a:effectLst>
                <a:glow rad="127000">
                  <a:srgbClr val="0F1C3D"/>
                </a:glo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27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500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1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1: Brian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53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Typical SC Insulin </a:t>
            </a:r>
            <a:br>
              <a:rPr lang="en-US" smtClean="0"/>
            </a:br>
            <a:r>
              <a:rPr lang="en-US" smtClean="0"/>
              <a:t>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12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Brian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457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Technosphere® Insulin Dosing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97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Calculating Technosphere® </a:t>
            </a:r>
            <a:br>
              <a:rPr lang="en-US" smtClean="0"/>
            </a:br>
            <a:r>
              <a:rPr lang="en-US" smtClean="0"/>
              <a:t>Insulin Doses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61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But a Better Way....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mtClean="0">
                <a:latin typeface="Calibri"/>
                <a:cs typeface="Calibri"/>
              </a:rPr>
              <a:t>Current Insulin Treatment </a:t>
            </a:r>
            <a:br>
              <a:rPr lang="en-US" kern="0" smtClean="0">
                <a:latin typeface="Calibri"/>
                <a:cs typeface="Calibri"/>
              </a:rPr>
            </a:br>
            <a:r>
              <a:rPr lang="en-US" kern="0" smtClean="0">
                <a:latin typeface="Calibri"/>
                <a:cs typeface="Calibri"/>
              </a:rPr>
              <a:t>Challenges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349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About Carbohydrate Ratios?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792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Brian's Starting Dose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629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Rapid Correction With </a:t>
            </a:r>
            <a:br>
              <a:rPr lang="en-US" smtClean="0"/>
            </a:br>
            <a:r>
              <a:rPr lang="en-US" smtClean="0"/>
              <a:t>Technosphere® Insulin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5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Compared With SC Correction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260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Brian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181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Brian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73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Brian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88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Technosphere® </a:t>
            </a:r>
            <a:br>
              <a:rPr lang="en-US" smtClean="0"/>
            </a:br>
            <a:r>
              <a:rPr lang="en-US" smtClean="0"/>
              <a:t>Insulin Use in T1D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350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Case 2: John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847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John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5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  <a:cs typeface="Arial" charset="0"/>
              </a:rPr>
              <a:t>Injection Anxiety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52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John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79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Technosphere® Insulin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72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John Taking 4 Units of Technosphere® </a:t>
            </a:r>
            <a:br>
              <a:rPr lang="en-US" sz="3600" smtClean="0"/>
            </a:br>
            <a:r>
              <a:rPr lang="en-US" sz="3600" smtClean="0"/>
              <a:t>Insulin at Dinner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958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John Taking 8 Units of Technosphere® </a:t>
            </a:r>
            <a:br>
              <a:rPr lang="en-US" sz="3600" smtClean="0"/>
            </a:br>
            <a:r>
              <a:rPr lang="en-US" sz="3600" smtClean="0"/>
              <a:t>Insulin at Dinner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046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John Taking 12 Units of Technosphere® </a:t>
            </a:r>
            <a:br>
              <a:rPr lang="en-US" sz="3600" smtClean="0"/>
            </a:br>
            <a:r>
              <a:rPr lang="en-US" sz="3600" smtClean="0"/>
              <a:t>Insulin at Dinner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992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John Taking 12 Units of Technosphere® </a:t>
            </a:r>
            <a:br>
              <a:rPr lang="en-US" smtClean="0"/>
            </a:br>
            <a:r>
              <a:rPr lang="en-US" smtClean="0"/>
              <a:t>Insulin at Dinner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52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John, Follow-Up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01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Technosphere® </a:t>
            </a:r>
            <a:br>
              <a:rPr lang="en-US" smtClean="0"/>
            </a:br>
            <a:r>
              <a:rPr lang="en-US" smtClean="0"/>
              <a:t>Insulin Use in T2D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073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  <a:ea typeface="ＭＳ Ｐゴシック" charset="0"/>
                <a:cs typeface="Arial"/>
              </a:rPr>
              <a:t>Case 3: Amanda</a:t>
            </a:r>
            <a:endParaRPr lang="en-US" dirty="0">
              <a:latin typeface="+mj-lt"/>
              <a:ea typeface="ＭＳ Ｐゴシック" charset="0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729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j-lt"/>
                <a:ea typeface="ＭＳ Ｐゴシック" charset="0"/>
                <a:cs typeface="Arial"/>
              </a:rPr>
              <a:t>Amanda's Home Glucose         Monitoring Data</a:t>
            </a:r>
            <a:endParaRPr lang="en-US" dirty="0">
              <a:latin typeface="+mj-lt"/>
              <a:ea typeface="ＭＳ Ｐゴシック" charset="0"/>
              <a:cs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17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Office PowerPoint</Application>
  <PresentationFormat>On-screen Show (4:3)</PresentationFormat>
  <Paragraphs>107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0" baseType="lpstr">
      <vt:lpstr>ＭＳ Ｐゴシック</vt:lpstr>
      <vt:lpstr>Arial</vt:lpstr>
      <vt:lpstr>Calibri</vt:lpstr>
      <vt:lpstr>Calibri Light</vt:lpstr>
      <vt:lpstr>Gill Sans</vt:lpstr>
      <vt:lpstr>Office Theme</vt:lpstr>
      <vt:lpstr>PowerPoint Presentation</vt:lpstr>
      <vt:lpstr>PowerPoint Presentation</vt:lpstr>
      <vt:lpstr>The Worldwide Challenge  of Glycemic Control</vt:lpstr>
      <vt:lpstr>Impact of Intensive vs Conventional  Glucose-Lowering Therapy in T2D</vt:lpstr>
      <vt:lpstr>Relationship Between FPG  and PPG With HbA1c</vt:lpstr>
      <vt:lpstr>Glycemic Control  Recommendations</vt:lpstr>
      <vt:lpstr>Effect of Postmeal  Hyperglycemia</vt:lpstr>
      <vt:lpstr>Current Insulin Treatment  Challenges</vt:lpstr>
      <vt:lpstr>Injection Anxiety</vt:lpstr>
      <vt:lpstr>Insulin Use</vt:lpstr>
      <vt:lpstr>Ultra-Fast Insulin: Approaching a   Physiologic Insulin Profile Even Further</vt:lpstr>
      <vt:lpstr>Early Insulin Secretion Is  Important for Controlling PPG</vt:lpstr>
      <vt:lpstr>Early Insulin Exposure and                            HGP in T2D</vt:lpstr>
      <vt:lpstr>Insulin Exposure With Rapid-Acting  Insulin Analog Vs Human Insulin</vt:lpstr>
      <vt:lpstr>Insulin Aspart, Lispro, and  Glulisine</vt:lpstr>
      <vt:lpstr>Designing an  Ultra-Fast-Acting Insulin</vt:lpstr>
      <vt:lpstr>Changing the Formulation</vt:lpstr>
      <vt:lpstr>Niacinamide Increases Monomer Fraction and Permeation Rate of Insulin Aspart</vt:lpstr>
      <vt:lpstr>Faster Aspart vs Insulin  Aspart via SC Injection</vt:lpstr>
      <vt:lpstr>Onset® 1: Trial Design</vt:lpstr>
      <vt:lpstr>Onset® 1: Mean HbA1c  Over Time</vt:lpstr>
      <vt:lpstr>Onset® 1: Estimated Mean  HbA1c Change From Baseline</vt:lpstr>
      <vt:lpstr>Onset® 1: PPG Increment  at Week 26</vt:lpstr>
      <vt:lpstr>Onset® 2: Trial Design</vt:lpstr>
      <vt:lpstr>Onset® 2: Mean HbA1c  Over Time </vt:lpstr>
      <vt:lpstr>Onset® 2: PPG Increment  at Week 26</vt:lpstr>
      <vt:lpstr>Early Insulin Exposure With  Faster Aspart in CSII</vt:lpstr>
      <vt:lpstr>Early Insulin Action With  Faster Aspart in CSII</vt:lpstr>
      <vt:lpstr>Comparing Faster Aspart and  Insulin Aspart in CSII</vt:lpstr>
      <vt:lpstr>PPG in CSII With Faster Aspart</vt:lpstr>
      <vt:lpstr>Challenges of Previous Inhaled  Human Insulin</vt:lpstr>
      <vt:lpstr>Technosphere® Insulin</vt:lpstr>
      <vt:lpstr>Technosphere® Insulin  Microparticles</vt:lpstr>
      <vt:lpstr>Inhaled Insulin Delivery Process</vt:lpstr>
      <vt:lpstr>Mean (SE) Baseline-Corrected Insulin Concentration-Time Profiles in Trial 177  Conducted With the Gen2 Inhaler</vt:lpstr>
      <vt:lpstr>Mean (SE) C-Peptide-Corrected Insulin Concentration-Time Profiles in Trial 176  Conducted With the Gen2 Inhaler</vt:lpstr>
      <vt:lpstr>Distribution of Effect Over  Time in Trial 116</vt:lpstr>
      <vt:lpstr>PK in Special Populations</vt:lpstr>
      <vt:lpstr>Summary</vt:lpstr>
      <vt:lpstr>PowerPoint Presentation</vt:lpstr>
      <vt:lpstr>The Perfect Insulin </vt:lpstr>
      <vt:lpstr>How to Maximize Benefit and  Minimize Toxicity</vt:lpstr>
      <vt:lpstr>Our Approach Matters</vt:lpstr>
      <vt:lpstr>Affinity 1 Study: T1D</vt:lpstr>
      <vt:lpstr>Affinity 1 Study: HbA1c Efficacy</vt:lpstr>
      <vt:lpstr>Affinity 1 Study: Body Weight </vt:lpstr>
      <vt:lpstr>Affinity 1 Study Hypoglycemia: Incidence and Event Rates</vt:lpstr>
      <vt:lpstr>Affinity 1 Study Total Hypoglycemia: Event Onset                                          ≤5 Hours of Prandial Dosing </vt:lpstr>
      <vt:lpstr>Affinity 1 Study Patients With AEs Reported by ≥2% of Patients</vt:lpstr>
      <vt:lpstr>Affinity 2 Study Patients With T2D Failing OAD (HbA1c &gt; 7.5%)</vt:lpstr>
      <vt:lpstr>Affinity 2 Study  HbA1c Change From Baseline to Week 24 </vt:lpstr>
      <vt:lpstr>Affinity 2 Study  HbA1c by Study Week</vt:lpstr>
      <vt:lpstr>Affinity 2 Study Week 24, 7-Point Glucose Measurements</vt:lpstr>
      <vt:lpstr>Affinity 2 Study Mean 7-Point Glucose Profiles </vt:lpstr>
      <vt:lpstr>Affinity 2 Study Body Weight Over Time</vt:lpstr>
      <vt:lpstr>Affinity 2 Study  Hypoglycemia Event Rates (Safety Population)</vt:lpstr>
      <vt:lpstr>Affinity 2 Study Small, Reversible Reduction in FEV1</vt:lpstr>
      <vt:lpstr>Affinity 2 Study  Cough, Key Points</vt:lpstr>
      <vt:lpstr>PowerPoint Presentation</vt:lpstr>
      <vt:lpstr>Current Insulin Treatment Challenges</vt:lpstr>
      <vt:lpstr>Technosphere® Insulin  Plus Device </vt:lpstr>
      <vt:lpstr>Technosphere® Insulin PK/PD  Postmarketing Requirement</vt:lpstr>
      <vt:lpstr>Pooled Analysis: Common AEs (Excluding      Hypoglycemia) in Patients With T2D Treated  With Technosphere® Insulin </vt:lpstr>
      <vt:lpstr>Pulmonary Function Decline in Pooled  Clinical Studies With Technosphere® Insulin </vt:lpstr>
      <vt:lpstr>Technosphere® Insulin  Boxed Warning</vt:lpstr>
      <vt:lpstr>Pooled Analysis: Common AEs (Excluding      Hypoglycemia) in Patients With T2D Treated                 With Technosphere® Insulin </vt:lpstr>
      <vt:lpstr>Other Pulmonary Considerations</vt:lpstr>
      <vt:lpstr>Typical of All Insulins</vt:lpstr>
      <vt:lpstr>Hypoglycemia  Method of Assessment</vt:lpstr>
      <vt:lpstr>Technosphere® Insulin  Inhaler and Cartridges</vt:lpstr>
      <vt:lpstr>Initiating Technosphere® Insulin in Individuals Already Using SC Prandial Insulin</vt:lpstr>
      <vt:lpstr>Summary</vt:lpstr>
      <vt:lpstr>PowerPoint Presentation</vt:lpstr>
      <vt:lpstr>Case 1: Brian</vt:lpstr>
      <vt:lpstr>Typical SC Insulin  Response</vt:lpstr>
      <vt:lpstr>Brian (cont)</vt:lpstr>
      <vt:lpstr>Technosphere® Insulin Dosing</vt:lpstr>
      <vt:lpstr>Calculating Technosphere®  Insulin Doses</vt:lpstr>
      <vt:lpstr>But a Better Way....</vt:lpstr>
      <vt:lpstr>What About Carbohydrate Ratios?</vt:lpstr>
      <vt:lpstr>Brian's Starting Dose</vt:lpstr>
      <vt:lpstr>Rapid Correction With  Technosphere® Insulin </vt:lpstr>
      <vt:lpstr>Compared With SC Correction</vt:lpstr>
      <vt:lpstr>Brian (cont)</vt:lpstr>
      <vt:lpstr>Brian (cont)</vt:lpstr>
      <vt:lpstr>Brian (cont)</vt:lpstr>
      <vt:lpstr>Summary of Technosphere®  Insulin Use in T1D</vt:lpstr>
      <vt:lpstr>Case 2: John</vt:lpstr>
      <vt:lpstr>John (cont)</vt:lpstr>
      <vt:lpstr>John (cont)</vt:lpstr>
      <vt:lpstr>Technosphere® Insulin</vt:lpstr>
      <vt:lpstr>John Taking 4 Units of Technosphere®  Insulin at Dinner</vt:lpstr>
      <vt:lpstr>John Taking 8 Units of Technosphere®  Insulin at Dinner</vt:lpstr>
      <vt:lpstr>John Taking 12 Units of Technosphere®  Insulin at Dinner</vt:lpstr>
      <vt:lpstr>John Taking 12 Units of Technosphere®  Insulin at Dinner (cont)</vt:lpstr>
      <vt:lpstr>John, Follow-Up</vt:lpstr>
      <vt:lpstr>Summary of Technosphere®  Insulin Use in T2D</vt:lpstr>
      <vt:lpstr>Case 3: Amanda</vt:lpstr>
      <vt:lpstr>Amanda's Home Glucose         Monitoring Data</vt:lpstr>
      <vt:lpstr>Which of the Following Would You  Recommend for Amanda at This Point?</vt:lpstr>
      <vt:lpstr>Initiating Basal Insulin</vt:lpstr>
      <vt:lpstr>Amanda (cont)</vt:lpstr>
      <vt:lpstr>STEP 1-2-3 Study</vt:lpstr>
      <vt:lpstr>HbA1c Lowering of Insulin Glulisine</vt:lpstr>
      <vt:lpstr>Adding Rapid-Acting Insulin</vt:lpstr>
      <vt:lpstr>Reminder of Amanda's  Initial BG Values</vt:lpstr>
      <vt:lpstr>Amanda Gets Started</vt:lpstr>
      <vt:lpstr>Amanda (cont)</vt:lpstr>
      <vt:lpstr>Summary of Rapid-Acting  Insulin Use</vt:lpstr>
      <vt:lpstr>PowerPoint Presentation</vt:lpstr>
      <vt:lpstr>Scenario 1:  Inhaled Insulin vs MDI</vt:lpstr>
      <vt:lpstr>Scenario 2: Inhaled insulin vs           Noninsulin  OADs</vt:lpstr>
      <vt:lpstr>Scenario 3: Inhaled Insulin vs  Short-Acting GLP-1 RAs</vt:lpstr>
      <vt:lpstr>PowerPoint Presentation</vt:lpstr>
    </vt:vector>
  </TitlesOfParts>
  <Company>WebMD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Jackson, Christina</dc:creator>
  <cp:lastModifiedBy>Jackson, Christina</cp:lastModifiedBy>
  <cp:revision>1</cp:revision>
  <dcterms:created xsi:type="dcterms:W3CDTF">2018-05-04T19:17:50Z</dcterms:created>
  <dcterms:modified xsi:type="dcterms:W3CDTF">2018-05-04T19:17:50Z</dcterms:modified>
</cp:coreProperties>
</file>