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7.xml" ContentType="application/vnd.openxmlformats-officedocument.drawingml.chart+xml"/>
  <Override PartName="/ppt/notesSlides/notesSlide34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7.xml" ContentType="application/vnd.openxmlformats-officedocument.presentationml.notesSlide+xml"/>
  <Override PartName="/ppt/charts/chart11.xml" ContentType="application/vnd.openxmlformats-officedocument.drawingml.chart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1" r:id="rId1"/>
    <p:sldMasterId id="2147483802" r:id="rId2"/>
    <p:sldMasterId id="2147483829" r:id="rId3"/>
    <p:sldMasterId id="2147483857" r:id="rId4"/>
  </p:sldMasterIdLst>
  <p:notesMasterIdLst>
    <p:notesMasterId r:id="rId78"/>
  </p:notesMasterIdLst>
  <p:handoutMasterIdLst>
    <p:handoutMasterId r:id="rId79"/>
  </p:handoutMasterIdLst>
  <p:sldIdLst>
    <p:sldId id="1390" r:id="rId5"/>
    <p:sldId id="1367" r:id="rId6"/>
    <p:sldId id="1481" r:id="rId7"/>
    <p:sldId id="1370" r:id="rId8"/>
    <p:sldId id="1542" r:id="rId9"/>
    <p:sldId id="1551" r:id="rId10"/>
    <p:sldId id="1406" r:id="rId11"/>
    <p:sldId id="1407" r:id="rId12"/>
    <p:sldId id="1408" r:id="rId13"/>
    <p:sldId id="1409" r:id="rId14"/>
    <p:sldId id="1410" r:id="rId15"/>
    <p:sldId id="1411" r:id="rId16"/>
    <p:sldId id="1412" r:id="rId17"/>
    <p:sldId id="1414" r:id="rId18"/>
    <p:sldId id="1415" r:id="rId19"/>
    <p:sldId id="1429" r:id="rId20"/>
    <p:sldId id="1417" r:id="rId21"/>
    <p:sldId id="1418" r:id="rId22"/>
    <p:sldId id="1419" r:id="rId23"/>
    <p:sldId id="1431" r:id="rId24"/>
    <p:sldId id="1432" r:id="rId25"/>
    <p:sldId id="1422" r:id="rId26"/>
    <p:sldId id="1433" r:id="rId27"/>
    <p:sldId id="1424" r:id="rId28"/>
    <p:sldId id="1425" r:id="rId29"/>
    <p:sldId id="1400" r:id="rId30"/>
    <p:sldId id="1559" r:id="rId31"/>
    <p:sldId id="1581" r:id="rId32"/>
    <p:sldId id="1560" r:id="rId33"/>
    <p:sldId id="1561" r:id="rId34"/>
    <p:sldId id="1562" r:id="rId35"/>
    <p:sldId id="1563" r:id="rId36"/>
    <p:sldId id="1564" r:id="rId37"/>
    <p:sldId id="1565" r:id="rId38"/>
    <p:sldId id="1566" r:id="rId39"/>
    <p:sldId id="1582" r:id="rId40"/>
    <p:sldId id="1567" r:id="rId41"/>
    <p:sldId id="1568" r:id="rId42"/>
    <p:sldId id="1570" r:id="rId43"/>
    <p:sldId id="1571" r:id="rId44"/>
    <p:sldId id="1572" r:id="rId45"/>
    <p:sldId id="1573" r:id="rId46"/>
    <p:sldId id="1574" r:id="rId47"/>
    <p:sldId id="1575" r:id="rId48"/>
    <p:sldId id="1583" r:id="rId49"/>
    <p:sldId id="1577" r:id="rId50"/>
    <p:sldId id="1578" r:id="rId51"/>
    <p:sldId id="1579" r:id="rId52"/>
    <p:sldId id="1401" r:id="rId53"/>
    <p:sldId id="1549" r:id="rId54"/>
    <p:sldId id="1552" r:id="rId55"/>
    <p:sldId id="1461" r:id="rId56"/>
    <p:sldId id="1462" r:id="rId57"/>
    <p:sldId id="1535" r:id="rId58"/>
    <p:sldId id="1464" r:id="rId59"/>
    <p:sldId id="1466" r:id="rId60"/>
    <p:sldId id="1538" r:id="rId61"/>
    <p:sldId id="1468" r:id="rId62"/>
    <p:sldId id="1469" r:id="rId63"/>
    <p:sldId id="1539" r:id="rId64"/>
    <p:sldId id="1471" r:id="rId65"/>
    <p:sldId id="1473" r:id="rId66"/>
    <p:sldId id="1540" r:id="rId67"/>
    <p:sldId id="1475" r:id="rId68"/>
    <p:sldId id="1402" r:id="rId69"/>
    <p:sldId id="1516" r:id="rId70"/>
    <p:sldId id="1553" r:id="rId71"/>
    <p:sldId id="1487" r:id="rId72"/>
    <p:sldId id="1489" r:id="rId73"/>
    <p:sldId id="1554" r:id="rId74"/>
    <p:sldId id="1555" r:id="rId75"/>
    <p:sldId id="1556" r:id="rId76"/>
    <p:sldId id="1550" r:id="rId77"/>
  </p:sldIdLst>
  <p:sldSz cx="9144000" cy="6858000" type="screen4x3"/>
  <p:notesSz cx="7010400" cy="9296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736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orient="horz" pos="35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r. Peter Geidel" initials="DPG" lastIdx="44" clrIdx="7">
    <p:extLst/>
  </p:cmAuthor>
  <p:cmAuthor id="1" name="Marko, Joy" initials="MJ" lastIdx="18" clrIdx="5"/>
  <p:cmAuthor id="8" name="Dr. Peter Geidel" initials="DPG [2]" lastIdx="1" clrIdx="8">
    <p:extLst/>
  </p:cmAuthor>
  <p:cmAuthor id="2" name="WebMD" initials="W" lastIdx="26" clrIdx="1"/>
  <p:cmAuthor id="9" name="Pick, Eric" initials="PE" lastIdx="1" clrIdx="9">
    <p:extLst/>
  </p:cmAuthor>
  <p:cmAuthor id="3" name="Rosemary Visconti" initials="RV" lastIdx="1" clrIdx="2"/>
  <p:cmAuthor id="10" name="Kalanethee" initials="K" lastIdx="14" clrIdx="10"/>
  <p:cmAuthor id="4" name="Visconti, Rosemary" initials="VR" lastIdx="45" clrIdx="3"/>
  <p:cmAuthor id="5" name="Bledsoe Bollert, Ann" initials="BBA" lastIdx="1" clrIdx="4">
    <p:extLst/>
  </p:cmAuthor>
  <p:cmAuthor id="6" name="Yamaguchi, Yoji" initials="YY" lastIdx="40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69517"/>
    <a:srgbClr val="0070C0"/>
    <a:srgbClr val="8E1400"/>
    <a:srgbClr val="E3C4BF"/>
    <a:srgbClr val="444E54"/>
    <a:srgbClr val="00B0F0"/>
    <a:srgbClr val="0F2B58"/>
    <a:srgbClr val="4FD1FF"/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6" autoAdjust="0"/>
    <p:restoredTop sz="89423" autoAdjust="0"/>
  </p:normalViewPr>
  <p:slideViewPr>
    <p:cSldViewPr showGuides="1">
      <p:cViewPr varScale="1">
        <p:scale>
          <a:sx n="78" d="100"/>
          <a:sy n="78" d="100"/>
        </p:scale>
        <p:origin x="686" y="82"/>
      </p:cViewPr>
      <p:guideLst>
        <p:guide orient="horz" pos="2160"/>
        <p:guide pos="2880"/>
        <p:guide orient="horz" pos="2736"/>
        <p:guide orient="horz" pos="1706"/>
        <p:guide orient="horz" pos="3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454"/>
    </p:cViewPr>
  </p:sorterViewPr>
  <p:notesViewPr>
    <p:cSldViewPr showGuides="1">
      <p:cViewPr varScale="1">
        <p:scale>
          <a:sx n="83" d="100"/>
          <a:sy n="83" d="100"/>
        </p:scale>
        <p:origin x="2910" y="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68344491178901"/>
          <c:y val="0.150213637421857"/>
          <c:w val="0.81965442353540297"/>
          <c:h val="0.71806057069528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 to 10 d</c:v>
                </c:pt>
              </c:strCache>
            </c:strRef>
          </c:tx>
          <c:spPr>
            <a:solidFill>
              <a:srgbClr val="56951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ADOPT</c:v>
                </c:pt>
                <c:pt idx="1">
                  <c:v>MAGELLAN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1.6</c:v>
                </c:pt>
                <c:pt idx="1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0-49AA-BE78-C2E6AD7EC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 to 35 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ADOPT</c:v>
                </c:pt>
                <c:pt idx="1">
                  <c:v>MAGELLAN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3.1</c:v>
                </c:pt>
                <c:pt idx="1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0-49AA-BE78-C2E6AD7EC6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26045952"/>
        <c:axId val="226047488"/>
      </c:barChart>
      <c:catAx>
        <c:axId val="22604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6047488"/>
        <c:crosses val="autoZero"/>
        <c:auto val="1"/>
        <c:lblAlgn val="ctr"/>
        <c:lblOffset val="100"/>
        <c:noMultiLvlLbl val="0"/>
      </c:catAx>
      <c:valAx>
        <c:axId val="2260474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600" dirty="0" smtClean="0"/>
                  <a:t>Symptomatic </a:t>
                </a:r>
                <a:r>
                  <a:rPr lang="en-US" sz="1600" baseline="0" dirty="0" smtClean="0"/>
                  <a:t> and Asymptomatic VTE, %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28575">
            <a:solidFill>
              <a:sysClr val="windowText" lastClr="000000">
                <a:lumMod val="85000"/>
                <a:lumOff val="1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6045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r"/>
      <c:layout>
        <c:manualLayout>
          <c:xMode val="edge"/>
          <c:yMode val="edge"/>
          <c:x val="0.43693068257692103"/>
          <c:y val="4.5893719806763301E-3"/>
          <c:w val="0.55391917157485004"/>
          <c:h val="5.3923169708885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86881981452"/>
          <c:y val="4.6630458115801597E-2"/>
          <c:w val="0.81354248992448297"/>
          <c:h val="0.85803128325175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846C-48E3-B5CF-83E091B5AC4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3-846C-48E3-B5CF-83E091B5AC49}"/>
              </c:ext>
            </c:extLst>
          </c:dPt>
          <c:cat>
            <c:strRef>
              <c:f>Sheet1!$A$2:$A$3</c:f>
              <c:strCache>
                <c:ptCount val="2"/>
                <c:pt idx="0">
                  <c:v>Enoxaparin
(n=1,348)</c:v>
                </c:pt>
                <c:pt idx="1">
                  <c:v>Rivaroxaban
(n=1,285)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9.2999999999999999E-2</c:v>
                </c:pt>
                <c:pt idx="1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6C-48E3-B5CF-83E091B5A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100"/>
        <c:axId val="230330752"/>
        <c:axId val="230332288"/>
      </c:barChart>
      <c:catAx>
        <c:axId val="23033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tx1"/>
                </a:solidFill>
              </a:defRPr>
            </a:pPr>
            <a:endParaRPr lang="en-US"/>
          </a:p>
        </c:txPr>
        <c:crossAx val="230332288"/>
        <c:crosses val="autoZero"/>
        <c:auto val="1"/>
        <c:lblAlgn val="ctr"/>
        <c:lblOffset val="100"/>
        <c:noMultiLvlLbl val="0"/>
      </c:catAx>
      <c:valAx>
        <c:axId val="230332288"/>
        <c:scaling>
          <c:orientation val="minMax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en-US"/>
          </a:p>
        </c:txPr>
        <c:crossAx val="230330752"/>
        <c:crosses val="autoZero"/>
        <c:crossBetween val="between"/>
        <c:minorUnit val="0.02"/>
      </c:valAx>
      <c:spPr>
        <a:solidFill>
          <a:schemeClr val="bg2"/>
        </a:solidFill>
      </c:spPr>
    </c:plotArea>
    <c:plotVisOnly val="1"/>
    <c:dispBlanksAs val="gap"/>
    <c:showDLblsOverMax val="0"/>
  </c:chart>
  <c:txPr>
    <a:bodyPr/>
    <a:lstStyle/>
    <a:p>
      <a:pPr>
        <a:defRPr sz="1561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72782489804895E-2"/>
          <c:y val="2.41707677165354E-2"/>
          <c:w val="0.92402742612343403"/>
          <c:h val="0.85091592216838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VTE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3.1%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B2-479D-98DB-C3520BBAFA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2.7%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B2-479D-98DB-C3520BBAFAB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5.7%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B2-479D-98DB-C3520BBAFAB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4.4%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B2-479D-98DB-C3520BBAFAB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7.03%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B2-479D-98DB-C3520BBAFAB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5.3%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B2-479D-98DB-C3520BBAFA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Enoxaparin</c:v>
                </c:pt>
                <c:pt idx="1">
                  <c:v>Apixaban</c:v>
                </c:pt>
                <c:pt idx="3">
                  <c:v>Enoxaparin</c:v>
                </c:pt>
                <c:pt idx="4">
                  <c:v>Rivaroxaban</c:v>
                </c:pt>
                <c:pt idx="6">
                  <c:v>Enoxaparin</c:v>
                </c:pt>
                <c:pt idx="7">
                  <c:v>Betrixaba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3.1</c:v>
                </c:pt>
                <c:pt idx="1">
                  <c:v>2.7</c:v>
                </c:pt>
                <c:pt idx="3">
                  <c:v>5.7</c:v>
                </c:pt>
                <c:pt idx="4">
                  <c:v>4.4000000000000004</c:v>
                </c:pt>
                <c:pt idx="6">
                  <c:v>7.03</c:v>
                </c:pt>
                <c:pt idx="7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F9-4BD2-9C88-8C49D18E1F0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Major Bleeding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dLbl>
              <c:idx val="0"/>
              <c:layout>
                <c:manualLayout>
                  <c:x val="4.6241062791964899E-3"/>
                  <c:y val="-4.80034736371868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F9-4BD2-9C88-8C49D18E1F0C}"/>
                </c:ext>
              </c:extLst>
            </c:dLbl>
            <c:dLbl>
              <c:idx val="1"/>
              <c:layout>
                <c:manualLayout>
                  <c:x val="-4.6241062791965203E-3"/>
                  <c:y val="-6.00041058089164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F9-4BD2-9C88-8C49D18E1F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F9-4BD2-9C88-8C49D18E1F0C}"/>
                </c:ext>
              </c:extLst>
            </c:dLbl>
            <c:dLbl>
              <c:idx val="3"/>
              <c:layout>
                <c:manualLayout>
                  <c:x val="0"/>
                  <c:y val="-5.40039078418352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F9-4BD2-9C88-8C49D18E1F0C}"/>
                </c:ext>
              </c:extLst>
            </c:dLbl>
            <c:dLbl>
              <c:idx val="4"/>
              <c:layout>
                <c:manualLayout>
                  <c:x val="0"/>
                  <c:y val="-7.80056446604284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F9-4BD2-9C88-8C49D18E1F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F9-4BD2-9C88-8C49D18E1F0C}"/>
                </c:ext>
              </c:extLst>
            </c:dLbl>
            <c:dLbl>
              <c:idx val="6"/>
              <c:layout>
                <c:manualLayout>
                  <c:x val="0"/>
                  <c:y val="-5.40039078418352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0.57%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F9-4BD2-9C88-8C49D18E1F0C}"/>
                </c:ext>
              </c:extLst>
            </c:dLbl>
            <c:dLbl>
              <c:idx val="7"/>
              <c:layout>
                <c:manualLayout>
                  <c:x val="1.54136875973205E-3"/>
                  <c:y val="-5.700388870659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0.67%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F9-4BD2-9C88-8C49D18E1F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F9-4BD2-9C88-8C49D18E1F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Enoxaparin</c:v>
                </c:pt>
                <c:pt idx="1">
                  <c:v>Apixaban</c:v>
                </c:pt>
                <c:pt idx="3">
                  <c:v>Enoxaparin</c:v>
                </c:pt>
                <c:pt idx="4">
                  <c:v>Rivaroxaban</c:v>
                </c:pt>
                <c:pt idx="6">
                  <c:v>Enoxaparin</c:v>
                </c:pt>
                <c:pt idx="7">
                  <c:v>Betrixaba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-0.2</c:v>
                </c:pt>
                <c:pt idx="1">
                  <c:v>-0.5</c:v>
                </c:pt>
                <c:pt idx="3">
                  <c:v>-0.4</c:v>
                </c:pt>
                <c:pt idx="4">
                  <c:v>-1.1000000000000001</c:v>
                </c:pt>
                <c:pt idx="6">
                  <c:v>-0.56999999999999995</c:v>
                </c:pt>
                <c:pt idx="7">
                  <c:v>-0.67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7F9-4BD2-9C88-8C49D18E1F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"/>
        <c:overlap val="100"/>
        <c:axId val="230729600"/>
        <c:axId val="230731136"/>
      </c:barChart>
      <c:catAx>
        <c:axId val="23072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en-US"/>
          </a:p>
        </c:txPr>
        <c:crossAx val="230731136"/>
        <c:crosses val="autoZero"/>
        <c:auto val="0"/>
        <c:lblAlgn val="ctr"/>
        <c:lblOffset val="100"/>
        <c:noMultiLvlLbl val="0"/>
      </c:catAx>
      <c:valAx>
        <c:axId val="230731136"/>
        <c:scaling>
          <c:orientation val="minMax"/>
          <c:max val="8"/>
          <c:min val="-2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9050"/>
        </c:spPr>
        <c:txPr>
          <a:bodyPr/>
          <a:lstStyle/>
          <a:p>
            <a:pPr>
              <a:defRPr sz="1400"/>
            </a:pPr>
            <a:endParaRPr lang="en-US"/>
          </a:p>
        </c:txPr>
        <c:crossAx val="23072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529194234169801"/>
          <c:y val="0.14201584733950501"/>
          <c:w val="0.70499481530360797"/>
          <c:h val="0.71806057069528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 to 10 days</c:v>
                </c:pt>
              </c:strCache>
            </c:strRef>
          </c:tx>
          <c:spPr>
            <a:solidFill>
              <a:srgbClr val="56951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Sheet1!$A$4</c:f>
              <c:strCache>
                <c:ptCount val="1"/>
                <c:pt idx="0">
                  <c:v>APEX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CC-4B07-8AD2-DC6C31D1B3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 to 35 days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Sheet1!$A$4</c:f>
              <c:strCache>
                <c:ptCount val="1"/>
                <c:pt idx="0">
                  <c:v>APEX</c:v>
                </c:pt>
              </c:strCache>
            </c:strRef>
          </c:cat>
          <c:val>
            <c:numRef>
              <c:f>Sheet1!$C$4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CC-4B07-8AD2-DC6C31D1B3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26087680"/>
        <c:axId val="226089216"/>
      </c:barChart>
      <c:catAx>
        <c:axId val="22608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6089216"/>
        <c:crosses val="autoZero"/>
        <c:auto val="1"/>
        <c:lblAlgn val="ctr"/>
        <c:lblOffset val="100"/>
        <c:noMultiLvlLbl val="0"/>
      </c:catAx>
      <c:valAx>
        <c:axId val="2260892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600" dirty="0" smtClean="0"/>
                  <a:t>Symptomatic</a:t>
                </a:r>
                <a:r>
                  <a:rPr lang="en-US" sz="1600" baseline="0" dirty="0" smtClean="0"/>
                  <a:t> VTE, %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38374585245674E-2"/>
              <c:y val="0.357890986174781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28575">
            <a:solidFill>
              <a:sysClr val="windowText" lastClr="000000">
                <a:lumMod val="85000"/>
                <a:lumOff val="1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2260876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3418940455001"/>
          <c:y val="0.144474427882054"/>
          <c:w val="0.875732327986394"/>
          <c:h val="0.714054057096681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Major Bleeding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A2E-448E-9F99-7B72C3C3A57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A2E-448E-9F99-7B72C3C3A57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A2E-448E-9F99-7B72C3C3A57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A2E-448E-9F99-7B72C3C3A57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A2E-448E-9F99-7B72C3C3A57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A2E-448E-9F99-7B72C3C3A577}"/>
              </c:ext>
            </c:extLst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Enoxaparin</c:v>
                </c:pt>
                <c:pt idx="1">
                  <c:v>Rivaroxaban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-0.4</c:v>
                </c:pt>
                <c:pt idx="1">
                  <c:v>-1.1000000000000001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2E-448E-9F99-7B72C3C3A577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VTE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A2E-448E-9F99-7B72C3C3A57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A2E-448E-9F99-7B72C3C3A57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A2E-448E-9F99-7B72C3C3A57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AA2E-448E-9F99-7B72C3C3A57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A2E-448E-9F99-7B72C3C3A57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AA2E-448E-9F99-7B72C3C3A577}"/>
              </c:ext>
            </c:extLst>
          </c:dPt>
          <c:dLbls>
            <c:dLbl>
              <c:idx val="0"/>
              <c:layout>
                <c:manualLayout>
                  <c:x val="4.3790021939603702E-3"/>
                  <c:y val="-0.19699076587444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5.7%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2E-448E-9F99-7B72C3C3A577}"/>
                </c:ext>
              </c:extLst>
            </c:dLbl>
            <c:dLbl>
              <c:idx val="1"/>
              <c:layout>
                <c:manualLayout>
                  <c:x val="7.2527853169792298E-4"/>
                  <c:y val="-0.162384279977580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2E-448E-9F99-7B72C3C3A577}"/>
                </c:ext>
              </c:extLst>
            </c:dLbl>
            <c:dLbl>
              <c:idx val="3"/>
              <c:layout>
                <c:manualLayout>
                  <c:x val="0"/>
                  <c:y val="-0.202314840627805"/>
                </c:manualLayout>
              </c:layout>
              <c:tx>
                <c:rich>
                  <a:bodyPr/>
                  <a:lstStyle/>
                  <a:p>
                    <a:fld id="{05824021-04B0-4100-9439-557C5F7A672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A2E-448E-9F99-7B72C3C3A577}"/>
                </c:ext>
              </c:extLst>
            </c:dLbl>
            <c:dLbl>
              <c:idx val="4"/>
              <c:layout>
                <c:manualLayout>
                  <c:x val="-1.4596563624123199E-3"/>
                  <c:y val="-0.16238427997758001"/>
                </c:manualLayout>
              </c:layout>
              <c:tx>
                <c:rich>
                  <a:bodyPr/>
                  <a:lstStyle/>
                  <a:p>
                    <a:fld id="{1EE2B10D-0A14-42A1-B5F9-111B585B68F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A2E-448E-9F99-7B72C3C3A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Enoxaparin</c:v>
                </c:pt>
                <c:pt idx="1">
                  <c:v>Rivaroxaban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5.7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A2E-448E-9F99-7B72C3C3A5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226174464"/>
        <c:axId val="226182272"/>
      </c:barChart>
      <c:catAx>
        <c:axId val="22617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</c:spPr>
        <c:txPr>
          <a:bodyPr rot="0" vert="horz"/>
          <a:lstStyle/>
          <a:p>
            <a:pPr>
              <a:defRPr sz="1200" b="0" baseline="0">
                <a:solidFill>
                  <a:schemeClr val="tx1"/>
                </a:solidFill>
              </a:defRPr>
            </a:pPr>
            <a:endParaRPr lang="en-US"/>
          </a:p>
        </c:txPr>
        <c:crossAx val="226182272"/>
        <c:crossesAt val="0"/>
        <c:auto val="1"/>
        <c:lblAlgn val="ctr"/>
        <c:lblOffset val="100"/>
        <c:noMultiLvlLbl val="0"/>
      </c:catAx>
      <c:valAx>
        <c:axId val="226182272"/>
        <c:scaling>
          <c:orientation val="minMax"/>
          <c:max val="6"/>
          <c:min val="-6"/>
        </c:scaling>
        <c:delete val="1"/>
        <c:axPos val="l"/>
        <c:numFmt formatCode="0" sourceLinked="0"/>
        <c:majorTickMark val="out"/>
        <c:minorTickMark val="out"/>
        <c:tickLblPos val="none"/>
        <c:crossAx val="226174464"/>
        <c:crosses val="autoZero"/>
        <c:crossBetween val="between"/>
        <c:majorUnit val="3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3418940455001"/>
          <c:y val="0.144474427882054"/>
          <c:w val="0.875732327986394"/>
          <c:h val="0.714054057096681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Major Bleeding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6FD-4BD5-B314-64F28099C5F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6FD-4BD5-B314-64F28099C5F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6FD-4BD5-B314-64F28099C5F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6FD-4BD5-B314-64F28099C5F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6FD-4BD5-B314-64F28099C5F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6FD-4BD5-B314-64F28099C5F9}"/>
              </c:ext>
            </c:extLst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Enoxaparin</c:v>
                </c:pt>
                <c:pt idx="1">
                  <c:v>Apixaban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-0.19</c:v>
                </c:pt>
                <c:pt idx="1">
                  <c:v>-0.47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FD-4BD5-B314-64F28099C5F9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VTE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6FD-4BD5-B314-64F28099C5F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6FD-4BD5-B314-64F28099C5F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6FD-4BD5-B314-64F28099C5F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6FD-4BD5-B314-64F28099C5F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6FD-4BD5-B314-64F28099C5F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D6FD-4BD5-B314-64F28099C5F9}"/>
              </c:ext>
            </c:extLst>
          </c:dPt>
          <c:dLbls>
            <c:dLbl>
              <c:idx val="0"/>
              <c:layout>
                <c:manualLayout>
                  <c:x val="4.3789690872366198E-3"/>
                  <c:y val="-0.127777794080718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3.1%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FD-4BD5-B314-64F28099C5F9}"/>
                </c:ext>
              </c:extLst>
            </c:dLbl>
            <c:dLbl>
              <c:idx val="1"/>
              <c:layout>
                <c:manualLayout>
                  <c:x val="4.3789690872366501E-3"/>
                  <c:y val="-0.1144676071973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2.7%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FD-4BD5-B314-64F28099C5F9}"/>
                </c:ext>
              </c:extLst>
            </c:dLbl>
            <c:dLbl>
              <c:idx val="3"/>
              <c:layout>
                <c:manualLayout>
                  <c:x val="0"/>
                  <c:y val="-0.202314840627805"/>
                </c:manualLayout>
              </c:layout>
              <c:tx>
                <c:rich>
                  <a:bodyPr/>
                  <a:lstStyle/>
                  <a:p>
                    <a:fld id="{05824021-04B0-4100-9439-557C5F7A672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6FD-4BD5-B314-64F28099C5F9}"/>
                </c:ext>
              </c:extLst>
            </c:dLbl>
            <c:dLbl>
              <c:idx val="4"/>
              <c:layout>
                <c:manualLayout>
                  <c:x val="-1.4596563624123199E-3"/>
                  <c:y val="-0.16238427997758001"/>
                </c:manualLayout>
              </c:layout>
              <c:tx>
                <c:rich>
                  <a:bodyPr/>
                  <a:lstStyle/>
                  <a:p>
                    <a:fld id="{1EE2B10D-0A14-42A1-B5F9-111B585B68F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6FD-4BD5-B314-64F28099C5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Enoxaparin</c:v>
                </c:pt>
                <c:pt idx="1">
                  <c:v>Apixaban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3.1</c:v>
                </c:pt>
                <c:pt idx="1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6FD-4BD5-B314-64F28099C5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226233728"/>
        <c:axId val="226241536"/>
      </c:barChart>
      <c:catAx>
        <c:axId val="22623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</c:spPr>
        <c:txPr>
          <a:bodyPr rot="0" vert="horz"/>
          <a:lstStyle/>
          <a:p>
            <a:pPr>
              <a:defRPr sz="1200" b="0" baseline="0">
                <a:solidFill>
                  <a:schemeClr val="tx1"/>
                </a:solidFill>
              </a:defRPr>
            </a:pPr>
            <a:endParaRPr lang="en-US"/>
          </a:p>
        </c:txPr>
        <c:crossAx val="226241536"/>
        <c:crossesAt val="0"/>
        <c:auto val="1"/>
        <c:lblAlgn val="ctr"/>
        <c:lblOffset val="100"/>
        <c:noMultiLvlLbl val="0"/>
      </c:catAx>
      <c:valAx>
        <c:axId val="226241536"/>
        <c:scaling>
          <c:orientation val="minMax"/>
          <c:max val="6"/>
          <c:min val="-6"/>
        </c:scaling>
        <c:delete val="0"/>
        <c:axPos val="l"/>
        <c:numFmt formatCode="0" sourceLinked="0"/>
        <c:majorTickMark val="out"/>
        <c:minorTickMark val="out"/>
        <c:tickLblPos val="none"/>
        <c:crossAx val="226233728"/>
        <c:crosses val="autoZero"/>
        <c:crossBetween val="between"/>
        <c:majorUnit val="3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20031243542198E-2"/>
          <c:y val="0.14977899600595199"/>
          <c:w val="0.875732327986394"/>
          <c:h val="0.714054057096681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613-4F5F-B12F-CE31114AAB0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613-4F5F-B12F-CE31114AAB0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613-4F5F-B12F-CE31114AAB0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613-4F5F-B12F-CE31114AAB0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613-4F5F-B12F-CE31114AAB0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613-4F5F-B12F-CE31114AAB0E}"/>
              </c:ext>
            </c:extLst>
          </c:dPt>
          <c:dLbls>
            <c:delete val="1"/>
          </c:dLbls>
          <c:cat>
            <c:strRef>
              <c:f>Sheet1!$B$1:$I$1</c:f>
              <c:strCache>
                <c:ptCount val="8"/>
                <c:pt idx="0">
                  <c:v>Enoxaparin
(N=2,313)</c:v>
                </c:pt>
                <c:pt idx="1">
                  <c:v>Betrixaban
(N=2,314)</c:v>
                </c:pt>
                <c:pt idx="3">
                  <c:v>Enoxaparin
(N=3,391)</c:v>
                </c:pt>
                <c:pt idx="4">
                  <c:v>Betrixaban
(N=3,407)</c:v>
                </c:pt>
                <c:pt idx="6">
                  <c:v>Enoxaparin
(N=3,720)</c:v>
                </c:pt>
                <c:pt idx="7">
                  <c:v>Betrixaban
(3,721)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6-D613-4F5F-B12F-CE31114AAB0E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613-4F5F-B12F-CE31114AAB0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613-4F5F-B12F-CE31114AAB0E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613-4F5F-B12F-CE31114AAB0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613-4F5F-B12F-CE31114AAB0E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613-4F5F-B12F-CE31114AAB0E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D613-4F5F-B12F-CE31114AAB0E}"/>
              </c:ext>
            </c:extLst>
          </c:dPt>
          <c:dLbls>
            <c:delete val="1"/>
          </c:dLbls>
          <c:cat>
            <c:strRef>
              <c:f>Sheet1!$B$1:$I$1</c:f>
              <c:strCache>
                <c:ptCount val="8"/>
                <c:pt idx="0">
                  <c:v>Enoxaparin
(N=2,313)</c:v>
                </c:pt>
                <c:pt idx="1">
                  <c:v>Betrixaban
(N=2,314)</c:v>
                </c:pt>
                <c:pt idx="3">
                  <c:v>Enoxaparin
(N=3,391)</c:v>
                </c:pt>
                <c:pt idx="4">
                  <c:v>Betrixaban
(N=3,407)</c:v>
                </c:pt>
                <c:pt idx="6">
                  <c:v>Enoxaparin
(N=3,720)</c:v>
                </c:pt>
                <c:pt idx="7">
                  <c:v>Betrixaban
(3,721)</c:v>
                </c:pt>
              </c:strCache>
            </c:strRef>
          </c:cat>
          <c:val>
            <c:numRef>
              <c:f>Sheet1!$B$2:$I$2</c:f>
              <c:numCache>
                <c:formatCode>0.00</c:formatCode>
                <c:ptCount val="8"/>
                <c:pt idx="0">
                  <c:v>7.18</c:v>
                </c:pt>
                <c:pt idx="1">
                  <c:v>5.7</c:v>
                </c:pt>
                <c:pt idx="3">
                  <c:v>6.02</c:v>
                </c:pt>
                <c:pt idx="4">
                  <c:v>4.7</c:v>
                </c:pt>
                <c:pt idx="6">
                  <c:v>5.99</c:v>
                </c:pt>
                <c:pt idx="7">
                  <c:v>4.43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613-4F5F-B12F-CE31114AAB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227410304"/>
        <c:axId val="227411840"/>
      </c:barChart>
      <c:catAx>
        <c:axId val="22741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</c:spPr>
        <c:txPr>
          <a:bodyPr rot="0" vert="horz"/>
          <a:lstStyle/>
          <a:p>
            <a:pPr>
              <a:defRPr sz="1200" b="0" baseline="0">
                <a:solidFill>
                  <a:schemeClr val="tx1"/>
                </a:solidFill>
              </a:defRPr>
            </a:pPr>
            <a:endParaRPr lang="en-US"/>
          </a:p>
        </c:txPr>
        <c:crossAx val="227411840"/>
        <c:crossesAt val="0"/>
        <c:auto val="1"/>
        <c:lblAlgn val="ctr"/>
        <c:lblOffset val="100"/>
        <c:noMultiLvlLbl val="0"/>
      </c:catAx>
      <c:valAx>
        <c:axId val="227411840"/>
        <c:scaling>
          <c:orientation val="minMax"/>
          <c:max val="10"/>
          <c:min val="0"/>
        </c:scaling>
        <c:delete val="0"/>
        <c:axPos val="l"/>
        <c:numFmt formatCode="0" sourceLinked="0"/>
        <c:majorTickMark val="out"/>
        <c:minorTickMark val="out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7410304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4">
        <a:lumMod val="1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694553805774"/>
          <c:y val="7.9364212540500897E-2"/>
          <c:w val="0.89387099999999997"/>
          <c:h val="0.6852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Low thrombus burden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hade val="15000"/>
                    <a:satMod val="180000"/>
                  </a:schemeClr>
                </a:gs>
                <a:gs pos="50000">
                  <a:schemeClr val="accent4">
                    <a:shade val="65000"/>
                    <a:shade val="45000"/>
                    <a:satMod val="170000"/>
                  </a:schemeClr>
                </a:gs>
                <a:gs pos="70000">
                  <a:schemeClr val="accent4">
                    <a:shade val="65000"/>
                    <a:tint val="99000"/>
                    <a:shade val="65000"/>
                    <a:satMod val="155000"/>
                  </a:schemeClr>
                </a:gs>
                <a:gs pos="100000">
                  <a:schemeClr val="accent4">
                    <a:shade val="65000"/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numFmt formatCode="#,##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Arial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Betrixaban</c:v>
                </c:pt>
                <c:pt idx="1">
                  <c:v>Enoxaparin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2.6599999999999999E-2</c:v>
                </c:pt>
                <c:pt idx="1">
                  <c:v>3.2199999999999999E-2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6F-4BBA-87BA-568A2EAA532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Moderate thrombus burden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15000"/>
                    <a:satMod val="180000"/>
                  </a:schemeClr>
                </a:gs>
                <a:gs pos="50000">
                  <a:schemeClr val="accent4">
                    <a:shade val="45000"/>
                    <a:satMod val="170000"/>
                  </a:schemeClr>
                </a:gs>
                <a:gs pos="70000">
                  <a:schemeClr val="accent4">
                    <a:tint val="99000"/>
                    <a:shade val="65000"/>
                    <a:satMod val="155000"/>
                  </a:schemeClr>
                </a:gs>
                <a:gs pos="100000">
                  <a:schemeClr val="accent4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numFmt formatCode="#,##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726-43EF-8DEA-F981BD19536D}"/>
                </c:ext>
              </c:extLst>
            </c:dLbl>
            <c:dLbl>
              <c:idx val="1"/>
              <c:numFmt formatCode="#,##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726-43EF-8DEA-F981BD19536D}"/>
                </c:ext>
              </c:extLst>
            </c:dLbl>
            <c:numFmt formatCode="#,##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Betrixaban</c:v>
                </c:pt>
                <c:pt idx="1">
                  <c:v>Enoxaparin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1.23E-2</c:v>
                </c:pt>
                <c:pt idx="1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6F-4BBA-87BA-568A2EAA532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High thrombus burden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hade val="15000"/>
                    <a:satMod val="180000"/>
                  </a:schemeClr>
                </a:gs>
                <a:gs pos="50000">
                  <a:schemeClr val="accent4">
                    <a:tint val="65000"/>
                    <a:shade val="45000"/>
                    <a:satMod val="170000"/>
                  </a:schemeClr>
                </a:gs>
                <a:gs pos="70000">
                  <a:schemeClr val="accent4">
                    <a:tint val="65000"/>
                    <a:tint val="99000"/>
                    <a:shade val="65000"/>
                    <a:satMod val="155000"/>
                  </a:schemeClr>
                </a:gs>
                <a:gs pos="100000">
                  <a:schemeClr val="accent4">
                    <a:tint val="65000"/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dLbls>
            <c:numFmt formatCode="#,##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Betrixaban</c:v>
                </c:pt>
                <c:pt idx="1">
                  <c:v>Enoxaparin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3.8999999999999998E-3</c:v>
                </c:pt>
                <c:pt idx="1">
                  <c:v>1.0200000000000001E-2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6F-4BBA-87BA-568A2EAA5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8212736"/>
        <c:axId val="228214272"/>
      </c:barChart>
      <c:catAx>
        <c:axId val="2282127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bg2"/>
            </a:solidFill>
            <a:prstDash val="solid"/>
            <a:miter lim="400000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pPr>
            <a:endParaRPr lang="en-US"/>
          </a:p>
        </c:txPr>
        <c:crossAx val="228214272"/>
        <c:crosses val="autoZero"/>
        <c:auto val="1"/>
        <c:lblAlgn val="ctr"/>
        <c:lblOffset val="100"/>
        <c:noMultiLvlLbl val="1"/>
      </c:catAx>
      <c:valAx>
        <c:axId val="228214272"/>
        <c:scaling>
          <c:orientation val="minMax"/>
        </c:scaling>
        <c:delete val="0"/>
        <c:axPos val="t"/>
        <c:majorGridlines>
          <c:spPr>
            <a:ln w="12700" cap="flat" cmpd="sng" algn="ctr">
              <a:solidFill>
                <a:schemeClr val="bg2"/>
              </a:solidFill>
              <a:custDash>
                <a:ds d="100000" sp="200000"/>
              </a:custDash>
              <a:miter lim="400000"/>
            </a:ln>
            <a:effectLst/>
          </c:spPr>
        </c:majorGridlines>
        <c:numFmt formatCode="#,##0%" sourceLinked="0"/>
        <c:majorTickMark val="none"/>
        <c:minorTickMark val="none"/>
        <c:tickLblPos val="high"/>
        <c:spPr>
          <a:noFill/>
          <a:ln w="12700" cap="flat" cmpd="sng" algn="ctr">
            <a:noFill/>
            <a:prstDash val="solid"/>
            <a:miter lim="400000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pPr>
            <a:endParaRPr lang="en-US"/>
          </a:p>
        </c:txPr>
        <c:crossAx val="228212736"/>
        <c:crosses val="autoZero"/>
        <c:crossBetween val="between"/>
        <c:majorUnit val="0.01"/>
        <c:minorUnit val="5.0000000000000001E-3"/>
      </c:valAx>
      <c:spPr>
        <a:noFill/>
        <a:ln w="12700" cap="flat">
          <a:noFill/>
          <a:miter lim="400000"/>
        </a:ln>
        <a:effectLst/>
      </c:spPr>
    </c:plotArea>
    <c:legend>
      <c:legendPos val="b"/>
      <c:legendEntry>
        <c:idx val="0"/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034601924759399"/>
          <c:y val="0.90973401054397596"/>
          <c:w val="0.83559700000000003"/>
          <c:h val="4.97336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0000"/>
              </a:solidFill>
              <a:latin typeface="Arial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141806827476"/>
          <c:y val="4.6094701000212797E-2"/>
          <c:w val="0.868858193172524"/>
          <c:h val="0.85803128325175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5707-43B4-BA44-DC33170F396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5707-43B4-BA44-DC33170F396A}"/>
              </c:ext>
            </c:extLst>
          </c:dPt>
          <c:cat>
            <c:strRef>
              <c:f>Sheet1!$A$2:$A$3</c:f>
              <c:strCache>
                <c:ptCount val="2"/>
                <c:pt idx="0">
                  <c:v>Enoxaparin (N=3,716)</c:v>
                </c:pt>
                <c:pt idx="1">
                  <c:v>Betrixaban (N=3,716)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1.59</c:v>
                </c:pt>
                <c:pt idx="1">
                  <c:v>3.12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07-43B4-BA44-DC33170F3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834112"/>
        <c:axId val="229454976"/>
      </c:barChart>
      <c:catAx>
        <c:axId val="22983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en-US"/>
          </a:p>
        </c:txPr>
        <c:crossAx val="229454976"/>
        <c:crosses val="autoZero"/>
        <c:auto val="1"/>
        <c:lblAlgn val="ctr"/>
        <c:lblOffset val="100"/>
        <c:noMultiLvlLbl val="0"/>
      </c:catAx>
      <c:valAx>
        <c:axId val="229454976"/>
        <c:scaling>
          <c:orientation val="minMax"/>
          <c:max val="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561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b="0" dirty="0"/>
                  <a:t>Event</a:t>
                </a:r>
                <a:r>
                  <a:rPr lang="en-US" sz="1600" b="0" baseline="0" dirty="0"/>
                  <a:t> </a:t>
                </a:r>
                <a:r>
                  <a:rPr lang="en-US" sz="1600" b="0" dirty="0"/>
                  <a:t>rate (%)</a:t>
                </a:r>
              </a:p>
            </c:rich>
          </c:tx>
          <c:layout>
            <c:manualLayout>
              <c:xMode val="edge"/>
              <c:yMode val="edge"/>
              <c:x val="1.5142223633553401E-2"/>
              <c:y val="0.31672117908338399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solidFill>
                  <a:schemeClr val="tx1"/>
                </a:solidFill>
              </a:defRPr>
            </a:pPr>
            <a:endParaRPr lang="en-US"/>
          </a:p>
        </c:txPr>
        <c:crossAx val="229834112"/>
        <c:crosses val="autoZero"/>
        <c:crossBetween val="between"/>
      </c:valAx>
      <c:spPr>
        <a:solidFill>
          <a:schemeClr val="bg2"/>
        </a:solidFill>
      </c:spPr>
    </c:plotArea>
    <c:plotVisOnly val="1"/>
    <c:dispBlanksAs val="gap"/>
    <c:showDLblsOverMax val="0"/>
  </c:chart>
  <c:txPr>
    <a:bodyPr/>
    <a:lstStyle/>
    <a:p>
      <a:pPr>
        <a:defRPr sz="1561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459536307961503E-2"/>
          <c:y val="4.3607954545454498E-2"/>
          <c:w val="0.89670713035870497"/>
          <c:h val="0.84683719577666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Active Control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Fatal Bleeding</c:v>
                </c:pt>
                <c:pt idx="1">
                  <c:v>ICH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0.03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EA-4DFA-9BA8-46DDF3C1CF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Betrixaban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Fatal Bleeding</c:v>
                </c:pt>
                <c:pt idx="1">
                  <c:v>ICH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0.03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EA-4DFA-9BA8-46DDF3C1C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axId val="229970304"/>
        <c:axId val="229971840"/>
      </c:barChart>
      <c:catAx>
        <c:axId val="2299703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9971840"/>
        <c:crosses val="autoZero"/>
        <c:auto val="1"/>
        <c:lblAlgn val="ctr"/>
        <c:lblOffset val="100"/>
        <c:noMultiLvlLbl val="0"/>
      </c:catAx>
      <c:valAx>
        <c:axId val="229971840"/>
        <c:scaling>
          <c:orientation val="minMax"/>
          <c:max val="0.2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9970304"/>
        <c:crosses val="autoZero"/>
        <c:crossBetween val="between"/>
      </c:valAx>
      <c:spPr>
        <a:solidFill>
          <a:srgbClr val="000000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45747215730801"/>
          <c:y val="3.8200283623518398E-2"/>
          <c:w val="0.81354248992448297"/>
          <c:h val="0.85803128325175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A8D5-4667-9EF3-B7216B35B12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A8D5-4667-9EF3-B7216B35B123}"/>
              </c:ext>
            </c:extLst>
          </c:dPt>
          <c:cat>
            <c:strRef>
              <c:f>Sheet1!$A$2:$A$3</c:f>
              <c:strCache>
                <c:ptCount val="2"/>
                <c:pt idx="0">
                  <c:v>Enoxaparin
(n=1,822)</c:v>
                </c:pt>
                <c:pt idx="1">
                  <c:v>Betrixaban
(n=1,838)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0.09</c:v>
                </c:pt>
                <c:pt idx="1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D5-4667-9EF3-B7216B35B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100"/>
        <c:axId val="230282752"/>
        <c:axId val="230284288"/>
      </c:barChart>
      <c:catAx>
        <c:axId val="23028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tx1"/>
                </a:solidFill>
              </a:defRPr>
            </a:pPr>
            <a:endParaRPr lang="en-US"/>
          </a:p>
        </c:txPr>
        <c:crossAx val="230284288"/>
        <c:crosses val="autoZero"/>
        <c:auto val="1"/>
        <c:lblAlgn val="ctr"/>
        <c:lblOffset val="100"/>
        <c:noMultiLvlLbl val="0"/>
      </c:catAx>
      <c:valAx>
        <c:axId val="230284288"/>
        <c:scaling>
          <c:orientation val="minMax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/>
                </a:solidFill>
              </a:defRPr>
            </a:pPr>
            <a:endParaRPr lang="en-US"/>
          </a:p>
        </c:txPr>
        <c:crossAx val="230282752"/>
        <c:crosses val="autoZero"/>
        <c:crossBetween val="between"/>
        <c:minorUnit val="0.02"/>
      </c:valAx>
      <c:spPr>
        <a:solidFill>
          <a:schemeClr val="bg2"/>
        </a:solidFill>
      </c:spPr>
    </c:plotArea>
    <c:plotVisOnly val="1"/>
    <c:dispBlanksAs val="gap"/>
    <c:showDLblsOverMax val="0"/>
  </c:chart>
  <c:txPr>
    <a:bodyPr/>
    <a:lstStyle/>
    <a:p>
      <a:pPr>
        <a:defRPr sz="1561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A5AFC-A1DF-412E-B571-906506ACD289}" type="datetimeFigureOut">
              <a:rPr lang="en-US" smtClean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B980C-9D11-440D-92E3-45CA8EE25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75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B9FB43-D938-4D4A-B028-1EFCE5AD65F2}" type="slidenum">
              <a:rPr lang="de-DE" altLang="de-DE"/>
              <a:pPr>
                <a:defRPr/>
              </a:pPr>
              <a:t>‹#›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14588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/>
              <a:pPr>
                <a:defRPr/>
              </a:pPr>
              <a:t>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63125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4F5756-1439-4537-A573-EC2AA4AFC9CE}" type="slidenum">
              <a:rPr lang="en-US" altLang="en-US">
                <a:solidFill>
                  <a:srgbClr val="FFFFFF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13697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DABE2F-F626-4C58-850D-CE1E7EE35ED9}" type="slidenum">
              <a:rPr lang="en-US" altLang="en-US">
                <a:solidFill>
                  <a:srgbClr val="FFFFFF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13398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AF2AC6-276B-497C-8C39-95607B2621AA}" type="slidenum">
              <a:rPr lang="en-US" altLang="en-US">
                <a:solidFill>
                  <a:srgbClr val="FFFFFF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/>
              <a:t>Courtesy of Dr G</a:t>
            </a:r>
          </a:p>
        </p:txBody>
      </p:sp>
    </p:spTree>
    <p:extLst>
      <p:ext uri="{BB962C8B-B14F-4D97-AF65-F5344CB8AC3E}">
        <p14:creationId xmlns:p14="http://schemas.microsoft.com/office/powerpoint/2010/main" val="1019453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Abbreviations: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LMWH = low molecular weight heparin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UFH = unfractionated heparin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C845D1-3BE7-49F2-98CA-26924CF3E2AA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91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/>
              <a:pPr>
                <a:defRPr/>
              </a:pPr>
              <a:t>18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55025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812C50-7645-49B4-9654-F263BA8B1D3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40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DA04D4-6B77-4626-8321-7BEC08AE582D}" type="slidenum">
              <a:rPr lang="en-US" altLang="en-US">
                <a:solidFill>
                  <a:srgbClr val="FFFFFF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en-US" dirty="0"/>
              <a:t>Hull RD, et al. </a:t>
            </a:r>
            <a:r>
              <a:rPr lang="da-DK" altLang="en-US" i="1" dirty="0"/>
              <a:t>Ann Intern Med</a:t>
            </a:r>
            <a:r>
              <a:rPr lang="da-DK" altLang="en-US" dirty="0"/>
              <a:t>. 2010;153:8-18; Cohen AT, et al. </a:t>
            </a:r>
            <a:r>
              <a:rPr lang="da-DK" altLang="en-US" i="1" dirty="0"/>
              <a:t>N Engl J Med.</a:t>
            </a:r>
            <a:r>
              <a:rPr lang="da-DK" altLang="en-US" dirty="0"/>
              <a:t> 2013;368:513-523; Goldhaber SZ, et al. </a:t>
            </a:r>
            <a:r>
              <a:rPr lang="da-DK" altLang="en-US" i="1" dirty="0"/>
              <a:t>N Engl J Med.</a:t>
            </a:r>
            <a:r>
              <a:rPr lang="da-DK" altLang="en-US" dirty="0"/>
              <a:t> 2011;365:2167-2177.</a:t>
            </a:r>
          </a:p>
          <a:p>
            <a:endParaRPr lang="da-DK" altLang="en-US" dirty="0"/>
          </a:p>
          <a:p>
            <a:r>
              <a:rPr lang="en-US" altLang="en-US" dirty="0"/>
              <a:t>EXCLAIM- enox vs. placebo</a:t>
            </a:r>
          </a:p>
          <a:p>
            <a:r>
              <a:rPr lang="en-US" altLang="en-US" dirty="0"/>
              <a:t>MAGELLAN- riva vs. enox</a:t>
            </a:r>
          </a:p>
          <a:p>
            <a:r>
              <a:rPr lang="en-US" altLang="en-US" dirty="0"/>
              <a:t>ADOPT- apix vs. enox</a:t>
            </a:r>
          </a:p>
          <a:p>
            <a:r>
              <a:rPr lang="en-US" altLang="en-US" dirty="0"/>
              <a:t>LIFENOX- enox/GCS vs. placebo/GCS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9352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49E5A7-03D0-4E4D-9B47-C4515442E0D6}" type="slidenum">
              <a:rPr lang="en-US" altLang="en-US">
                <a:solidFill>
                  <a:srgbClr val="FFFFFF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17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74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defTabSz="912813">
              <a:lnSpc>
                <a:spcPct val="80000"/>
              </a:lnSpc>
            </a:pPr>
            <a:r>
              <a:rPr lang="da-DK" altLang="en-US" sz="1300" dirty="0">
                <a:solidFill>
                  <a:srgbClr val="C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Cohen AT, et al. N Engl J Med. 2013;368:513-523; Goldhaber SZ, et al. N Engl J Med. 2011;365:2167-2177</a:t>
            </a:r>
          </a:p>
          <a:p>
            <a:pPr defTabSz="912813">
              <a:lnSpc>
                <a:spcPct val="80000"/>
              </a:lnSpc>
            </a:pPr>
            <a:endParaRPr lang="en-US" altLang="en-US" sz="1300" dirty="0">
              <a:solidFill>
                <a:srgbClr val="C0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defTabSz="912813">
              <a:lnSpc>
                <a:spcPct val="80000"/>
              </a:lnSpc>
            </a:pPr>
            <a:r>
              <a:rPr lang="en-US" altLang="en-US" sz="1300" dirty="0">
                <a:solidFill>
                  <a:srgbClr val="C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Here’s compelling data on the unmet need for preventing blood clots post hospitalization in acute medically ill patients </a:t>
            </a:r>
          </a:p>
          <a:p>
            <a:pPr defTabSz="912813">
              <a:lnSpc>
                <a:spcPct val="80000"/>
              </a:lnSpc>
            </a:pPr>
            <a:endParaRPr lang="en-US" altLang="en-US" sz="1300" dirty="0">
              <a:solidFill>
                <a:srgbClr val="C0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defTabSz="912813">
              <a:lnSpc>
                <a:spcPct val="80000"/>
              </a:lnSpc>
            </a:pPr>
            <a:r>
              <a:rPr lang="en-US" altLang="en-US" sz="1300" dirty="0">
                <a:solidFill>
                  <a:srgbClr val="C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Each year in the United States an estimated 54,000 hospitalized patients with diseases such as CHF, stroke, infection, and cancer survive their medical condition but die  of a pulmonary embolism  this is tragic</a:t>
            </a:r>
          </a:p>
          <a:p>
            <a:pPr defTabSz="912813">
              <a:lnSpc>
                <a:spcPct val="80000"/>
              </a:lnSpc>
            </a:pPr>
            <a:endParaRPr lang="en-US" altLang="en-US" sz="1300" dirty="0">
              <a:solidFill>
                <a:srgbClr val="C0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defTabSz="912813">
              <a:lnSpc>
                <a:spcPct val="80000"/>
              </a:lnSpc>
            </a:pPr>
            <a:r>
              <a:rPr lang="en-US" altLang="en-US" sz="1300" dirty="0">
                <a:solidFill>
                  <a:srgbClr val="C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If we look  at recent data from large trials and specifically look at the post hospitalization period we see  that after hospital therapy is stopped</a:t>
            </a:r>
          </a:p>
          <a:p>
            <a:pPr defTabSz="912813">
              <a:lnSpc>
                <a:spcPct val="80000"/>
              </a:lnSpc>
            </a:pPr>
            <a:r>
              <a:rPr lang="en-US" altLang="en-US" sz="1300" dirty="0">
                <a:solidFill>
                  <a:srgbClr val="C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</a:p>
          <a:p>
            <a:pPr defTabSz="912813">
              <a:lnSpc>
                <a:spcPct val="80000"/>
              </a:lnSpc>
              <a:buFontTx/>
              <a:buChar char="•"/>
            </a:pPr>
            <a:r>
              <a:rPr lang="en-US" altLang="en-US" sz="1300" dirty="0">
                <a:latin typeface="Franklin Gothic Book" panose="020B05030201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The rate of symptomatic VTE  &gt; doubles  over the first  21 days post discharge </a:t>
            </a:r>
          </a:p>
          <a:p>
            <a:pPr defTabSz="912813">
              <a:lnSpc>
                <a:spcPct val="80000"/>
              </a:lnSpc>
              <a:buFontTx/>
              <a:buChar char="•"/>
            </a:pPr>
            <a:r>
              <a:rPr lang="en-US" altLang="en-US" sz="1300" dirty="0">
                <a:latin typeface="Franklin Gothic Book" panose="020B05030201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300" dirty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The risk of fatal PE increases 5 fold between day 10 and 35 post hospital discharge</a:t>
            </a:r>
          </a:p>
          <a:p>
            <a:pPr defTabSz="912813">
              <a:lnSpc>
                <a:spcPct val="80000"/>
              </a:lnSpc>
              <a:buFontTx/>
              <a:buChar char="•"/>
            </a:pPr>
            <a:r>
              <a:rPr lang="en-US" altLang="en-US" sz="1300" dirty="0"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 And there a no approved post hospital therapies</a:t>
            </a:r>
            <a:endParaRPr lang="en-US" altLang="en-US" sz="1300" dirty="0">
              <a:solidFill>
                <a:srgbClr val="C0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defTabSz="912813">
              <a:lnSpc>
                <a:spcPct val="80000"/>
              </a:lnSpc>
            </a:pPr>
            <a:endParaRPr lang="en-US" altLang="en-US" sz="1300" b="1" dirty="0">
              <a:solidFill>
                <a:srgbClr val="C0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defTabSz="912813">
              <a:lnSpc>
                <a:spcPct val="80000"/>
              </a:lnSpc>
            </a:pPr>
            <a:r>
              <a:rPr lang="en-US" altLang="en-US" sz="1300" b="1" dirty="0">
                <a:solidFill>
                  <a:srgbClr val="C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Other note:</a:t>
            </a:r>
          </a:p>
          <a:p>
            <a:pPr defTabSz="912813">
              <a:lnSpc>
                <a:spcPct val="80000"/>
              </a:lnSpc>
            </a:pPr>
            <a:r>
              <a:rPr lang="en-US" altLang="en-US" sz="1300" b="1" dirty="0">
                <a:solidFill>
                  <a:srgbClr val="C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MAGELLAN lovenox 35 day death rate, .6 %  x   8.4 million High –risk  Guideline patients</a:t>
            </a:r>
          </a:p>
          <a:p>
            <a:pPr defTabSz="912813">
              <a:lnSpc>
                <a:spcPct val="80000"/>
              </a:lnSpc>
            </a:pPr>
            <a:r>
              <a:rPr lang="en-US" altLang="en-US" sz="1300" b="1" dirty="0">
                <a:solidFill>
                  <a:srgbClr val="C0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Surgeon General says 84,000 U.S. deaths each year due to PE and we know Acute medically iLL patients represent majority</a:t>
            </a:r>
            <a:endParaRPr lang="en-US" altLang="en-US" sz="800" dirty="0"/>
          </a:p>
        </p:txBody>
      </p:sp>
      <p:sp>
        <p:nvSpPr>
          <p:cNvPr id="3174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969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105030-29EB-4A27-831B-E9E4D159996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44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Chan NC, et al. Vasc Health Risk Manag. 2015;11:343-351</a:t>
            </a:r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11665A-3454-4BBD-90F9-71BC896436C7}" type="slidenum">
              <a:rPr lang="en-US" altLang="en-US" sz="1200">
                <a:latin typeface="Times New Roman" panose="02020603050405020304" pitchFamily="18" charset="0"/>
              </a:rPr>
              <a:pPr/>
              <a:t>22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25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Abbreviations: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Apix = apixaban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Betrix = betrixaban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= maximum concentration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CYP = cytochrome P450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CYP3A4 = cytochrome P450, family 3, subfamily A, polypeptide 4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Edox = edoxaban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Enox = enoxaparin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Chan NC, et al. Vasc Health Risk Manag. 2015;11:343-351</a:t>
            </a:r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3EA91E9-C94C-4475-9B88-76B680C635B8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72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Abbreviations: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DOAC = direct oral anticoagulant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VTE = venous thromboembolism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/>
              <a:pPr>
                <a:defRPr/>
              </a:pPr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17569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N Engl J Med 2013; 368: 513-523</a:t>
            </a:r>
          </a:p>
          <a:p>
            <a:r>
              <a:rPr lang="en-US" altLang="en-US" dirty="0"/>
              <a:t>N Engl J Med 2011; 365: 2167-2177</a:t>
            </a:r>
          </a:p>
          <a:p>
            <a:r>
              <a:rPr lang="en-US" altLang="en-US" dirty="0"/>
              <a:t>Cohen AT, et al. N Engl J Med. 2016;375:534-544.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AACDF3-79E9-4758-B4AF-F71EBECFB142}" type="slidenum">
              <a:rPr lang="en-US" altLang="en-US" sz="1200">
                <a:latin typeface="Times New Roman" panose="02020603050405020304" pitchFamily="18" charset="0"/>
              </a:rPr>
              <a:pPr/>
              <a:t>25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2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sym typeface="Wingdings" panose="05000000000000000000" pitchFamily="2" charset="2"/>
              </a:rPr>
              <a:t>Abbreviation: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RRR = relative risk reduction</a:t>
            </a:r>
          </a:p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8084C1-41D8-4175-9B90-7891C7C0065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349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8084C1-41D8-4175-9B90-7891C7C0065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643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Abbreviation: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CrCl = creatinine clearance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ISTH = International Society on Thrombosis and Haemostasis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PO = by mouth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SC = subcutaneous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8084C1-41D8-4175-9B90-7891C7C0065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478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sym typeface="Wingdings" panose="05000000000000000000" pitchFamily="2" charset="2"/>
              </a:rPr>
              <a:t>Abbreviations: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ULN = upper limit of normal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VT = ventricular tachycardia</a:t>
            </a:r>
          </a:p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8084C1-41D8-4175-9B90-7891C7C0065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561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Abbreviation: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GI = gastrointestinal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GU = genitourinary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Hgb = hemoglobin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ICH = intracranial hemorrhage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PUD = peptic ulcer disease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8084C1-41D8-4175-9B90-7891C7C0065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422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02EA6-57E5-4621-B958-2153CA5C3452}" type="slidenum">
              <a:rPr kumimoji="0" lang="en-US" alt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4"/>
          <p:cNvSpPr>
            <a:spLocks noGrp="1"/>
          </p:cNvSpPr>
          <p:nvPr/>
        </p:nvSpPr>
        <p:spPr bwMode="auto">
          <a:xfrm>
            <a:off x="934112" y="4416099"/>
            <a:ext cx="5142177" cy="4182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3172" tIns="46586" rIns="93172" bIns="46586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66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5541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Abbreviation: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mITT = modified intention to treat</a:t>
            </a:r>
          </a:p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82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Abbreviation: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FDA = US Food and Drug Administration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/>
              <a:pPr>
                <a:defRPr/>
              </a:pPr>
              <a:t>34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964317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02EA6-57E5-4621-B958-2153CA5C3452}" type="slidenum">
              <a:rPr kumimoji="0" lang="en-US" alt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4"/>
          <p:cNvSpPr>
            <a:spLocks noGrp="1"/>
          </p:cNvSpPr>
          <p:nvPr/>
        </p:nvSpPr>
        <p:spPr bwMode="auto">
          <a:xfrm>
            <a:off x="934112" y="4416099"/>
            <a:ext cx="5142177" cy="4182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3172" tIns="46586" rIns="93172" bIns="46586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66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5541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Abbreviation:</a:t>
            </a:r>
          </a:p>
          <a:p>
            <a:r>
              <a:rPr lang="en-US" altLang="en-US" dirty="0">
                <a:latin typeface="Arial" pitchFamily="34" charset="0"/>
              </a:rPr>
              <a:t>HF = heart</a:t>
            </a:r>
            <a:r>
              <a:rPr lang="en-US" altLang="en-US" baseline="0" dirty="0">
                <a:latin typeface="Arial" pitchFamily="34" charset="0"/>
              </a:rPr>
              <a:t> failure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RR = relative risk</a:t>
            </a:r>
          </a:p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17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02EA6-57E5-4621-B958-2153CA5C3452}" type="slidenum">
              <a:rPr kumimoji="0" lang="en-US" alt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4"/>
          <p:cNvSpPr>
            <a:spLocks noGrp="1"/>
          </p:cNvSpPr>
          <p:nvPr/>
        </p:nvSpPr>
        <p:spPr bwMode="auto">
          <a:xfrm>
            <a:off x="934112" y="4416099"/>
            <a:ext cx="5142177" cy="4182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3172" tIns="46586" rIns="93172" bIns="46586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66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5541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aseline="0" dirty="0">
                <a:latin typeface="Arial" pitchFamily="34" charset="0"/>
              </a:rPr>
              <a:t>Abbreviations: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ARR = annualized relapse rate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HR = hazard ratio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NNT = number needed to treat</a:t>
            </a:r>
          </a:p>
          <a:p>
            <a:endParaRPr lang="en-US" altLang="en-US" baseline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5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Abbreviation: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DVT = deep vein thrombosis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C)</a:t>
            </a:r>
            <a:r>
              <a:rPr lang="en-US" baseline="0" dirty="0"/>
              <a:t> </a:t>
            </a:r>
            <a:r>
              <a:rPr lang="en-US" dirty="0"/>
              <a:t>During the first month after hospital discharge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07612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Abbreviation: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TIA = transient ischemic attack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/>
              <a:pPr>
                <a:defRPr/>
              </a:pPr>
              <a:t>38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264289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Abbreviation:</a:t>
            </a:r>
          </a:p>
          <a:p>
            <a:r>
              <a:rPr lang="en-US" dirty="0"/>
              <a:t>CHF = congestive heart failure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/>
              <a:pPr>
                <a:defRPr/>
              </a:pPr>
              <a:t>39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0935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02EA6-57E5-4621-B958-2153CA5C3452}" type="slidenum">
              <a:rPr kumimoji="0" lang="en-US" alt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4"/>
          <p:cNvSpPr>
            <a:spLocks noGrp="1"/>
          </p:cNvSpPr>
          <p:nvPr/>
        </p:nvSpPr>
        <p:spPr bwMode="auto">
          <a:xfrm>
            <a:off x="934112" y="4416099"/>
            <a:ext cx="5142177" cy="4182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3172" tIns="46586" rIns="93172" bIns="46586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66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5541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Abbreviation: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NS = not significant</a:t>
            </a:r>
          </a:p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771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02EA6-57E5-4621-B958-2153CA5C3452}" type="slidenum">
              <a:rPr kumimoji="0" lang="en-US" alt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4"/>
          <p:cNvSpPr>
            <a:spLocks noGrp="1"/>
          </p:cNvSpPr>
          <p:nvPr/>
        </p:nvSpPr>
        <p:spPr bwMode="auto">
          <a:xfrm>
            <a:off x="934112" y="4416099"/>
            <a:ext cx="5142177" cy="4182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3172" tIns="46586" rIns="93172" bIns="46586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66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5541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63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02EA6-57E5-4621-B958-2153CA5C3452}" type="slidenum">
              <a:rPr kumimoji="0" lang="en-US" alt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4"/>
          <p:cNvSpPr>
            <a:spLocks noGrp="1"/>
          </p:cNvSpPr>
          <p:nvPr/>
        </p:nvSpPr>
        <p:spPr bwMode="auto">
          <a:xfrm>
            <a:off x="934112" y="4416099"/>
            <a:ext cx="5142177" cy="4182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3172" tIns="46586" rIns="93172" bIns="46586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66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5541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372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 smtClean="0"/>
              <a:pPr>
                <a:defRPr/>
              </a:pPr>
              <a:t>45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063474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A02EA6-57E5-4621-B958-2153CA5C3452}" type="slidenum">
              <a:rPr kumimoji="0" lang="en-US" altLang="en-US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4"/>
          <p:cNvSpPr>
            <a:spLocks noGrp="1"/>
          </p:cNvSpPr>
          <p:nvPr/>
        </p:nvSpPr>
        <p:spPr bwMode="auto">
          <a:xfrm>
            <a:off x="934112" y="4416099"/>
            <a:ext cx="5142177" cy="4182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3172" tIns="46586" rIns="93172" bIns="46586"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667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5541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92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Abbreviation: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NOAC = non-vitamin K antagonist oral anticoagulant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8084C1-41D8-4175-9B90-7891C7C0065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6891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Abbreviation: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CRNM = clinically relevant nonmajor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8084C1-41D8-4175-9B90-7891C7C0065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18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2773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Abbreviations:</a:t>
            </a:r>
          </a:p>
          <a:p>
            <a:r>
              <a:rPr lang="en-US" dirty="0"/>
              <a:t>OAC =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oral anticoagulant </a:t>
            </a:r>
            <a:endParaRPr lang="en-US" dirty="0"/>
          </a:p>
          <a:p>
            <a:r>
              <a:rPr lang="en-US" dirty="0"/>
              <a:t>VKA =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vitamin K antagonist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0F24E-EF92-44A2-BF6A-09FA9F38124A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46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C)</a:t>
            </a:r>
            <a:r>
              <a:rPr lang="en-US" baseline="0" dirty="0"/>
              <a:t> </a:t>
            </a:r>
            <a:r>
              <a:rPr lang="en-US" dirty="0"/>
              <a:t>During the first month after hospital discharge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076125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Abbreviations: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FXa = factor Xa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INR = international normalized ratio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PCC = prothrombin complex concentrate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/>
              <a:pPr>
                <a:defRPr/>
              </a:pPr>
              <a:t>53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132795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/>
              <a:pPr>
                <a:defRPr/>
              </a:pPr>
              <a:t>54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051995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Abbreviation:</a:t>
            </a:r>
          </a:p>
          <a:p>
            <a:r>
              <a:rPr lang="en-US" dirty="0"/>
              <a:t>IV = intravenous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 smtClean="0"/>
              <a:pPr>
                <a:defRPr/>
              </a:pPr>
              <a:t>55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212338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Abbreviations:</a:t>
            </a:r>
          </a:p>
          <a:p>
            <a:r>
              <a:rPr lang="en-US" dirty="0"/>
              <a:t>dTT = dilute thrombin time</a:t>
            </a:r>
          </a:p>
          <a:p>
            <a:r>
              <a:rPr lang="en-US" dirty="0"/>
              <a:t>ECT = ecarin clotting time</a:t>
            </a:r>
          </a:p>
          <a:p>
            <a:r>
              <a:rPr lang="en-US" dirty="0"/>
              <a:t>Activity</a:t>
            </a:r>
            <a:r>
              <a:rPr lang="en-US" baseline="0" dirty="0"/>
              <a:t> restored in most patients for close to 24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8E2F0-61CF-4542-B70B-48A71FA01A08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331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Abbreviation:</a:t>
            </a:r>
          </a:p>
          <a:p>
            <a:r>
              <a:rPr lang="en-US" dirty="0"/>
              <a:t>GLA = </a:t>
            </a:r>
            <a:r>
              <a:rPr lang="el-GR" dirty="0"/>
              <a:t>γ</a:t>
            </a:r>
            <a:r>
              <a:rPr lang="en-US" dirty="0"/>
              <a:t>-carboxyglutamic acid-rich</a:t>
            </a:r>
          </a:p>
          <a:p>
            <a:endParaRPr lang="en-US" dirty="0"/>
          </a:p>
          <a:p>
            <a:r>
              <a:rPr lang="en-US" dirty="0"/>
              <a:t>Universal—both direct Xai and those that work through antithrombin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25CC7-A698-43AD-BE07-5F73E23035DD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29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/>
              <a:pPr>
                <a:defRPr/>
              </a:pPr>
              <a:t>59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592770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/>
              <a:pPr>
                <a:defRPr/>
              </a:pPr>
              <a:t>60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630516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D31A849-93E3-426F-90D3-6644E0CCD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6130" indent="-27543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38" indent="-22034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2433" indent="-22034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3128" indent="-22034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F5852B2-6B6E-4308-9A66-75AEB829241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61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AEA9FF2-AA08-4BB1-B914-F9A180DEB4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8871CB9-B261-4F8E-BE9B-78BEC25D3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4205515"/>
            <a:ext cx="4819650" cy="39841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PREDICT 01-028 - Followup</a:t>
            </a:r>
          </a:p>
        </p:txBody>
      </p:sp>
    </p:spTree>
    <p:extLst>
      <p:ext uri="{BB962C8B-B14F-4D97-AF65-F5344CB8AC3E}">
        <p14:creationId xmlns:p14="http://schemas.microsoft.com/office/powerpoint/2010/main" val="17010447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Connolly</a:t>
            </a:r>
            <a:r>
              <a:rPr lang="en-US" baseline="0" dirty="0"/>
              <a:t> SJ, Gibson CM, Crothwer M. N Engl J Med. 2016 Dec 33:375(25):2499-500.</a:t>
            </a:r>
          </a:p>
          <a:p>
            <a:endParaRPr lang="en-US" baseline="0" dirty="0"/>
          </a:p>
          <a:p>
            <a:r>
              <a:rPr lang="en-US" baseline="0" dirty="0"/>
              <a:t>Thrombotic Rate was 12%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 smtClean="0"/>
              <a:pPr>
                <a:defRPr/>
              </a:pPr>
              <a:t>63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410034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 smtClean="0"/>
              <a:pPr>
                <a:defRPr/>
              </a:pPr>
              <a:t>65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98960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Courtesy of Dr G</a:t>
            </a:r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A528E3-1B5B-4A97-B71C-365F89DF21A9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25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924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924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Abbreviation: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COPD = chronic obstructive pulmonary disease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/>
              <a:pPr>
                <a:defRPr/>
              </a:pPr>
              <a:t>69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213240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/>
              <a:pPr>
                <a:defRPr/>
              </a:pPr>
              <a:t>73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4113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/>
              <a:pPr>
                <a:defRPr/>
              </a:pPr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92597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D66C9BC-C03E-428A-80C0-94889BCF4FAA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  <p:sp>
        <p:nvSpPr>
          <p:cNvPr id="2949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DE3FA3-17ED-4E77-ADFA-CD3DA8C67B54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  <p:sp>
        <p:nvSpPr>
          <p:cNvPr id="294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4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Courtesy of Dr G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4907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Abbreviation: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 = pulmonary embolism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 1 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https://www.ncbi.nlm.nih.gov/books/NBK44178/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r>
              <a:rPr lang="en-US" dirty="0"/>
              <a:t>Ref on PT:</a:t>
            </a:r>
            <a:r>
              <a:rPr lang="en-US" baseline="0" dirty="0"/>
              <a:t> https://www.ncbi.nlm.nih.gov/books/NBK44178/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B9FB43-D938-4D4A-B028-1EFCE5AD65F2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603110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1188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https://globenewswire.com/news-release/2017/06/23/1028665/0/en/U-S-FDA-Approves-Bevyxxa-betrixaban-First-and-Only-Anticoagulant-for-Hospital-and-Extended-Duration-Prevention-of-Venous-Thromboembolism-VTE-in-Acutely-Ill-Medical-Patients.html</a:t>
            </a:r>
          </a:p>
          <a:p>
            <a:pPr marL="0" indent="0">
              <a:spcAft>
                <a:spcPts val="1188"/>
              </a:spcAft>
              <a:buFontTx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indent="-168275">
              <a:spcAft>
                <a:spcPts val="1188"/>
              </a:spcAft>
              <a:buFontTx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indent="-168275">
              <a:spcAft>
                <a:spcPts val="1188"/>
              </a:spcAft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G7 countries, which include the United States, Canada, France, Germany, Italy, Japan, and the United Kingdom, a substantial number of acutely ill medical patients are vulnerable to VTE</a:t>
            </a:r>
          </a:p>
          <a:p>
            <a:pPr marL="168275" indent="-168275">
              <a:spcAft>
                <a:spcPts val="1188"/>
              </a:spcAft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these countries:</a:t>
            </a:r>
          </a:p>
          <a:p>
            <a:pPr marL="620713" lvl="1" indent="-168275">
              <a:spcAft>
                <a:spcPts val="1188"/>
              </a:spcAft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There are more than 24 million hospitalized acutely ill medical patients</a:t>
            </a:r>
          </a:p>
          <a:p>
            <a:pPr marL="620713" lvl="1" indent="-168275">
              <a:spcAft>
                <a:spcPts val="1188"/>
              </a:spcAft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 estimated 22.5 million of these patients are at risk of VTE events</a:t>
            </a:r>
          </a:p>
          <a:p>
            <a:pPr marL="620713" lvl="1" indent="-168275">
              <a:spcAft>
                <a:spcPts val="1188"/>
              </a:spcAft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more than 1 million VTE events and 150,000 VTE-related deaths are reported annually</a:t>
            </a:r>
          </a:p>
          <a:p>
            <a:pPr marL="620713" lvl="1" indent="-168275">
              <a:spcAft>
                <a:spcPts val="1188"/>
              </a:spcAft>
              <a:buFontTx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0713" lvl="1" indent="-168275">
              <a:spcAft>
                <a:spcPts val="1188"/>
              </a:spcAft>
              <a:buFontTx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DCD978-E1BA-42BA-BB12-C2B5F631B27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2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 Program Title-Moderator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3670" r="15476" b="19263"/>
          <a:stretch/>
        </p:blipFill>
        <p:spPr>
          <a:xfrm>
            <a:off x="0" y="-27384"/>
            <a:ext cx="9144000" cy="60486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9978" y="-27384"/>
            <a:ext cx="3246107" cy="608593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003853"/>
              </a:solidFill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97763" y="540490"/>
            <a:ext cx="3648456" cy="1097280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4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97765" y="4880532"/>
            <a:ext cx="2879725" cy="77750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90441" y="2198688"/>
            <a:ext cx="3245644" cy="1630362"/>
          </a:xfrm>
          <a:solidFill>
            <a:srgbClr val="FFFFFF">
              <a:alpha val="50196"/>
            </a:srgbClr>
          </a:solidFill>
        </p:spPr>
        <p:txBody>
          <a:bodyPr lIns="182880" anchor="ctr"/>
          <a:lstStyle>
            <a:lvl1pPr>
              <a:defRPr sz="2000" b="0" cap="all" baseline="0">
                <a:solidFill>
                  <a:srgbClr val="662225"/>
                </a:solidFill>
              </a:defRPr>
            </a:lvl1pPr>
            <a:lvl2pPr marL="0" indent="0">
              <a:lnSpc>
                <a:spcPct val="80000"/>
              </a:lnSpc>
              <a:buNone/>
              <a:defRPr sz="2000" b="1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None/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058547"/>
            <a:ext cx="9144000" cy="802164"/>
            <a:chOff x="0" y="7026673"/>
            <a:chExt cx="12192000" cy="80216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7026673"/>
              <a:ext cx="12192000" cy="802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52" y="7195190"/>
              <a:ext cx="2438517" cy="482161"/>
            </a:xfrm>
            <a:prstGeom prst="rect">
              <a:avLst/>
            </a:prstGeom>
          </p:spPr>
        </p:pic>
      </p:grpSp>
      <p:pic>
        <p:nvPicPr>
          <p:cNvPr id="10" name="Picture 9" descr="THO_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6217920"/>
            <a:ext cx="14478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16" y="6217920"/>
            <a:ext cx="1068237" cy="46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69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408" userDrawn="1">
          <p15:clr>
            <a:srgbClr val="9FCC3B"/>
          </p15:clr>
        </p15:guide>
        <p15:guide id="2" orient="horz" pos="3816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 Content Slide 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sz="quarter" idx="10"/>
          </p:nvPr>
        </p:nvSpPr>
        <p:spPr>
          <a:xfrm>
            <a:off x="188004" y="1768499"/>
            <a:ext cx="4030588" cy="435254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lang="en-US" dirty="0" smtClean="0"/>
            </a:lvl1pPr>
            <a:lvl2pPr>
              <a:lnSpc>
                <a:spcPct val="90000"/>
              </a:lnSpc>
              <a:spcBef>
                <a:spcPts val="600"/>
              </a:spcBef>
              <a:defRPr lang="en-US" dirty="0" smtClean="0"/>
            </a:lvl2pPr>
            <a:lvl3pPr>
              <a:lnSpc>
                <a:spcPct val="90000"/>
              </a:lnSpc>
              <a:spcBef>
                <a:spcPts val="600"/>
              </a:spcBef>
              <a:defRPr lang="en-US" dirty="0" smtClean="0"/>
            </a:lvl3pPr>
            <a:lvl4pPr>
              <a:lnSpc>
                <a:spcPct val="90000"/>
              </a:lnSpc>
              <a:spcBef>
                <a:spcPts val="600"/>
              </a:spcBef>
              <a:defRPr lang="en-US" dirty="0" smtClean="0"/>
            </a:lvl4pPr>
            <a:lvl5pPr>
              <a:lnSpc>
                <a:spcPct val="90000"/>
              </a:lnSpc>
              <a:spcBef>
                <a:spcPts val="600"/>
              </a:spcBef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649388" y="1768499"/>
            <a:ext cx="4030588" cy="435254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lang="en-US" dirty="0" smtClean="0"/>
            </a:lvl1pPr>
            <a:lvl2pPr>
              <a:lnSpc>
                <a:spcPct val="90000"/>
              </a:lnSpc>
              <a:spcBef>
                <a:spcPts val="600"/>
              </a:spcBef>
              <a:defRPr lang="en-US" dirty="0" smtClean="0"/>
            </a:lvl2pPr>
            <a:lvl3pPr>
              <a:lnSpc>
                <a:spcPct val="90000"/>
              </a:lnSpc>
              <a:spcBef>
                <a:spcPts val="600"/>
              </a:spcBef>
              <a:defRPr lang="en-US" dirty="0" smtClean="0"/>
            </a:lvl3pPr>
            <a:lvl4pPr>
              <a:lnSpc>
                <a:spcPct val="90000"/>
              </a:lnSpc>
              <a:spcBef>
                <a:spcPts val="600"/>
              </a:spcBef>
              <a:defRPr lang="en-US" dirty="0" smtClean="0"/>
            </a:lvl4pPr>
            <a:lvl5pPr>
              <a:lnSpc>
                <a:spcPct val="90000"/>
              </a:lnSpc>
              <a:spcBef>
                <a:spcPts val="600"/>
              </a:spcBef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0"/>
          <p:cNvSpPr>
            <a:spLocks noGrp="1"/>
          </p:cNvSpPr>
          <p:nvPr>
            <p:ph type="title"/>
          </p:nvPr>
        </p:nvSpPr>
        <p:spPr bwMode="auto">
          <a:xfrm>
            <a:off x="190498" y="78391"/>
            <a:ext cx="876046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38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88004" y="1379527"/>
            <a:ext cx="4030588" cy="37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800" b="1" i="0">
                <a:solidFill>
                  <a:srgbClr val="66222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0498" y="6161088"/>
            <a:ext cx="8564312" cy="69691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649388" y="1379527"/>
            <a:ext cx="4030588" cy="37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800" b="1" i="0">
                <a:solidFill>
                  <a:srgbClr val="66222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2683" y="6326115"/>
            <a:ext cx="474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8E14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051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 Content Slide (Subhead + SmartArt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 Placeholder 4"/>
          <p:cNvSpPr>
            <a:spLocks noGrp="1"/>
          </p:cNvSpPr>
          <p:nvPr>
            <p:ph type="dgm" sz="quarter" idx="11"/>
          </p:nvPr>
        </p:nvSpPr>
        <p:spPr>
          <a:xfrm>
            <a:off x="197048" y="1862124"/>
            <a:ext cx="8489753" cy="4137025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Placeholder 10"/>
          <p:cNvSpPr>
            <a:spLocks noGrp="1"/>
          </p:cNvSpPr>
          <p:nvPr>
            <p:ph type="title"/>
          </p:nvPr>
        </p:nvSpPr>
        <p:spPr bwMode="auto">
          <a:xfrm>
            <a:off x="190498" y="78391"/>
            <a:ext cx="876046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8004" y="1379527"/>
            <a:ext cx="8308297" cy="37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800" b="1" i="0">
                <a:solidFill>
                  <a:srgbClr val="66222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0498" y="6161088"/>
            <a:ext cx="8564312" cy="69691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2683" y="6326115"/>
            <a:ext cx="474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8E14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4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0"/>
          <p:cNvSpPr>
            <a:spLocks noGrp="1"/>
          </p:cNvSpPr>
          <p:nvPr>
            <p:ph type="title"/>
          </p:nvPr>
        </p:nvSpPr>
        <p:spPr bwMode="auto">
          <a:xfrm>
            <a:off x="190498" y="78391"/>
            <a:ext cx="876046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38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0498" y="6161088"/>
            <a:ext cx="8564312" cy="69691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2683" y="6326115"/>
            <a:ext cx="474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8E14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3175"/>
            <a:ext cx="914876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-4763" y="5719282"/>
            <a:ext cx="9144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30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39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7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675" y="1858150"/>
            <a:ext cx="3517900" cy="213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975" y="1858150"/>
            <a:ext cx="3517900" cy="213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42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32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42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4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 Program-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3670" r="15476" b="19263"/>
          <a:stretch/>
        </p:blipFill>
        <p:spPr>
          <a:xfrm>
            <a:off x="0" y="-27384"/>
            <a:ext cx="9144000" cy="604867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89978" y="-27384"/>
            <a:ext cx="3870454" cy="606025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003853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90210" y="1127346"/>
            <a:ext cx="3870222" cy="3778181"/>
          </a:xfrm>
          <a:solidFill>
            <a:srgbClr val="FFFFFF">
              <a:alpha val="50196"/>
            </a:srgbClr>
          </a:solidFill>
        </p:spPr>
        <p:txBody>
          <a:bodyPr lIns="182880" anchor="ctr"/>
          <a:lstStyle>
            <a:lvl1pPr>
              <a:spcBef>
                <a:spcPts val="1200"/>
              </a:spcBef>
              <a:defRPr sz="2000" b="1" baseline="0">
                <a:solidFill>
                  <a:srgbClr val="662225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800" b="0" i="1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97763" y="540490"/>
            <a:ext cx="3648456" cy="1097280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4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6058547"/>
            <a:ext cx="9144000" cy="802164"/>
            <a:chOff x="0" y="6058547"/>
            <a:chExt cx="9144000" cy="8021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058547"/>
              <a:ext cx="9144000" cy="802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64" y="6227064"/>
              <a:ext cx="1828888" cy="482161"/>
            </a:xfrm>
            <a:prstGeom prst="rect">
              <a:avLst/>
            </a:prstGeom>
          </p:spPr>
        </p:pic>
        <p:pic>
          <p:nvPicPr>
            <p:cNvPr id="21" name="Picture 20" descr="THO_logo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960" y="6217920"/>
              <a:ext cx="1447800" cy="508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916" y="6217920"/>
              <a:ext cx="1068237" cy="465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90010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8" userDrawn="1">
          <p15:clr>
            <a:srgbClr val="9FCC3B"/>
          </p15:clr>
        </p15:guide>
        <p15:guide id="2" orient="horz" pos="172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27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04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67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438150"/>
            <a:ext cx="1943100" cy="3241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438150"/>
            <a:ext cx="5676900" cy="3241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86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163513"/>
            <a:ext cx="8391525" cy="144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82617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163513"/>
            <a:ext cx="8391525" cy="144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72510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41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57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675" y="1858150"/>
            <a:ext cx="3517900" cy="213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975" y="1858150"/>
            <a:ext cx="3517900" cy="213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97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7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 Section Title-Facul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3670" r="15476" b="19263"/>
          <a:stretch/>
        </p:blipFill>
        <p:spPr>
          <a:xfrm>
            <a:off x="0" y="-27384"/>
            <a:ext cx="9144000" cy="604867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89978" y="-27384"/>
            <a:ext cx="3246107" cy="614951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003853"/>
              </a:solidFill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90441" y="2198688"/>
            <a:ext cx="3245644" cy="1630362"/>
          </a:xfrm>
          <a:solidFill>
            <a:srgbClr val="FFFFFF">
              <a:alpha val="65000"/>
            </a:srgbClr>
          </a:solidFill>
        </p:spPr>
        <p:txBody>
          <a:bodyPr lIns="182880" anchor="ctr"/>
          <a:lstStyle>
            <a:lvl1pPr>
              <a:defRPr sz="2000" b="0" cap="all" baseline="0">
                <a:solidFill>
                  <a:srgbClr val="662225"/>
                </a:solidFill>
              </a:defRPr>
            </a:lvl1pPr>
            <a:lvl2pPr marL="0" indent="0">
              <a:lnSpc>
                <a:spcPct val="80000"/>
              </a:lnSpc>
              <a:buNone/>
              <a:defRPr sz="2000" b="1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None/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97763" y="540490"/>
            <a:ext cx="3648456" cy="1097280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4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6058547"/>
            <a:ext cx="9144000" cy="802164"/>
            <a:chOff x="0" y="6058547"/>
            <a:chExt cx="9144000" cy="802164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6058547"/>
              <a:ext cx="9144000" cy="802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64" y="6227064"/>
              <a:ext cx="1828888" cy="482161"/>
            </a:xfrm>
            <a:prstGeom prst="rect">
              <a:avLst/>
            </a:prstGeom>
          </p:spPr>
        </p:pic>
        <p:pic>
          <p:nvPicPr>
            <p:cNvPr id="22" name="Picture 21" descr="THO_logo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960" y="6217920"/>
              <a:ext cx="1447800" cy="50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916" y="6217920"/>
              <a:ext cx="1068237" cy="465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3789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1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76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E57BBF5-F64F-4733-BA47-630DDEDA5A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991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6A8989C-7CCE-4094-9CCA-40812B6C08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30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28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675" y="1858150"/>
            <a:ext cx="3517900" cy="213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975" y="1858150"/>
            <a:ext cx="3517900" cy="213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40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8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26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4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3175"/>
            <a:ext cx="914876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-4763" y="5719282"/>
            <a:ext cx="9144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6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 Sub-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3670" r="15476" b="19263"/>
          <a:stretch/>
        </p:blipFill>
        <p:spPr>
          <a:xfrm>
            <a:off x="0" y="-27384"/>
            <a:ext cx="9144000" cy="6048672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97763" y="2198688"/>
            <a:ext cx="6271830" cy="1097280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4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058547"/>
            <a:ext cx="9144000" cy="802164"/>
            <a:chOff x="0" y="6058547"/>
            <a:chExt cx="9144000" cy="8021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058547"/>
              <a:ext cx="9144000" cy="802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64" y="6227064"/>
              <a:ext cx="1828888" cy="482161"/>
            </a:xfrm>
            <a:prstGeom prst="rect">
              <a:avLst/>
            </a:prstGeom>
          </p:spPr>
        </p:pic>
        <p:pic>
          <p:nvPicPr>
            <p:cNvPr id="15" name="Picture 14" descr="THO_logo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960" y="6217920"/>
              <a:ext cx="1447800" cy="508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916" y="6217920"/>
              <a:ext cx="1068237" cy="465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3488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11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49111"/>
            <a:ext cx="7772400" cy="35779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06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675" y="1858152"/>
            <a:ext cx="3517900" cy="18166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976" y="1858152"/>
            <a:ext cx="3517900" cy="18166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4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28"/>
            <a:ext cx="4040188" cy="4016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33190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73228"/>
            <a:ext cx="4041775" cy="4016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133190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91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17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1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71277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29200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76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8936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29200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40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4500" y="1549402"/>
            <a:ext cx="3223575" cy="2130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316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438152"/>
            <a:ext cx="1943100" cy="3241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8742" y="438152"/>
            <a:ext cx="1929759" cy="3241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42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3670" r="15476" b="19263"/>
          <a:stretch/>
        </p:blipFill>
        <p:spPr>
          <a:xfrm>
            <a:off x="0" y="-27384"/>
            <a:ext cx="9144000" cy="604867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8943" y="-38451"/>
            <a:ext cx="9159906" cy="617532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058547"/>
            <a:ext cx="9144000" cy="8021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97763" y="2198688"/>
            <a:ext cx="7934706" cy="1097280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4000" b="0" cap="all" baseline="0">
                <a:solidFill>
                  <a:srgbClr val="662225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7763" y="4328369"/>
            <a:ext cx="5369814" cy="1097280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8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963" y="6064542"/>
            <a:ext cx="9144000" cy="802164"/>
            <a:chOff x="0" y="6058547"/>
            <a:chExt cx="9144000" cy="80216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058547"/>
              <a:ext cx="9144000" cy="802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64" y="6227064"/>
              <a:ext cx="1828888" cy="482161"/>
            </a:xfrm>
            <a:prstGeom prst="rect">
              <a:avLst/>
            </a:prstGeom>
          </p:spPr>
        </p:pic>
        <p:pic>
          <p:nvPicPr>
            <p:cNvPr id="16" name="Picture 15" descr="THO_logo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960" y="6217920"/>
              <a:ext cx="1447800" cy="508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916" y="6217920"/>
              <a:ext cx="1068237" cy="465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0361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163513"/>
            <a:ext cx="8391525" cy="144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21125"/>
      </p:ext>
    </p:extLst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527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17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675" y="1858152"/>
            <a:ext cx="3517900" cy="18166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976" y="1858152"/>
            <a:ext cx="3517900" cy="18166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368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28"/>
            <a:ext cx="4040188" cy="4016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33190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73228"/>
            <a:ext cx="4041775" cy="4016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133190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70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522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4500" y="1549402"/>
            <a:ext cx="3223575" cy="2130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90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sz="105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eaLnBrk="1" hangingPunct="1">
              <a:defRPr/>
            </a:pPr>
            <a:endParaRPr lang="en-US" b="1" dirty="0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spcBef>
                <a:spcPct val="0"/>
              </a:spcBef>
              <a:defRPr sz="105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eaLnBrk="1" hangingPunct="1">
              <a:defRPr/>
            </a:pPr>
            <a:endParaRPr lang="en-US" b="1" dirty="0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algn="r">
              <a:spcBef>
                <a:spcPct val="0"/>
              </a:spcBef>
              <a:defRPr sz="105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E57BBF5-F64F-4733-BA47-630DDEDA5A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D944693A-ED78-450F-8077-AD81ADE7F911}" type="slidenum">
              <a:rPr lang="en-US" sz="825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8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761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6A8989C-7CCE-4094-9CCA-40812B6C08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D944693A-ED78-450F-8077-AD81ADE7F911}" type="slidenum">
              <a:rPr lang="en-US" sz="825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sz="8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516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0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 Content Slide (1-2 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"/>
          <p:cNvSpPr>
            <a:spLocks noGrp="1"/>
          </p:cNvSpPr>
          <p:nvPr>
            <p:ph idx="1" hasCustomPrompt="1"/>
          </p:nvPr>
        </p:nvSpPr>
        <p:spPr bwMode="auto">
          <a:xfrm>
            <a:off x="190501" y="1381920"/>
            <a:ext cx="8496302" cy="47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0498" y="6161088"/>
            <a:ext cx="8564312" cy="69691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8" name="Title Placeholder 10"/>
          <p:cNvSpPr>
            <a:spLocks noGrp="1"/>
          </p:cNvSpPr>
          <p:nvPr>
            <p:ph type="title"/>
          </p:nvPr>
        </p:nvSpPr>
        <p:spPr bwMode="auto">
          <a:xfrm>
            <a:off x="190498" y="78391"/>
            <a:ext cx="876046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3800"/>
              </a:lnSpc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2683" y="6326115"/>
            <a:ext cx="474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8E14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692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12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675" y="1858152"/>
            <a:ext cx="3517900" cy="18166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976" y="1858152"/>
            <a:ext cx="3517900" cy="18166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954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28"/>
            <a:ext cx="4040188" cy="4016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33190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73228"/>
            <a:ext cx="4041775" cy="40164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133190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195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981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4500" y="1549402"/>
            <a:ext cx="3223575" cy="2130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462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76400"/>
            <a:ext cx="8229600" cy="1143000"/>
          </a:xfr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00400"/>
            <a:ext cx="8229600" cy="487056"/>
          </a:xfrm>
        </p:spPr>
        <p:txBody>
          <a:bodyPr lIns="91440" tIns="45720" rIns="91440" bIns="45720"/>
          <a:lstStyle>
            <a:lvl1pPr marL="0" indent="0" algn="ctr">
              <a:spcBef>
                <a:spcPct val="0"/>
              </a:spcBef>
              <a:buFont typeface="Wingdings" pitchFamily="2" charset="2"/>
              <a:buNone/>
              <a:defRPr sz="2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43EB0F7-BED0-4EB3-9851-A0E33067F3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858000" y="6334127"/>
            <a:ext cx="1905000" cy="2190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5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22FD2D-5C05-4074-8954-B4A8EA72CEEB}" type="slidenum">
              <a:rPr lang="en-US" altLang="en-US"/>
              <a:pPr/>
              <a:t>‹#›</a:t>
            </a:fld>
            <a:endParaRPr lang="en-US" altLang="en-US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2962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 Program Title-Moderator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"/>
          <a:stretch/>
        </p:blipFill>
        <p:spPr>
          <a:xfrm>
            <a:off x="0" y="-27384"/>
            <a:ext cx="9144000" cy="67348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9977" y="-27384"/>
            <a:ext cx="3246107" cy="608593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3853"/>
              </a:solidFill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97763" y="540490"/>
            <a:ext cx="3648456" cy="1097280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450"/>
              </a:spcBef>
              <a:buNone/>
              <a:defRPr sz="3000" b="0" cap="all" baseline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97764" y="4880532"/>
            <a:ext cx="2879725" cy="77750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450"/>
              </a:spcBef>
              <a:buNone/>
              <a:defRPr sz="1500" b="0" cap="none" baseline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90441" y="2198688"/>
            <a:ext cx="3245644" cy="1630362"/>
          </a:xfrm>
          <a:solidFill>
            <a:srgbClr val="FFFFFF">
              <a:alpha val="50196"/>
            </a:srgbClr>
          </a:solidFill>
        </p:spPr>
        <p:txBody>
          <a:bodyPr lIns="182880" anchor="ctr"/>
          <a:lstStyle>
            <a:lvl1pPr>
              <a:defRPr sz="1500" b="0" cap="all" baseline="0">
                <a:solidFill>
                  <a:srgbClr val="662225"/>
                </a:solidFill>
              </a:defRPr>
            </a:lvl1pPr>
            <a:lvl2pPr marL="0" indent="0">
              <a:lnSpc>
                <a:spcPct val="80000"/>
              </a:lnSpc>
              <a:buNone/>
              <a:defRPr sz="1500" b="1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None/>
              <a:defRPr sz="135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058547"/>
            <a:ext cx="9144000" cy="802164"/>
            <a:chOff x="0" y="7026673"/>
            <a:chExt cx="12192000" cy="80216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7026673"/>
              <a:ext cx="12192000" cy="802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52" y="7195190"/>
              <a:ext cx="1829717" cy="480356"/>
            </a:xfrm>
            <a:prstGeom prst="rect">
              <a:avLst/>
            </a:prstGeom>
          </p:spPr>
        </p:pic>
      </p:grpSp>
      <p:pic>
        <p:nvPicPr>
          <p:cNvPr id="10" name="Picture 9" descr="THO_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6217920"/>
            <a:ext cx="108585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16" y="6217920"/>
            <a:ext cx="800169" cy="4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03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44">
          <p15:clr>
            <a:srgbClr val="9FCC3B"/>
          </p15:clr>
        </p15:guide>
        <p15:guide id="2" orient="horz" pos="3816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 Program-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"/>
          <a:stretch/>
        </p:blipFill>
        <p:spPr>
          <a:xfrm>
            <a:off x="0" y="-27384"/>
            <a:ext cx="9144000" cy="673480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89977" y="-27384"/>
            <a:ext cx="3246107" cy="606025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3853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90209" y="1127344"/>
            <a:ext cx="3245644" cy="3778181"/>
          </a:xfrm>
          <a:solidFill>
            <a:srgbClr val="FFFFFF">
              <a:alpha val="50196"/>
            </a:srgbClr>
          </a:solidFill>
        </p:spPr>
        <p:txBody>
          <a:bodyPr lIns="182880" anchor="ctr"/>
          <a:lstStyle>
            <a:lvl1pPr>
              <a:spcBef>
                <a:spcPts val="900"/>
              </a:spcBef>
              <a:defRPr sz="1500" b="1" baseline="0">
                <a:solidFill>
                  <a:srgbClr val="662225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350" b="0" i="1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None/>
              <a:defRPr sz="135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6058547"/>
            <a:ext cx="9144000" cy="802164"/>
            <a:chOff x="0" y="7026673"/>
            <a:chExt cx="12192000" cy="8021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7026673"/>
              <a:ext cx="12192000" cy="802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52" y="7195190"/>
              <a:ext cx="1829717" cy="480356"/>
            </a:xfrm>
            <a:prstGeom prst="rect">
              <a:avLst/>
            </a:prstGeom>
          </p:spPr>
        </p:pic>
      </p:grp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97763" y="540490"/>
            <a:ext cx="3648456" cy="1097280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450"/>
              </a:spcBef>
              <a:buNone/>
              <a:defRPr sz="3000" b="0" cap="all" baseline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 descr="THO_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6217920"/>
            <a:ext cx="1085850" cy="50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16" y="6217920"/>
            <a:ext cx="800169" cy="4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22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4">
          <p15:clr>
            <a:srgbClr val="9FCC3B"/>
          </p15:clr>
        </p15:guide>
        <p15:guide id="2" orient="horz" pos="172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 Section Title-Facul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"/>
          <a:stretch/>
        </p:blipFill>
        <p:spPr>
          <a:xfrm>
            <a:off x="0" y="-27384"/>
            <a:ext cx="9144000" cy="673480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89977" y="-27384"/>
            <a:ext cx="3246107" cy="614951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3853"/>
              </a:solidFill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590441" y="2198688"/>
            <a:ext cx="3245644" cy="1630362"/>
          </a:xfrm>
          <a:solidFill>
            <a:srgbClr val="FFFFFF">
              <a:alpha val="65000"/>
            </a:srgbClr>
          </a:solidFill>
        </p:spPr>
        <p:txBody>
          <a:bodyPr lIns="182880" anchor="ctr"/>
          <a:lstStyle>
            <a:lvl1pPr>
              <a:defRPr sz="1500" b="0" cap="all" baseline="0">
                <a:solidFill>
                  <a:srgbClr val="662225"/>
                </a:solidFill>
              </a:defRPr>
            </a:lvl1pPr>
            <a:lvl2pPr marL="0" indent="0">
              <a:lnSpc>
                <a:spcPct val="80000"/>
              </a:lnSpc>
              <a:buNone/>
              <a:defRPr sz="1500" b="1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None/>
              <a:defRPr sz="135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058547"/>
            <a:ext cx="9144000" cy="802164"/>
            <a:chOff x="0" y="7026673"/>
            <a:chExt cx="12192000" cy="8021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7026673"/>
              <a:ext cx="12192000" cy="802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52" y="7195190"/>
              <a:ext cx="1829717" cy="480356"/>
            </a:xfrm>
            <a:prstGeom prst="rect">
              <a:avLst/>
            </a:prstGeom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97763" y="540490"/>
            <a:ext cx="3648456" cy="1097280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450"/>
              </a:spcBef>
              <a:buNone/>
              <a:defRPr sz="3000" b="0" cap="all" baseline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 descr="THO_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6217920"/>
            <a:ext cx="1085850" cy="50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16" y="6217920"/>
            <a:ext cx="800169" cy="4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01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 Sub-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"/>
          <a:stretch/>
        </p:blipFill>
        <p:spPr>
          <a:xfrm>
            <a:off x="0" y="-27384"/>
            <a:ext cx="9144000" cy="6734804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0" y="6058547"/>
            <a:ext cx="9144000" cy="802164"/>
            <a:chOff x="0" y="7026673"/>
            <a:chExt cx="12192000" cy="8021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7026673"/>
              <a:ext cx="12192000" cy="802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52" y="7195190"/>
              <a:ext cx="1829717" cy="480356"/>
            </a:xfrm>
            <a:prstGeom prst="rect">
              <a:avLst/>
            </a:prstGeom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97763" y="2198688"/>
            <a:ext cx="6271830" cy="1097280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450"/>
              </a:spcBef>
              <a:buNone/>
              <a:defRPr sz="3000" b="0" cap="all" baseline="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 descr="THO_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6217920"/>
            <a:ext cx="1085850" cy="50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16" y="6217920"/>
            <a:ext cx="800169" cy="4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031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"/>
          <a:stretch/>
        </p:blipFill>
        <p:spPr>
          <a:xfrm>
            <a:off x="0" y="-27384"/>
            <a:ext cx="9144000" cy="673480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-32516"/>
            <a:ext cx="9144000" cy="617532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058547"/>
            <a:ext cx="9144000" cy="802164"/>
            <a:chOff x="0" y="7026673"/>
            <a:chExt cx="12192000" cy="8021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7026673"/>
              <a:ext cx="12192000" cy="802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52" y="7195190"/>
              <a:ext cx="1829717" cy="480356"/>
            </a:xfrm>
            <a:prstGeom prst="rect">
              <a:avLst/>
            </a:prstGeom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97763" y="2198688"/>
            <a:ext cx="7934706" cy="1097280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450"/>
              </a:spcBef>
              <a:buNone/>
              <a:defRPr sz="3000" b="0" cap="all" baseline="0">
                <a:solidFill>
                  <a:srgbClr val="662225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97763" y="4328369"/>
            <a:ext cx="5369814" cy="1097280"/>
          </a:xfr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450"/>
              </a:spcBef>
              <a:buNone/>
              <a:defRPr sz="2100" b="0" cap="none" baseline="0">
                <a:solidFill>
                  <a:schemeClr val="tx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9" name="Picture 8" descr="THO_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6217920"/>
            <a:ext cx="1085850" cy="50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16" y="6217920"/>
            <a:ext cx="800169" cy="4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0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 Content Slide (1 line title +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/>
          <p:cNvSpPr>
            <a:spLocks noGrp="1"/>
          </p:cNvSpPr>
          <p:nvPr>
            <p:ph idx="1" hasCustomPrompt="1"/>
          </p:nvPr>
        </p:nvSpPr>
        <p:spPr bwMode="auto">
          <a:xfrm>
            <a:off x="190501" y="1381920"/>
            <a:ext cx="8496302" cy="47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600"/>
              </a:spcBef>
              <a:defRPr/>
            </a:lvl1pPr>
            <a:lvl2pPr>
              <a:lnSpc>
                <a:spcPct val="90000"/>
              </a:lnSpc>
              <a:spcBef>
                <a:spcPts val="600"/>
              </a:spcBef>
              <a:defRPr/>
            </a:lvl2pPr>
            <a:lvl3pPr>
              <a:lnSpc>
                <a:spcPct val="90000"/>
              </a:lnSpc>
              <a:spcBef>
                <a:spcPts val="600"/>
              </a:spcBef>
              <a:defRPr/>
            </a:lvl3pPr>
            <a:lvl4pPr>
              <a:lnSpc>
                <a:spcPct val="90000"/>
              </a:lnSpc>
              <a:spcBef>
                <a:spcPts val="600"/>
              </a:spcBef>
              <a:defRPr/>
            </a:lvl4pPr>
            <a:lvl5pPr>
              <a:lnSpc>
                <a:spcPct val="9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idx="4294967295"/>
          </p:nvPr>
        </p:nvSpPr>
        <p:spPr>
          <a:xfrm>
            <a:off x="188005" y="15488"/>
            <a:ext cx="8498797" cy="71907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tabLst>
                <a:tab pos="2058988" algn="l"/>
              </a:tabLst>
              <a:defRPr/>
            </a:lvl1pPr>
          </a:lstStyle>
          <a:p>
            <a:pPr eaLnBrk="1" hangingPunct="1"/>
            <a:endParaRPr lang="en-US" alt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8003" y="663575"/>
            <a:ext cx="8498796" cy="454780"/>
          </a:xfrm>
        </p:spPr>
        <p:txBody>
          <a:bodyPr/>
          <a:lstStyle>
            <a:lvl1pPr marL="0" indent="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5541963" algn="l"/>
              </a:tabLst>
              <a:defRPr i="1">
                <a:solidFill>
                  <a:schemeClr val="bg1"/>
                </a:solidFill>
              </a:defRPr>
            </a:lvl1pPr>
          </a:lstStyle>
          <a:p>
            <a:pPr marL="0" indent="0" eaLnBrk="1" hangingPunct="1">
              <a:tabLst>
                <a:tab pos="5541963" algn="l"/>
              </a:tabLst>
            </a:pPr>
            <a:endParaRPr lang="en-US" altLang="en-US" sz="280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0498" y="6161088"/>
            <a:ext cx="8564312" cy="69691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2683" y="6326115"/>
            <a:ext cx="474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8E14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02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72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 Content Slide (1-2 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"/>
          <p:cNvSpPr>
            <a:spLocks noGrp="1"/>
          </p:cNvSpPr>
          <p:nvPr>
            <p:ph idx="1" hasCustomPrompt="1"/>
          </p:nvPr>
        </p:nvSpPr>
        <p:spPr bwMode="auto">
          <a:xfrm>
            <a:off x="190500" y="1381920"/>
            <a:ext cx="8496302" cy="47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0498" y="6161088"/>
            <a:ext cx="8564312" cy="69691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50" b="0"/>
            </a:lvl1pPr>
          </a:lstStyle>
          <a:p>
            <a:pPr lvl="0"/>
            <a:endParaRPr lang="en-US" dirty="0"/>
          </a:p>
        </p:txBody>
      </p:sp>
      <p:sp>
        <p:nvSpPr>
          <p:cNvPr id="8" name="Title Placeholder 10"/>
          <p:cNvSpPr>
            <a:spLocks noGrp="1"/>
          </p:cNvSpPr>
          <p:nvPr>
            <p:ph type="title"/>
          </p:nvPr>
        </p:nvSpPr>
        <p:spPr bwMode="auto">
          <a:xfrm>
            <a:off x="190498" y="78391"/>
            <a:ext cx="876046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850"/>
              </a:lnSpc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2683" y="6326113"/>
            <a:ext cx="474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8E14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601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 Content Slide (1 line title +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/>
          <p:cNvSpPr>
            <a:spLocks noGrp="1"/>
          </p:cNvSpPr>
          <p:nvPr>
            <p:ph idx="1" hasCustomPrompt="1"/>
          </p:nvPr>
        </p:nvSpPr>
        <p:spPr bwMode="auto">
          <a:xfrm>
            <a:off x="190500" y="1381920"/>
            <a:ext cx="8496302" cy="47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450"/>
              </a:spcBef>
              <a:defRPr/>
            </a:lvl1pPr>
            <a:lvl2pPr>
              <a:lnSpc>
                <a:spcPct val="90000"/>
              </a:lnSpc>
              <a:spcBef>
                <a:spcPts val="450"/>
              </a:spcBef>
              <a:defRPr/>
            </a:lvl2pPr>
            <a:lvl3pPr>
              <a:lnSpc>
                <a:spcPct val="90000"/>
              </a:lnSpc>
              <a:spcBef>
                <a:spcPts val="450"/>
              </a:spcBef>
              <a:defRPr/>
            </a:lvl3pPr>
            <a:lvl4pPr>
              <a:lnSpc>
                <a:spcPct val="90000"/>
              </a:lnSpc>
              <a:spcBef>
                <a:spcPts val="450"/>
              </a:spcBef>
              <a:defRPr/>
            </a:lvl4pPr>
            <a:lvl5pPr>
              <a:lnSpc>
                <a:spcPct val="90000"/>
              </a:lnSpc>
              <a:spcBef>
                <a:spcPts val="450"/>
              </a:spcBef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idx="4294967295"/>
          </p:nvPr>
        </p:nvSpPr>
        <p:spPr>
          <a:xfrm>
            <a:off x="188004" y="15488"/>
            <a:ext cx="8498797" cy="719074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tabLst>
                <a:tab pos="1544241" algn="l"/>
              </a:tabLst>
              <a:defRPr/>
            </a:lvl1pPr>
          </a:lstStyle>
          <a:p>
            <a:pPr eaLnBrk="1" hangingPunct="1"/>
            <a:endParaRPr lang="en-US" alt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8003" y="663575"/>
            <a:ext cx="8498796" cy="454780"/>
          </a:xfrm>
        </p:spPr>
        <p:txBody>
          <a:bodyPr/>
          <a:lstStyle>
            <a:lvl1pPr marL="0" indent="0" eaLnBrk="1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>
                <a:tab pos="4156472" algn="l"/>
              </a:tabLst>
              <a:defRPr i="1">
                <a:solidFill>
                  <a:schemeClr val="bg1"/>
                </a:solidFill>
              </a:defRPr>
            </a:lvl1pPr>
          </a:lstStyle>
          <a:p>
            <a:pPr marL="0" indent="0" eaLnBrk="1" hangingPunct="1">
              <a:tabLst>
                <a:tab pos="5541963" algn="l"/>
              </a:tabLst>
            </a:pPr>
            <a:endParaRPr lang="en-US" altLang="en-US" sz="210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0498" y="6161088"/>
            <a:ext cx="8564312" cy="69691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50" b="0"/>
            </a:lvl1pPr>
          </a:lstStyle>
          <a:p>
            <a:pPr lvl="0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2683" y="6326113"/>
            <a:ext cx="474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8E14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231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96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8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 Content Slide (1-2 line title + sub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8003" y="1379525"/>
            <a:ext cx="8308297" cy="37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450"/>
              </a:spcBef>
              <a:buNone/>
              <a:defRPr sz="2100" b="1" i="0">
                <a:solidFill>
                  <a:srgbClr val="66222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1"/>
          <p:cNvSpPr>
            <a:spLocks noGrp="1"/>
          </p:cNvSpPr>
          <p:nvPr>
            <p:ph idx="1" hasCustomPrompt="1"/>
          </p:nvPr>
        </p:nvSpPr>
        <p:spPr bwMode="auto">
          <a:xfrm>
            <a:off x="190500" y="1757840"/>
            <a:ext cx="8496302" cy="438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450"/>
              </a:spcBef>
              <a:defRPr/>
            </a:lvl1pPr>
            <a:lvl2pPr>
              <a:lnSpc>
                <a:spcPct val="90000"/>
              </a:lnSpc>
              <a:spcBef>
                <a:spcPts val="450"/>
              </a:spcBef>
              <a:defRPr/>
            </a:lvl2pPr>
            <a:lvl3pPr>
              <a:lnSpc>
                <a:spcPct val="90000"/>
              </a:lnSpc>
              <a:spcBef>
                <a:spcPts val="450"/>
              </a:spcBef>
              <a:defRPr/>
            </a:lvl3pPr>
            <a:lvl4pPr>
              <a:lnSpc>
                <a:spcPct val="90000"/>
              </a:lnSpc>
              <a:spcBef>
                <a:spcPts val="450"/>
              </a:spcBef>
              <a:defRPr/>
            </a:lvl4pPr>
            <a:lvl5pPr>
              <a:lnSpc>
                <a:spcPct val="90000"/>
              </a:lnSpc>
              <a:spcBef>
                <a:spcPts val="450"/>
              </a:spcBef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8" name="Title Placeholder 10"/>
          <p:cNvSpPr>
            <a:spLocks noGrp="1"/>
          </p:cNvSpPr>
          <p:nvPr>
            <p:ph type="title"/>
          </p:nvPr>
        </p:nvSpPr>
        <p:spPr bwMode="auto">
          <a:xfrm>
            <a:off x="190498" y="78391"/>
            <a:ext cx="876046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450"/>
              </a:spcBef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0498" y="6161088"/>
            <a:ext cx="8564312" cy="69691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50" b="0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2683" y="6326113"/>
            <a:ext cx="474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8E14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805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64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 Content Slide (1 line title + subbtitle + sub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/>
          <p:cNvSpPr>
            <a:spLocks noGrp="1"/>
          </p:cNvSpPr>
          <p:nvPr>
            <p:ph idx="1" hasCustomPrompt="1"/>
          </p:nvPr>
        </p:nvSpPr>
        <p:spPr bwMode="auto">
          <a:xfrm>
            <a:off x="190500" y="1757840"/>
            <a:ext cx="8496302" cy="440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450"/>
              </a:spcBef>
              <a:defRPr/>
            </a:lvl1pPr>
            <a:lvl2pPr>
              <a:lnSpc>
                <a:spcPct val="90000"/>
              </a:lnSpc>
              <a:spcBef>
                <a:spcPts val="450"/>
              </a:spcBef>
              <a:defRPr/>
            </a:lvl2pPr>
            <a:lvl3pPr>
              <a:lnSpc>
                <a:spcPct val="90000"/>
              </a:lnSpc>
              <a:spcBef>
                <a:spcPts val="450"/>
              </a:spcBef>
              <a:defRPr/>
            </a:lvl3pPr>
            <a:lvl4pPr>
              <a:lnSpc>
                <a:spcPct val="90000"/>
              </a:lnSpc>
              <a:spcBef>
                <a:spcPts val="450"/>
              </a:spcBef>
              <a:defRPr/>
            </a:lvl4pPr>
            <a:lvl5pPr>
              <a:lnSpc>
                <a:spcPct val="90000"/>
              </a:lnSpc>
              <a:spcBef>
                <a:spcPts val="450"/>
              </a:spcBef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 idx="4294967295"/>
          </p:nvPr>
        </p:nvSpPr>
        <p:spPr>
          <a:xfrm>
            <a:off x="188004" y="15488"/>
            <a:ext cx="8498797" cy="719074"/>
          </a:xfrm>
        </p:spPr>
        <p:txBody>
          <a:bodyPr/>
          <a:lstStyle>
            <a:lvl1pPr>
              <a:lnSpc>
                <a:spcPct val="90000"/>
              </a:lnSpc>
              <a:spcBef>
                <a:spcPts val="450"/>
              </a:spcBef>
              <a:tabLst>
                <a:tab pos="1544241" algn="l"/>
              </a:tabLst>
              <a:defRPr/>
            </a:lvl1pPr>
          </a:lstStyle>
          <a:p>
            <a:pPr eaLnBrk="1" hangingPunct="1"/>
            <a:endParaRPr lang="en-US" alt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8003" y="663575"/>
            <a:ext cx="8498796" cy="454780"/>
          </a:xfrm>
        </p:spPr>
        <p:txBody>
          <a:bodyPr/>
          <a:lstStyle>
            <a:lvl1pPr marL="0" indent="0" eaLnBrk="1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>
                <a:tab pos="4156472" algn="l"/>
              </a:tabLst>
              <a:defRPr i="1">
                <a:solidFill>
                  <a:schemeClr val="bg1"/>
                </a:solidFill>
              </a:defRPr>
            </a:lvl1pPr>
          </a:lstStyle>
          <a:p>
            <a:pPr marL="0" indent="0" eaLnBrk="1" hangingPunct="1">
              <a:tabLst>
                <a:tab pos="5541963" algn="l"/>
              </a:tabLst>
            </a:pPr>
            <a:endParaRPr lang="en-US" altLang="en-US" sz="210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8003" y="1379525"/>
            <a:ext cx="8308297" cy="37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450"/>
              </a:spcBef>
              <a:buNone/>
              <a:defRPr sz="2100" b="1" i="0">
                <a:solidFill>
                  <a:srgbClr val="66222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0498" y="6161088"/>
            <a:ext cx="8564312" cy="69691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50" b="0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2683" y="6326113"/>
            <a:ext cx="474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8E14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686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 Content Slide 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6"/>
          <p:cNvSpPr>
            <a:spLocks noGrp="1"/>
          </p:cNvSpPr>
          <p:nvPr>
            <p:ph sz="quarter" idx="10"/>
          </p:nvPr>
        </p:nvSpPr>
        <p:spPr>
          <a:xfrm>
            <a:off x="188003" y="1768499"/>
            <a:ext cx="4030588" cy="435254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90000"/>
              </a:lnSpc>
              <a:spcBef>
                <a:spcPts val="450"/>
              </a:spcBef>
              <a:defRPr lang="en-US" dirty="0" smtClean="0"/>
            </a:lvl1pPr>
            <a:lvl2pPr>
              <a:lnSpc>
                <a:spcPct val="90000"/>
              </a:lnSpc>
              <a:spcBef>
                <a:spcPts val="450"/>
              </a:spcBef>
              <a:defRPr lang="en-US" dirty="0" smtClean="0"/>
            </a:lvl2pPr>
            <a:lvl3pPr>
              <a:lnSpc>
                <a:spcPct val="90000"/>
              </a:lnSpc>
              <a:spcBef>
                <a:spcPts val="450"/>
              </a:spcBef>
              <a:defRPr lang="en-US" dirty="0" smtClean="0"/>
            </a:lvl3pPr>
            <a:lvl4pPr>
              <a:lnSpc>
                <a:spcPct val="90000"/>
              </a:lnSpc>
              <a:spcBef>
                <a:spcPts val="450"/>
              </a:spcBef>
              <a:defRPr lang="en-US" dirty="0" smtClean="0"/>
            </a:lvl4pPr>
            <a:lvl5pPr>
              <a:lnSpc>
                <a:spcPct val="90000"/>
              </a:lnSpc>
              <a:spcBef>
                <a:spcPts val="450"/>
              </a:spcBef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649388" y="1768499"/>
            <a:ext cx="4030588" cy="435254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90000"/>
              </a:lnSpc>
              <a:spcBef>
                <a:spcPts val="450"/>
              </a:spcBef>
              <a:defRPr lang="en-US" dirty="0" smtClean="0"/>
            </a:lvl1pPr>
            <a:lvl2pPr>
              <a:lnSpc>
                <a:spcPct val="90000"/>
              </a:lnSpc>
              <a:spcBef>
                <a:spcPts val="450"/>
              </a:spcBef>
              <a:defRPr lang="en-US" dirty="0" smtClean="0"/>
            </a:lvl2pPr>
            <a:lvl3pPr>
              <a:lnSpc>
                <a:spcPct val="90000"/>
              </a:lnSpc>
              <a:spcBef>
                <a:spcPts val="450"/>
              </a:spcBef>
              <a:defRPr lang="en-US" dirty="0" smtClean="0"/>
            </a:lvl3pPr>
            <a:lvl4pPr>
              <a:lnSpc>
                <a:spcPct val="90000"/>
              </a:lnSpc>
              <a:spcBef>
                <a:spcPts val="450"/>
              </a:spcBef>
              <a:defRPr lang="en-US" dirty="0" smtClean="0"/>
            </a:lvl4pPr>
            <a:lvl5pPr>
              <a:lnSpc>
                <a:spcPct val="90000"/>
              </a:lnSpc>
              <a:spcBef>
                <a:spcPts val="450"/>
              </a:spcBef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0"/>
          <p:cNvSpPr>
            <a:spLocks noGrp="1"/>
          </p:cNvSpPr>
          <p:nvPr>
            <p:ph type="title"/>
          </p:nvPr>
        </p:nvSpPr>
        <p:spPr bwMode="auto">
          <a:xfrm>
            <a:off x="190498" y="78391"/>
            <a:ext cx="876046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850"/>
              </a:lnSpc>
              <a:spcBef>
                <a:spcPts val="450"/>
              </a:spcBef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88003" y="1379525"/>
            <a:ext cx="4030588" cy="37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450"/>
              </a:spcBef>
              <a:buNone/>
              <a:defRPr sz="2100" b="1" i="0">
                <a:solidFill>
                  <a:srgbClr val="66222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0498" y="6161088"/>
            <a:ext cx="8564312" cy="69691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50" b="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649388" y="1379525"/>
            <a:ext cx="4030588" cy="37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450"/>
              </a:spcBef>
              <a:buNone/>
              <a:defRPr sz="2100" b="1" i="0">
                <a:solidFill>
                  <a:srgbClr val="66222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2683" y="6326113"/>
            <a:ext cx="474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8E14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514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 Content Slide (Subhead + SmartArt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 Placeholder 4"/>
          <p:cNvSpPr>
            <a:spLocks noGrp="1"/>
          </p:cNvSpPr>
          <p:nvPr>
            <p:ph type="dgm" sz="quarter" idx="11"/>
          </p:nvPr>
        </p:nvSpPr>
        <p:spPr>
          <a:xfrm>
            <a:off x="197047" y="1862124"/>
            <a:ext cx="8489753" cy="4137025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450"/>
              </a:spcBef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8" name="Title Placeholder 10"/>
          <p:cNvSpPr>
            <a:spLocks noGrp="1"/>
          </p:cNvSpPr>
          <p:nvPr>
            <p:ph type="title"/>
          </p:nvPr>
        </p:nvSpPr>
        <p:spPr bwMode="auto">
          <a:xfrm>
            <a:off x="190498" y="78391"/>
            <a:ext cx="876046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450"/>
              </a:spcBef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8003" y="1379525"/>
            <a:ext cx="8308297" cy="37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450"/>
              </a:spcBef>
              <a:buNone/>
              <a:defRPr sz="2100" b="1" i="0">
                <a:solidFill>
                  <a:srgbClr val="66222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0498" y="6161088"/>
            <a:ext cx="8564312" cy="69691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50" b="0"/>
            </a:lvl1pPr>
          </a:lstStyle>
          <a:p>
            <a:pPr lvl="0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2683" y="6326113"/>
            <a:ext cx="474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8E14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80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0"/>
          <p:cNvSpPr>
            <a:spLocks noGrp="1"/>
          </p:cNvSpPr>
          <p:nvPr>
            <p:ph type="title"/>
          </p:nvPr>
        </p:nvSpPr>
        <p:spPr bwMode="auto">
          <a:xfrm>
            <a:off x="190498" y="78391"/>
            <a:ext cx="876046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2850"/>
              </a:lnSpc>
              <a:spcBef>
                <a:spcPts val="450"/>
              </a:spcBef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0498" y="6161088"/>
            <a:ext cx="8564312" cy="69691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50" b="0"/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2683" y="6326113"/>
            <a:ext cx="474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8E14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638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4AF27A-B413-48AB-A045-35CAF6906A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005926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30151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/>
            </a:lvl1pPr>
          </a:lstStyle>
          <a:p>
            <a:pPr>
              <a:defRPr/>
            </a:pPr>
            <a:fld id="{2CF6BCD4-61BC-4F0F-911E-3CA7CFEDBC5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02630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 Content Slide (1-2 line title + sub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8004" y="1379527"/>
            <a:ext cx="8308297" cy="37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800" b="1" i="0">
                <a:solidFill>
                  <a:srgbClr val="66222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1"/>
          <p:cNvSpPr>
            <a:spLocks noGrp="1"/>
          </p:cNvSpPr>
          <p:nvPr>
            <p:ph idx="1" hasCustomPrompt="1"/>
          </p:nvPr>
        </p:nvSpPr>
        <p:spPr bwMode="auto">
          <a:xfrm>
            <a:off x="190501" y="1757840"/>
            <a:ext cx="8496302" cy="438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600"/>
              </a:spcBef>
              <a:defRPr/>
            </a:lvl1pPr>
            <a:lvl2pPr>
              <a:lnSpc>
                <a:spcPct val="90000"/>
              </a:lnSpc>
              <a:spcBef>
                <a:spcPts val="600"/>
              </a:spcBef>
              <a:defRPr/>
            </a:lvl2pPr>
            <a:lvl3pPr>
              <a:lnSpc>
                <a:spcPct val="90000"/>
              </a:lnSpc>
              <a:spcBef>
                <a:spcPts val="600"/>
              </a:spcBef>
              <a:defRPr/>
            </a:lvl3pPr>
            <a:lvl4pPr>
              <a:lnSpc>
                <a:spcPct val="90000"/>
              </a:lnSpc>
              <a:spcBef>
                <a:spcPts val="600"/>
              </a:spcBef>
              <a:defRPr/>
            </a:lvl4pPr>
            <a:lvl5pPr>
              <a:lnSpc>
                <a:spcPct val="9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8" name="Title Placeholder 10"/>
          <p:cNvSpPr>
            <a:spLocks noGrp="1"/>
          </p:cNvSpPr>
          <p:nvPr>
            <p:ph type="title"/>
          </p:nvPr>
        </p:nvSpPr>
        <p:spPr bwMode="auto">
          <a:xfrm>
            <a:off x="190498" y="78391"/>
            <a:ext cx="876046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0498" y="6161088"/>
            <a:ext cx="8564312" cy="69691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2683" y="6326115"/>
            <a:ext cx="474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8E14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596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163513"/>
            <a:ext cx="8391525" cy="144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48013"/>
      </p:ext>
    </p:extLst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140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1AE0A-1D0D-4ACA-A8B1-38B264E5A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0B60D-3E8E-4AC6-BE25-A30B70E8A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724537-1C32-47D5-B68A-6BE12B1299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580E9-D86E-44BE-907C-6A022BBA9BA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 Content Slide (1 line title + subbtitle + sub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/>
          <p:cNvSpPr>
            <a:spLocks noGrp="1"/>
          </p:cNvSpPr>
          <p:nvPr>
            <p:ph idx="1" hasCustomPrompt="1"/>
          </p:nvPr>
        </p:nvSpPr>
        <p:spPr bwMode="auto">
          <a:xfrm>
            <a:off x="190501" y="1757840"/>
            <a:ext cx="8496302" cy="440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600"/>
              </a:spcBef>
              <a:defRPr/>
            </a:lvl1pPr>
            <a:lvl2pPr>
              <a:lnSpc>
                <a:spcPct val="90000"/>
              </a:lnSpc>
              <a:spcBef>
                <a:spcPts val="600"/>
              </a:spcBef>
              <a:defRPr/>
            </a:lvl2pPr>
            <a:lvl3pPr>
              <a:lnSpc>
                <a:spcPct val="90000"/>
              </a:lnSpc>
              <a:spcBef>
                <a:spcPts val="600"/>
              </a:spcBef>
              <a:defRPr/>
            </a:lvl3pPr>
            <a:lvl4pPr>
              <a:lnSpc>
                <a:spcPct val="90000"/>
              </a:lnSpc>
              <a:spcBef>
                <a:spcPts val="600"/>
              </a:spcBef>
              <a:defRPr/>
            </a:lvl4pPr>
            <a:lvl5pPr>
              <a:lnSpc>
                <a:spcPct val="9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 idx="4294967295"/>
          </p:nvPr>
        </p:nvSpPr>
        <p:spPr>
          <a:xfrm>
            <a:off x="188005" y="15488"/>
            <a:ext cx="8498797" cy="71907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tabLst>
                <a:tab pos="2058988" algn="l"/>
              </a:tabLst>
              <a:defRPr/>
            </a:lvl1pPr>
          </a:lstStyle>
          <a:p>
            <a:pPr eaLnBrk="1" hangingPunct="1"/>
            <a:endParaRPr lang="en-US" alt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8003" y="663575"/>
            <a:ext cx="8498796" cy="454780"/>
          </a:xfrm>
        </p:spPr>
        <p:txBody>
          <a:bodyPr/>
          <a:lstStyle>
            <a:lvl1pPr marL="0" indent="0" eaLnBrk="1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5541963" algn="l"/>
              </a:tabLst>
              <a:defRPr i="1">
                <a:solidFill>
                  <a:schemeClr val="bg1"/>
                </a:solidFill>
              </a:defRPr>
            </a:lvl1pPr>
          </a:lstStyle>
          <a:p>
            <a:pPr marL="0" indent="0" eaLnBrk="1" hangingPunct="1">
              <a:tabLst>
                <a:tab pos="5541963" algn="l"/>
              </a:tabLst>
            </a:pPr>
            <a:endParaRPr lang="en-US" altLang="en-US" sz="280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8004" y="1379527"/>
            <a:ext cx="8308297" cy="37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800" b="1" i="0">
                <a:solidFill>
                  <a:srgbClr val="66222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0498" y="6161088"/>
            <a:ext cx="8564312" cy="69691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 b="0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42683" y="6326115"/>
            <a:ext cx="474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8E14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59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" y="1175129"/>
            <a:ext cx="9144000" cy="155448"/>
          </a:xfrm>
          <a:prstGeom prst="rect">
            <a:avLst/>
          </a:prstGeom>
          <a:gradFill>
            <a:gsLst>
              <a:gs pos="0">
                <a:srgbClr val="8E1400"/>
              </a:gs>
              <a:gs pos="70000">
                <a:schemeClr val="bg1">
                  <a:alpha val="0"/>
                </a:schemeClr>
              </a:gs>
              <a:gs pos="25000">
                <a:srgbClr val="DA251C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572" y="1135341"/>
            <a:ext cx="9144000" cy="16807"/>
          </a:xfrm>
          <a:prstGeom prst="line">
            <a:avLst/>
          </a:prstGeom>
          <a:ln w="50800">
            <a:solidFill>
              <a:srgbClr val="8E1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Title Placeholder 10"/>
          <p:cNvSpPr>
            <a:spLocks noGrp="1"/>
          </p:cNvSpPr>
          <p:nvPr userDrawn="1">
            <p:ph type="title"/>
          </p:nvPr>
        </p:nvSpPr>
        <p:spPr bwMode="auto">
          <a:xfrm>
            <a:off x="190498" y="78391"/>
            <a:ext cx="876046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"/>
          <p:cNvSpPr>
            <a:spLocks noGrp="1"/>
          </p:cNvSpPr>
          <p:nvPr userDrawn="1">
            <p:ph type="body" idx="1"/>
          </p:nvPr>
        </p:nvSpPr>
        <p:spPr bwMode="auto">
          <a:xfrm>
            <a:off x="190498" y="1381920"/>
            <a:ext cx="8496302" cy="47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458200" y="6403976"/>
            <a:ext cx="685800" cy="237265"/>
          </a:xfrm>
          <a:prstGeom prst="rect">
            <a:avLst/>
          </a:prstGeom>
          <a:gradFill flip="none" rotWithShape="1">
            <a:gsLst>
              <a:gs pos="100000">
                <a:srgbClr val="DA251C">
                  <a:alpha val="25000"/>
                </a:srgbClr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4"/>
          </p:nvPr>
        </p:nvSpPr>
        <p:spPr>
          <a:xfrm>
            <a:off x="8742683" y="6326115"/>
            <a:ext cx="474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8E14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20176" r="15476" b="65152"/>
          <a:stretch/>
        </p:blipFill>
        <p:spPr>
          <a:xfrm>
            <a:off x="-4572" y="-27384"/>
            <a:ext cx="9148572" cy="1152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6" r:id="rId2"/>
    <p:sldLayoutId id="2147483798" r:id="rId3"/>
    <p:sldLayoutId id="2147483799" r:id="rId4"/>
    <p:sldLayoutId id="214748380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801" r:id="rId12"/>
  </p:sldLayoutIdLst>
  <p:hf hdr="0" ftr="0" dt="0"/>
  <p:txStyles>
    <p:titleStyle>
      <a:lvl1pPr algn="l" rtl="0" eaLnBrk="0" fontAlgn="base" hangingPunct="0">
        <a:lnSpc>
          <a:spcPts val="3800"/>
        </a:lnSpc>
        <a:spcBef>
          <a:spcPts val="600"/>
        </a:spcBef>
        <a:spcAft>
          <a:spcPct val="0"/>
        </a:spcAft>
        <a:defRPr sz="4000" b="0" kern="1200">
          <a:solidFill>
            <a:schemeClr val="bg1"/>
          </a:solidFill>
          <a:latin typeface="Calibri" panose="020F0502020204030204" pitchFamily="34" charset="0"/>
          <a:ea typeface="+mj-ea"/>
          <a:cs typeface="Miriam" panose="020B0502050101010101" pitchFamily="34" charset="-79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cs typeface="Miriam" panose="020B0502050101010101" pitchFamily="34" charset="-79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cs typeface="Miriam" panose="020B0502050101010101" pitchFamily="34" charset="-79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cs typeface="Miriam" panose="020B0502050101010101" pitchFamily="34" charset="-79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cs typeface="Miriam" panose="020B0502050101010101" pitchFamily="34" charset="-79"/>
        </a:defRPr>
      </a:lvl5pPr>
      <a:lvl6pPr marL="457200" algn="l" rtl="0" fontAlgn="base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cs typeface="Miriam" panose="020B0502050101010101" pitchFamily="34" charset="-79"/>
        </a:defRPr>
      </a:lvl6pPr>
      <a:lvl7pPr marL="914400" algn="l" rtl="0" fontAlgn="base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cs typeface="Miriam" panose="020B0502050101010101" pitchFamily="34" charset="-79"/>
        </a:defRPr>
      </a:lvl7pPr>
      <a:lvl8pPr marL="1371600" algn="l" rtl="0" fontAlgn="base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cs typeface="Miriam" panose="020B0502050101010101" pitchFamily="34" charset="-79"/>
        </a:defRPr>
      </a:lvl8pPr>
      <a:lvl9pPr marL="1828800" algn="l" rtl="0" fontAlgn="base">
        <a:lnSpc>
          <a:spcPts val="39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cs typeface="Miriam" panose="020B0502050101010101" pitchFamily="34" charset="-79"/>
        </a:defRPr>
      </a:lvl9pPr>
    </p:titleStyle>
    <p:bodyStyle>
      <a:lvl1pPr marL="0" indent="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8E1400"/>
        </a:buClr>
        <a:buFont typeface="Arial" panose="020B0604020202020204" pitchFamily="34" charset="0"/>
        <a:buNone/>
        <a:tabLst>
          <a:tab pos="230188" algn="l"/>
          <a:tab pos="5541963" algn="l"/>
        </a:tabLst>
        <a:defRPr sz="24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2286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8E1400"/>
        </a:buClr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804863" indent="-3476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8E1400"/>
        </a:buClr>
        <a:buFont typeface="Calibri" panose="020F0502020204030204" pitchFamily="34" charset="0"/>
        <a:buChar char="–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262063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8E1400"/>
        </a:buClr>
        <a:buFont typeface="Wingdings" panose="05000000000000000000" pitchFamily="2" charset="2"/>
        <a:buChar char="§"/>
        <a:tabLst>
          <a:tab pos="1262063" algn="l"/>
        </a:tabLst>
        <a:defRPr sz="18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A6FA7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pos="12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864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  <p15:guide id="7" orient="horz" pos="72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  <p15:guide id="9" orient="horz" pos="4224" userDrawn="1">
          <p15:clr>
            <a:srgbClr val="F26B43"/>
          </p15:clr>
        </p15:guide>
        <p15:guide id="10" orient="horz" pos="480" userDrawn="1">
          <p15:clr>
            <a:srgbClr val="F26B43"/>
          </p15:clr>
        </p15:guide>
        <p15:guide id="11" orient="horz" pos="240" userDrawn="1">
          <p15:clr>
            <a:srgbClr val="F26B43"/>
          </p15:clr>
        </p15:guide>
        <p15:guide id="12" pos="48" userDrawn="1">
          <p15:clr>
            <a:srgbClr val="5ACBF0"/>
          </p15:clr>
        </p15:guide>
        <p15:guide id="13" pos="5352" userDrawn="1">
          <p15:clr>
            <a:srgbClr val="5ACBF0"/>
          </p15:clr>
        </p15:guide>
        <p15:guide id="14" orient="horz" pos="74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3175"/>
            <a:ext cx="914876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4"/>
          <p:cNvSpPr>
            <a:spLocks noChangeShapeType="1"/>
          </p:cNvSpPr>
          <p:nvPr userDrawn="1"/>
        </p:nvSpPr>
        <p:spPr bwMode="auto">
          <a:xfrm>
            <a:off x="0" y="1038225"/>
            <a:ext cx="9144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2598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549400"/>
            <a:ext cx="8335962" cy="213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9144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10" descr="https://s3-us-west-2.amazonaws.com/perfuse/alogw.png?X-Amz-Date=20151105T145003Z&amp;X-Amz-Expires=300&amp;X-Amz-Algorithm=AWS4-HMAC-SHA256&amp;X-Amz-Signature=04953c67c89ff5d3c0ad0bce62e4e78b05513e0031998d1089c1e075f6cc7e04&amp;X-Amz-Credential=ASIAJ2JNLB3ULCSC2JQQ/20151105/us-west-2/s3/aws4_request&amp;X-Amz-SignedHeaders=Host&amp;x-amz-security-token=AQoDYXdzEEgakAIwXYWJNBCDyAggyOlL1E/QhsBwayxGJV4SAWCMyZikg3bAvI%2BJSAazlU6klJQx2Xb5GG/B8qrjT8SCEugLfQFQzQgIBlsqq2yp0znmYlDGgSws537L4OSloXNp3kgZl7iJwBZ/rLQQqv1Ai6xMnGHtsg3EVj5r94vmb42efP1JMwubvQGzjLjQm3xU1cx82LBm7ENbvO/mXdbX7D4kFlrBfcp/QQLTP5iTau333Ii09DdrJprqHLvOtY2P57w1t9YBXKEZJ%2B%2BwMj0blH5J9vFiap4yHdWnBeGpenzCfNZx8zfKiYClxOFM/YoDB9fae4S7hguK6B6p7kHRhbrQg3p38D/q/BhUF%2B8IuKHoXZDpxyD/2O2xBQ%3D%3D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5" y="127009"/>
            <a:ext cx="923132" cy="76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973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</p:sldLayoutIdLst>
  <p:hf hdr="0" ftr="0" dt="0"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1313" indent="-341313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FF6600"/>
        </a:buClr>
        <a:buSzPct val="117000"/>
        <a:buFont typeface="Arial" pitchFamily="34" charset="0"/>
        <a:buChar char="•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01688" indent="-34607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68000"/>
        <a:buFont typeface="Monotype Sorts"/>
        <a:buChar char="l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7763" indent="-231775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600" b="1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11325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002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574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146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718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290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3175"/>
            <a:ext cx="914876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4"/>
          <p:cNvSpPr>
            <a:spLocks noChangeShapeType="1"/>
          </p:cNvSpPr>
          <p:nvPr userDrawn="1"/>
        </p:nvSpPr>
        <p:spPr bwMode="auto">
          <a:xfrm>
            <a:off x="0" y="1038225"/>
            <a:ext cx="9144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598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549402"/>
            <a:ext cx="8335962" cy="16446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9144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10" descr="https://s3-us-west-2.amazonaws.com/perfuse/alogw.png?X-Amz-Date=20151105T145003Z&amp;X-Amz-Expires=300&amp;X-Amz-Algorithm=AWS4-HMAC-SHA256&amp;X-Amz-Signature=04953c67c89ff5d3c0ad0bce62e4e78b05513e0031998d1089c1e075f6cc7e04&amp;X-Amz-Credential=ASIAJ2JNLB3ULCSC2JQQ/20151105/us-west-2/s3/aws4_request&amp;X-Amz-SignedHeaders=Host&amp;x-amz-security-token=AQoDYXdzEEgakAIwXYWJNBCDyAggyOlL1E/QhsBwayxGJV4SAWCMyZikg3bAvI%2BJSAazlU6klJQx2Xb5GG/B8qrjT8SCEugLfQFQzQgIBlsqq2yp0znmYlDGgSws537L4OSloXNp3kgZl7iJwBZ/rLQQqv1Ai6xMnGHtsg3EVj5r94vmb42efP1JMwubvQGzjLjQm3xU1cx82LBm7ENbvO/mXdbX7D4kFlrBfcp/QQLTP5iTau333Ii09DdrJprqHLvOtY2P57w1t9YBXKEZJ%2B%2BwMj0blH5J9vFiap4yHdWnBeGpenzCfNZx8zfKiYClxOFM/YoDB9fae4S7hguK6B6p7kHRhbrQg3p38D/q/BhUF%2B8IuKHoXZDpxyD/2O2xBQ%3D%3D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5" y="127009"/>
            <a:ext cx="923132" cy="76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28076" y="2"/>
            <a:ext cx="415925" cy="279175"/>
          </a:xfrm>
          <a:prstGeom prst="rect">
            <a:avLst/>
          </a:prstGeom>
        </p:spPr>
        <p:txBody>
          <a:bodyPr/>
          <a:lstStyle>
            <a:lvl1pPr algn="r">
              <a:defRPr sz="825"/>
            </a:lvl1pPr>
          </a:lstStyle>
          <a:p>
            <a:pPr eaLnBrk="1" hangingPunct="1">
              <a:defRPr/>
            </a:pPr>
            <a:fld id="{D944693A-ED78-450F-8077-AD81ADE7F911}" type="slidenum">
              <a:rPr lang="en-US" b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eaLnBrk="1" hangingPunct="1">
                <a:defRPr/>
              </a:pPr>
              <a:t>‹#›</a:t>
            </a:fld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63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</p:sldLayoutIdLst>
  <p:hf hdr="0" ftr="0" dt="0"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3429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6858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0287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3716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1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255985" indent="-255985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FF6600"/>
        </a:buClr>
        <a:buSzPct val="117000"/>
        <a:buFont typeface="Arial" pitchFamily="34" charset="0"/>
        <a:buChar char="•"/>
        <a:defRPr sz="195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01266" indent="-259556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68000"/>
        <a:buFont typeface="Monotype Sorts"/>
        <a:buChar char="l"/>
        <a:defRPr sz="195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860822" indent="-173831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950" b="1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283494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5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5001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18430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1859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25288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28717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5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3" b="65571"/>
          <a:stretch/>
        </p:blipFill>
        <p:spPr>
          <a:xfrm>
            <a:off x="0" y="-27384"/>
            <a:ext cx="9144000" cy="122413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" y="1175129"/>
            <a:ext cx="9144000" cy="155448"/>
          </a:xfrm>
          <a:prstGeom prst="rect">
            <a:avLst/>
          </a:prstGeom>
          <a:gradFill>
            <a:gsLst>
              <a:gs pos="0">
                <a:srgbClr val="8E1400"/>
              </a:gs>
              <a:gs pos="70000">
                <a:schemeClr val="bg1">
                  <a:alpha val="0"/>
                </a:schemeClr>
              </a:gs>
              <a:gs pos="25000">
                <a:srgbClr val="DA251C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572" y="1135339"/>
            <a:ext cx="9144000" cy="16807"/>
          </a:xfrm>
          <a:prstGeom prst="line">
            <a:avLst/>
          </a:prstGeom>
          <a:ln w="50800">
            <a:solidFill>
              <a:srgbClr val="8E1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Title Placeholder 10"/>
          <p:cNvSpPr>
            <a:spLocks noGrp="1"/>
          </p:cNvSpPr>
          <p:nvPr userDrawn="1">
            <p:ph type="title"/>
          </p:nvPr>
        </p:nvSpPr>
        <p:spPr bwMode="auto">
          <a:xfrm>
            <a:off x="190498" y="78391"/>
            <a:ext cx="876046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"/>
          <p:cNvSpPr>
            <a:spLocks noGrp="1"/>
          </p:cNvSpPr>
          <p:nvPr userDrawn="1">
            <p:ph type="body" idx="1"/>
          </p:nvPr>
        </p:nvSpPr>
        <p:spPr bwMode="auto">
          <a:xfrm>
            <a:off x="190498" y="1381920"/>
            <a:ext cx="8496302" cy="47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458200" y="6403974"/>
            <a:ext cx="685800" cy="237265"/>
          </a:xfrm>
          <a:prstGeom prst="rect">
            <a:avLst/>
          </a:prstGeom>
          <a:gradFill flip="none" rotWithShape="1">
            <a:gsLst>
              <a:gs pos="100000">
                <a:srgbClr val="DA251C">
                  <a:alpha val="25000"/>
                </a:srgbClr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4"/>
          </p:nvPr>
        </p:nvSpPr>
        <p:spPr>
          <a:xfrm>
            <a:off x="8742683" y="6326113"/>
            <a:ext cx="474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8E14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2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</p:sldLayoutIdLst>
  <p:hf hdr="0" ftr="0" dt="0"/>
  <p:txStyles>
    <p:titleStyle>
      <a:lvl1pPr algn="l" rtl="0" eaLnBrk="0" fontAlgn="base" hangingPunct="0">
        <a:lnSpc>
          <a:spcPts val="2850"/>
        </a:lnSpc>
        <a:spcBef>
          <a:spcPts val="450"/>
        </a:spcBef>
        <a:spcAft>
          <a:spcPct val="0"/>
        </a:spcAft>
        <a:defRPr sz="3000" b="0" kern="1200">
          <a:solidFill>
            <a:schemeClr val="bg1"/>
          </a:solidFill>
          <a:latin typeface="Calibri" panose="020F0502020204030204" pitchFamily="34" charset="0"/>
          <a:ea typeface="+mj-ea"/>
          <a:cs typeface="Miriam" panose="020B0502050101010101" pitchFamily="34" charset="-79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anose="020F0502020204030204" pitchFamily="34" charset="0"/>
          <a:cs typeface="Miriam" panose="020B0502050101010101" pitchFamily="34" charset="-79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anose="020F0502020204030204" pitchFamily="34" charset="0"/>
          <a:cs typeface="Miriam" panose="020B0502050101010101" pitchFamily="34" charset="-79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anose="020F0502020204030204" pitchFamily="34" charset="0"/>
          <a:cs typeface="Miriam" panose="020B0502050101010101" pitchFamily="34" charset="-79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anose="020F0502020204030204" pitchFamily="34" charset="0"/>
          <a:cs typeface="Miriam" panose="020B0502050101010101" pitchFamily="34" charset="-79"/>
        </a:defRPr>
      </a:lvl5pPr>
      <a:lvl6pPr marL="342900" algn="l" rtl="0" fontAlgn="base">
        <a:lnSpc>
          <a:spcPts val="2925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anose="020F0502020204030204" pitchFamily="34" charset="0"/>
          <a:cs typeface="Miriam" panose="020B0502050101010101" pitchFamily="34" charset="-79"/>
        </a:defRPr>
      </a:lvl6pPr>
      <a:lvl7pPr marL="685800" algn="l" rtl="0" fontAlgn="base">
        <a:lnSpc>
          <a:spcPts val="2925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anose="020F0502020204030204" pitchFamily="34" charset="0"/>
          <a:cs typeface="Miriam" panose="020B0502050101010101" pitchFamily="34" charset="-79"/>
        </a:defRPr>
      </a:lvl7pPr>
      <a:lvl8pPr marL="1028700" algn="l" rtl="0" fontAlgn="base">
        <a:lnSpc>
          <a:spcPts val="2925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anose="020F0502020204030204" pitchFamily="34" charset="0"/>
          <a:cs typeface="Miriam" panose="020B0502050101010101" pitchFamily="34" charset="-79"/>
        </a:defRPr>
      </a:lvl8pPr>
      <a:lvl9pPr marL="1371600" algn="l" rtl="0" fontAlgn="base">
        <a:lnSpc>
          <a:spcPts val="2925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anose="020F0502020204030204" pitchFamily="34" charset="0"/>
          <a:cs typeface="Miriam" panose="020B0502050101010101" pitchFamily="34" charset="-79"/>
        </a:defRPr>
      </a:lvl9pPr>
    </p:titleStyle>
    <p:bodyStyle>
      <a:lvl1pPr marL="0" indent="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rgbClr val="8E1400"/>
        </a:buClr>
        <a:buFont typeface="Arial" panose="020B0604020202020204" pitchFamily="34" charset="0"/>
        <a:buNone/>
        <a:tabLst>
          <a:tab pos="172641" algn="l"/>
          <a:tab pos="4156472" algn="l"/>
        </a:tabLst>
        <a:defRPr sz="18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rgbClr val="8E1400"/>
        </a:buClr>
        <a:buFont typeface="Arial" panose="020B0604020202020204" pitchFamily="34" charset="0"/>
        <a:buChar char="•"/>
        <a:defRPr sz="1800" kern="1200">
          <a:solidFill>
            <a:srgbClr val="262626"/>
          </a:solidFill>
          <a:latin typeface="+mn-lt"/>
          <a:ea typeface="+mn-ea"/>
          <a:cs typeface="+mn-cs"/>
        </a:defRPr>
      </a:lvl2pPr>
      <a:lvl3pPr marL="603647" indent="-260747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rgbClr val="8E1400"/>
        </a:buClr>
        <a:buFont typeface="Calibri" panose="020F0502020204030204" pitchFamily="34" charset="0"/>
        <a:buChar char="–"/>
        <a:defRPr sz="1500" kern="1200">
          <a:solidFill>
            <a:srgbClr val="262626"/>
          </a:solidFill>
          <a:latin typeface="+mn-lt"/>
          <a:ea typeface="+mn-ea"/>
          <a:cs typeface="+mn-cs"/>
        </a:defRPr>
      </a:lvl3pPr>
      <a:lvl4pPr marL="946547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rgbClr val="8E1400"/>
        </a:buClr>
        <a:buFont typeface="Wingdings" panose="05000000000000000000" pitchFamily="2" charset="2"/>
        <a:buChar char="§"/>
        <a:tabLst>
          <a:tab pos="946547" algn="l"/>
        </a:tabLst>
        <a:defRPr sz="1350" kern="1200">
          <a:solidFill>
            <a:srgbClr val="262626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rgbClr val="0A6FA7"/>
        </a:buClr>
        <a:buFont typeface="Arial" panose="020B0604020202020204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296">
          <p15:clr>
            <a:srgbClr val="F26B43"/>
          </p15:clr>
        </p15:guide>
        <p15:guide id="3" pos="160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864">
          <p15:clr>
            <a:srgbClr val="F26B43"/>
          </p15:clr>
        </p15:guide>
        <p15:guide id="6" orient="horz" pos="3864">
          <p15:clr>
            <a:srgbClr val="F26B43"/>
          </p15:clr>
        </p15:guide>
        <p15:guide id="7" orient="horz" pos="72">
          <p15:clr>
            <a:srgbClr val="F26B43"/>
          </p15:clr>
        </p15:guide>
        <p15:guide id="8" orient="horz" pos="3984">
          <p15:clr>
            <a:srgbClr val="F26B43"/>
          </p15:clr>
        </p15:guide>
        <p15:guide id="9" orient="horz" pos="4224">
          <p15:clr>
            <a:srgbClr val="F26B43"/>
          </p15:clr>
        </p15:guide>
        <p15:guide id="10" orient="horz" pos="480">
          <p15:clr>
            <a:srgbClr val="F26B43"/>
          </p15:clr>
        </p15:guide>
        <p15:guide id="11" orient="horz" pos="240">
          <p15:clr>
            <a:srgbClr val="F26B43"/>
          </p15:clr>
        </p15:guide>
        <p15:guide id="12" pos="64">
          <p15:clr>
            <a:srgbClr val="5ACBF0"/>
          </p15:clr>
        </p15:guide>
        <p15:guide id="13" pos="7136">
          <p15:clr>
            <a:srgbClr val="5ACBF0"/>
          </p15:clr>
        </p15:guide>
        <p15:guide id="14" orient="horz" pos="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New DOACs to Prevent PE and Stroke in HF and Other Hospitalized Patients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Tuesday, 29 August 2017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90441" y="1772816"/>
            <a:ext cx="3245644" cy="2526456"/>
          </a:xfrm>
        </p:spPr>
        <p:txBody>
          <a:bodyPr/>
          <a:lstStyle/>
          <a:p>
            <a:r>
              <a:rPr lang="en-US" dirty="0" smtClean="0"/>
              <a:t>MODERATOR</a:t>
            </a:r>
          </a:p>
          <a:p>
            <a:pPr lvl="1"/>
            <a:r>
              <a:rPr lang="en-US" dirty="0" smtClean="0"/>
              <a:t>Samuel Z. Goldhaber, MD </a:t>
            </a:r>
          </a:p>
          <a:p>
            <a:pPr lvl="2"/>
            <a:r>
              <a:rPr lang="en-US" dirty="0" smtClean="0"/>
              <a:t>Professor of Medicine</a:t>
            </a:r>
          </a:p>
          <a:p>
            <a:pPr lvl="2"/>
            <a:r>
              <a:rPr lang="en-US" dirty="0" smtClean="0"/>
              <a:t>Harvard Medical School</a:t>
            </a:r>
          </a:p>
          <a:p>
            <a:pPr lvl="2"/>
            <a:r>
              <a:rPr lang="en-US" dirty="0" smtClean="0"/>
              <a:t>Section Head of Vascular Medicine </a:t>
            </a:r>
          </a:p>
          <a:p>
            <a:pPr lvl="2"/>
            <a:r>
              <a:rPr lang="en-US" dirty="0" smtClean="0"/>
              <a:t>Director of the Thrombosis Research Group</a:t>
            </a:r>
          </a:p>
          <a:p>
            <a:pPr lvl="2"/>
            <a:r>
              <a:rPr lang="en-US" dirty="0" smtClean="0"/>
              <a:t>Brigham and Women's Hospital</a:t>
            </a:r>
          </a:p>
          <a:p>
            <a:pPr lvl="2"/>
            <a:r>
              <a:rPr lang="en-US" dirty="0" smtClean="0"/>
              <a:t>Boston, Massachusetts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01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Content Placeholder 5"/>
          <p:cNvSpPr>
            <a:spLocks noGrp="1"/>
          </p:cNvSpPr>
          <p:nvPr>
            <p:ph idx="1"/>
          </p:nvPr>
        </p:nvSpPr>
        <p:spPr>
          <a:xfrm>
            <a:off x="190501" y="1381920"/>
            <a:ext cx="4525515" cy="4752180"/>
          </a:xfrm>
        </p:spPr>
        <p:txBody>
          <a:bodyPr/>
          <a:lstStyle/>
          <a:p>
            <a:pPr lvl="1"/>
            <a:r>
              <a:rPr lang="en-US" altLang="en-US" dirty="0" smtClean="0"/>
              <a:t>100,000 to 180,000 PE-related deaths annually in the United States alone</a:t>
            </a:r>
          </a:p>
          <a:p>
            <a:pPr lvl="1"/>
            <a:r>
              <a:rPr lang="en-US" altLang="en-US" dirty="0" smtClean="0"/>
              <a:t>PE is the most preventable cause of death among hospitalized patients</a:t>
            </a:r>
            <a:endParaRPr lang="en-US" alt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Office of the Surgeon General (US).  The Surgeon General's Call to Action to Prevent Deep Vein Thrombosis and Pulmonary Embolism. 2008.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220072" y="1628800"/>
            <a:ext cx="3157363" cy="364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Arial" panose="020B0604020202020204" pitchFamily="34" charset="0"/>
              <a:buNone/>
              <a:tabLst>
                <a:tab pos="230188" algn="l"/>
                <a:tab pos="5541963" algn="l"/>
              </a:tabLst>
              <a:defRPr sz="24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2286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804863" indent="-3476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Calibri" panose="020F0502020204030204" pitchFamily="34" charset="0"/>
              <a:buChar char="–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2620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Wingdings" panose="05000000000000000000" pitchFamily="2" charset="2"/>
              <a:buChar char="§"/>
              <a:tabLst>
                <a:tab pos="1262063" algn="l"/>
              </a:tabLst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6FA7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IMAGE NO LONGER AVAILABLE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0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01" y="1381920"/>
            <a:ext cx="4212993" cy="475218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In G7 countries, which comprise the United States, Canada, France, Germany, Italy, Japan, and the United Kingdom, a substantial number of acutely ill medical patients are vulnerable to VTE</a:t>
            </a:r>
          </a:p>
          <a:p>
            <a:pPr lvl="1"/>
            <a:r>
              <a:rPr lang="en-US" dirty="0" smtClean="0"/>
              <a:t>In these countries:</a:t>
            </a:r>
          </a:p>
          <a:p>
            <a:pPr lvl="2"/>
            <a:r>
              <a:rPr lang="en-US" dirty="0" smtClean="0"/>
              <a:t>There are &gt; 24 million hospitalized acutely ill medical patients</a:t>
            </a:r>
          </a:p>
          <a:p>
            <a:pPr lvl="2"/>
            <a:r>
              <a:rPr lang="en-US" dirty="0" smtClean="0"/>
              <a:t>An estimated 22.5 million of these patients are at risk of VTE events</a:t>
            </a:r>
          </a:p>
          <a:p>
            <a:pPr lvl="2"/>
            <a:r>
              <a:rPr lang="en-US" dirty="0" smtClean="0"/>
              <a:t>And &gt; 1 million VTE events and 150,000 VTE-related deaths are reported annually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da-DK" dirty="0" smtClean="0"/>
              <a:t>Cohen AT, et al. </a:t>
            </a:r>
            <a:r>
              <a:rPr lang="da-DK" i="1" dirty="0" smtClean="0"/>
              <a:t>Thromb Haemost</a:t>
            </a:r>
            <a:r>
              <a:rPr lang="da-DK" dirty="0" smtClean="0"/>
              <a:t>. 2007;98:756-764.</a:t>
            </a:r>
            <a:endParaRPr lang="da-DK" dirty="0"/>
          </a:p>
        </p:txBody>
      </p:sp>
      <p:sp>
        <p:nvSpPr>
          <p:cNvPr id="29696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In G7 Countries, How Big Is the At-Risk Population </a:t>
            </a:r>
            <a:br>
              <a:rPr lang="en-US" altLang="en-US" sz="3200" dirty="0" smtClean="0"/>
            </a:br>
            <a:r>
              <a:rPr lang="en-US" altLang="en-US" sz="3200" dirty="0" smtClean="0"/>
              <a:t>of Acutely Ill Medical Patients?</a:t>
            </a:r>
            <a:endParaRPr lang="en-US" altLang="en-US" sz="32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4229925" y="2172178"/>
            <a:ext cx="4750089" cy="3545185"/>
            <a:chOff x="1364745" y="1478776"/>
            <a:chExt cx="6494804" cy="4847337"/>
          </a:xfrm>
        </p:grpSpPr>
        <p:sp>
          <p:nvSpPr>
            <p:cNvPr id="90" name="Rounded Rectangle 89"/>
            <p:cNvSpPr/>
            <p:nvPr/>
          </p:nvSpPr>
          <p:spPr>
            <a:xfrm>
              <a:off x="1364745" y="1478776"/>
              <a:ext cx="6494804" cy="1199907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1535719" y="1578410"/>
              <a:ext cx="6152857" cy="995967"/>
              <a:chOff x="1645557" y="1625338"/>
              <a:chExt cx="6152857" cy="995967"/>
            </a:xfrm>
          </p:grpSpPr>
          <p:sp>
            <p:nvSpPr>
              <p:cNvPr id="134" name="TextBox 79"/>
              <p:cNvSpPr txBox="1">
                <a:spLocks noChangeArrowheads="1"/>
              </p:cNvSpPr>
              <p:nvPr/>
            </p:nvSpPr>
            <p:spPr bwMode="auto">
              <a:xfrm>
                <a:off x="1645557" y="1625338"/>
                <a:ext cx="6152857" cy="757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chemeClr val="tx1"/>
                    </a:solidFill>
                    <a:latin typeface="+mn-lt"/>
                  </a:rPr>
                  <a:t>&gt;24 million hospitalized acutely ill medical patients </a:t>
                </a:r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2071131" y="2038416"/>
                <a:ext cx="5359551" cy="582889"/>
                <a:chOff x="2071131" y="2038416"/>
                <a:chExt cx="5359551" cy="582889"/>
              </a:xfrm>
            </p:grpSpPr>
            <p:pic>
              <p:nvPicPr>
                <p:cNvPr id="136" name="Picture 135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071131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37" name="Picture 136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294446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38" name="Picture 137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517761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39" name="Picture 138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741076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40" name="Picture 139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964391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41" name="Picture 140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187706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42" name="Picture 141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411021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43" name="Picture 142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634336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44" name="Picture 143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857651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45" name="Picture 144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080966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46" name="Picture 145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304281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47" name="Picture 146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527596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48" name="Picture 147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750911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49" name="Picture 148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974226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50" name="Picture 149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197541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51" name="Picture 150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420856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52" name="Picture 151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644171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53" name="Picture 152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867486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54" name="Picture 153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090801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55" name="Picture 154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314116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56" name="Picture 155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537431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57" name="Picture 156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760746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58" name="Picture 157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984061" y="2038416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59" name="Picture 158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7207368" y="2038416"/>
                  <a:ext cx="223314" cy="58288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2" name="Group 91"/>
            <p:cNvGrpSpPr/>
            <p:nvPr/>
          </p:nvGrpSpPr>
          <p:grpSpPr>
            <a:xfrm>
              <a:off x="2044029" y="2844483"/>
              <a:ext cx="5136236" cy="976749"/>
              <a:chOff x="2294445" y="2905238"/>
              <a:chExt cx="5136236" cy="976749"/>
            </a:xfrm>
          </p:grpSpPr>
          <p:sp>
            <p:nvSpPr>
              <p:cNvPr id="109" name="TextBox 117"/>
              <p:cNvSpPr txBox="1">
                <a:spLocks noChangeArrowheads="1"/>
              </p:cNvSpPr>
              <p:nvPr/>
            </p:nvSpPr>
            <p:spPr bwMode="auto">
              <a:xfrm>
                <a:off x="2447162" y="2905238"/>
                <a:ext cx="4549649" cy="378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chemeClr val="tx1"/>
                    </a:solidFill>
                    <a:latin typeface="+mj-lt"/>
                  </a:rPr>
                  <a:t>~22.5 million at risk of VTE events</a:t>
                </a:r>
                <a:endParaRPr lang="en-US" altLang="en-US" sz="1800" b="1" baseline="300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2294445" y="3292444"/>
                <a:ext cx="5136236" cy="589543"/>
                <a:chOff x="2294445" y="3292444"/>
                <a:chExt cx="5136236" cy="589543"/>
              </a:xfrm>
            </p:grpSpPr>
            <p:pic>
              <p:nvPicPr>
                <p:cNvPr id="111" name="Picture 110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294445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12" name="Picture 111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517760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13" name="Picture 112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741075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14" name="Picture 113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964390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187705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16" name="Picture 115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411020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17" name="Picture 116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634335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18" name="Picture 117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857650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19" name="Picture 118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080965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304280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527595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750910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974225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197540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420855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644170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5867485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090800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314115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537430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760745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32" name="Picture 131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984060" y="3299098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33" name="Picture 132"/>
                <p:cNvPicPr>
                  <a:picLocks noChangeAspect="1"/>
                </p:cNvPicPr>
                <p:nvPr/>
              </p:nvPicPr>
              <p:blipFill rotWithShape="1"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rcRect l="-1617" t="-1140" r="1" b="45225"/>
                <a:stretch/>
              </p:blipFill>
              <p:spPr>
                <a:xfrm>
                  <a:off x="7203758" y="3292444"/>
                  <a:ext cx="226923" cy="32592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3" name="Group 92"/>
            <p:cNvGrpSpPr/>
            <p:nvPr/>
          </p:nvGrpSpPr>
          <p:grpSpPr>
            <a:xfrm>
              <a:off x="3216373" y="4177743"/>
              <a:ext cx="2791550" cy="816687"/>
              <a:chOff x="3326211" y="4025151"/>
              <a:chExt cx="2791550" cy="816687"/>
            </a:xfrm>
          </p:grpSpPr>
          <p:sp>
            <p:nvSpPr>
              <p:cNvPr id="102" name="TextBox 261"/>
              <p:cNvSpPr txBox="1">
                <a:spLocks noChangeArrowheads="1"/>
              </p:cNvSpPr>
              <p:nvPr/>
            </p:nvSpPr>
            <p:spPr bwMode="auto">
              <a:xfrm>
                <a:off x="3326211" y="4025151"/>
                <a:ext cx="2791550" cy="378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chemeClr val="tx1"/>
                    </a:solidFill>
                    <a:latin typeface="+mj-lt"/>
                  </a:rPr>
                  <a:t>&gt;1 million VTE events</a:t>
                </a:r>
                <a:endParaRPr lang="en-US" altLang="en-US" sz="1800" b="1" baseline="300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3661667" y="4407688"/>
                <a:ext cx="2279927" cy="434150"/>
                <a:chOff x="3527208" y="4447712"/>
                <a:chExt cx="2279927" cy="434150"/>
              </a:xfrm>
            </p:grpSpPr>
            <p:pic>
              <p:nvPicPr>
                <p:cNvPr id="104" name="Picture 10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27208" y="4447712"/>
                  <a:ext cx="437568" cy="434150"/>
                </a:xfrm>
                <a:prstGeom prst="rect">
                  <a:avLst/>
                </a:prstGeom>
              </p:spPr>
            </p:pic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87798" y="4447712"/>
                  <a:ext cx="437568" cy="434150"/>
                </a:xfrm>
                <a:prstGeom prst="rect">
                  <a:avLst/>
                </a:prstGeom>
              </p:spPr>
            </p:pic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8978" y="4447712"/>
                  <a:ext cx="437568" cy="434150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8388" y="4447712"/>
                  <a:ext cx="437568" cy="434150"/>
                </a:xfrm>
                <a:prstGeom prst="rect">
                  <a:avLst/>
                </a:prstGeom>
              </p:spPr>
            </p:pic>
            <p:pic>
              <p:nvPicPr>
                <p:cNvPr id="108" name="Picture 10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9567" y="4447712"/>
                  <a:ext cx="437568" cy="4341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94" name="Group 93"/>
            <p:cNvGrpSpPr/>
            <p:nvPr/>
          </p:nvGrpSpPr>
          <p:grpSpPr>
            <a:xfrm>
              <a:off x="3251396" y="5313524"/>
              <a:ext cx="2721501" cy="920540"/>
              <a:chOff x="3377067" y="5225058"/>
              <a:chExt cx="2721501" cy="920540"/>
            </a:xfrm>
          </p:grpSpPr>
          <p:sp>
            <p:nvSpPr>
              <p:cNvPr id="98" name="TextBox 262"/>
              <p:cNvSpPr txBox="1">
                <a:spLocks noChangeArrowheads="1"/>
              </p:cNvSpPr>
              <p:nvPr/>
            </p:nvSpPr>
            <p:spPr bwMode="auto">
              <a:xfrm>
                <a:off x="3377067" y="5225058"/>
                <a:ext cx="2721501" cy="378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DBEFF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chemeClr val="tx1"/>
                    </a:solidFill>
                    <a:latin typeface="+mj-lt"/>
                  </a:rPr>
                  <a:t>&gt;150,000 VTE deaths</a:t>
                </a:r>
                <a:endParaRPr lang="en-US" altLang="en-US" sz="1800" b="1" baseline="300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4610328" y="5562708"/>
                <a:ext cx="446628" cy="582890"/>
                <a:chOff x="4610328" y="5562708"/>
                <a:chExt cx="446628" cy="582890"/>
              </a:xfrm>
            </p:grpSpPr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610328" y="5562709"/>
                  <a:ext cx="223314" cy="582889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833642" y="5562708"/>
                  <a:ext cx="223314" cy="582889"/>
                </a:xfrm>
                <a:prstGeom prst="rect">
                  <a:avLst/>
                </a:prstGeom>
              </p:spPr>
            </p:pic>
          </p:grpSp>
        </p:grpSp>
        <p:sp>
          <p:nvSpPr>
            <p:cNvPr id="95" name="Rounded Rectangle 94"/>
            <p:cNvSpPr/>
            <p:nvPr/>
          </p:nvSpPr>
          <p:spPr>
            <a:xfrm>
              <a:off x="1727942" y="2762940"/>
              <a:ext cx="5768411" cy="1199907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2235416" y="4037500"/>
              <a:ext cx="4753462" cy="1106980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643680" y="5219133"/>
              <a:ext cx="3936934" cy="1106980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9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a. Samama MM, et al. </a:t>
            </a:r>
            <a:r>
              <a:rPr lang="en-US" i="1" dirty="0" smtClean="0"/>
              <a:t>N Engl J Med</a:t>
            </a:r>
            <a:r>
              <a:rPr lang="en-US" dirty="0" smtClean="0"/>
              <a:t>. 1999;341:793-800.</a:t>
            </a:r>
          </a:p>
          <a:p>
            <a:r>
              <a:rPr lang="en-US" dirty="0" smtClean="0"/>
              <a:t>b. </a:t>
            </a:r>
            <a:r>
              <a:rPr lang="fr-FR" dirty="0" smtClean="0"/>
              <a:t>Leizorovicz A, et al. </a:t>
            </a:r>
            <a:r>
              <a:rPr lang="fr-FR" i="1" dirty="0" smtClean="0"/>
              <a:t>Circulation.</a:t>
            </a:r>
            <a:r>
              <a:rPr lang="fr-FR" dirty="0" smtClean="0"/>
              <a:t> 2004;110:874-879.</a:t>
            </a:r>
            <a:endParaRPr lang="en-US" dirty="0" smtClean="0"/>
          </a:p>
          <a:p>
            <a:r>
              <a:rPr lang="en-US" dirty="0" smtClean="0"/>
              <a:t>c. </a:t>
            </a:r>
            <a:r>
              <a:rPr lang="da-DK" dirty="0" smtClean="0"/>
              <a:t>Cohen AT, et al. </a:t>
            </a:r>
            <a:r>
              <a:rPr lang="da-DK" i="1" dirty="0" smtClean="0"/>
              <a:t>BMJ</a:t>
            </a:r>
            <a:r>
              <a:rPr lang="da-DK" dirty="0" smtClean="0"/>
              <a:t>. 2006; 332:325-329.</a:t>
            </a:r>
            <a:endParaRPr lang="da-DK" dirty="0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Trials of VTE Prophylaxis in Hospitalized </a:t>
            </a:r>
            <a:br>
              <a:rPr lang="en-US" altLang="en-US" dirty="0" smtClean="0"/>
            </a:br>
            <a:r>
              <a:rPr lang="en-US" altLang="en-US" dirty="0" smtClean="0"/>
              <a:t>Medical Patients</a:t>
            </a:r>
            <a:endParaRPr lang="en-US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01061" y="2780928"/>
            <a:ext cx="8741879" cy="1758020"/>
            <a:chOff x="839416" y="2780928"/>
            <a:chExt cx="10570987" cy="2125859"/>
          </a:xfrm>
        </p:grpSpPr>
        <p:sp>
          <p:nvSpPr>
            <p:cNvPr id="10" name="Freeform 9"/>
            <p:cNvSpPr/>
            <p:nvPr/>
          </p:nvSpPr>
          <p:spPr>
            <a:xfrm>
              <a:off x="839416" y="2780928"/>
              <a:ext cx="3429400" cy="2101278"/>
            </a:xfrm>
            <a:custGeom>
              <a:avLst/>
              <a:gdLst>
                <a:gd name="connsiteX0" fmla="*/ 0 w 2486361"/>
                <a:gd name="connsiteY0" fmla="*/ 1243181 h 2486361"/>
                <a:gd name="connsiteX1" fmla="*/ 1243181 w 2486361"/>
                <a:gd name="connsiteY1" fmla="*/ 0 h 2486361"/>
                <a:gd name="connsiteX2" fmla="*/ 2486362 w 2486361"/>
                <a:gd name="connsiteY2" fmla="*/ 1243181 h 2486361"/>
                <a:gd name="connsiteX3" fmla="*/ 1243181 w 2486361"/>
                <a:gd name="connsiteY3" fmla="*/ 2486362 h 2486361"/>
                <a:gd name="connsiteX4" fmla="*/ 0 w 2486361"/>
                <a:gd name="connsiteY4" fmla="*/ 1243181 h 248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6361" h="2486361">
                  <a:moveTo>
                    <a:pt x="0" y="1243181"/>
                  </a:moveTo>
                  <a:cubicBezTo>
                    <a:pt x="0" y="556591"/>
                    <a:pt x="556591" y="0"/>
                    <a:pt x="1243181" y="0"/>
                  </a:cubicBezTo>
                  <a:cubicBezTo>
                    <a:pt x="1929771" y="0"/>
                    <a:pt x="2486362" y="556591"/>
                    <a:pt x="2486362" y="1243181"/>
                  </a:cubicBezTo>
                  <a:cubicBezTo>
                    <a:pt x="2486362" y="1929771"/>
                    <a:pt x="1929771" y="2486362"/>
                    <a:pt x="1243181" y="2486362"/>
                  </a:cubicBezTo>
                  <a:cubicBezTo>
                    <a:pt x="556591" y="2486362"/>
                    <a:pt x="0" y="1929771"/>
                    <a:pt x="0" y="1243181"/>
                  </a:cubicBezTo>
                  <a:close/>
                </a:path>
              </a:pathLst>
            </a:custGeom>
            <a:solidFill>
              <a:srgbClr val="8E14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2880" tIns="182880" rIns="182880" bIns="274320" numCol="1" spcCol="1270" anchor="ctr" anchorCtr="0">
              <a:noAutofit/>
            </a:bodyPr>
            <a:lstStyle/>
            <a:p>
              <a:pPr algn="ctr"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rgbClr val="FFFFFF"/>
                  </a:solidFill>
                </a:rPr>
                <a:t>MEDENOX (enoxaparin 40 mg)</a:t>
              </a:r>
              <a:r>
                <a:rPr lang="en-US" sz="2800" baseline="30000" dirty="0">
                  <a:solidFill>
                    <a:srgbClr val="FFFFFF"/>
                  </a:solidFill>
                </a:rPr>
                <a:t>[a]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410210" y="2780928"/>
              <a:ext cx="3429400" cy="2101278"/>
            </a:xfrm>
            <a:custGeom>
              <a:avLst/>
              <a:gdLst>
                <a:gd name="connsiteX0" fmla="*/ 0 w 2486361"/>
                <a:gd name="connsiteY0" fmla="*/ 1243181 h 2486361"/>
                <a:gd name="connsiteX1" fmla="*/ 1243181 w 2486361"/>
                <a:gd name="connsiteY1" fmla="*/ 0 h 2486361"/>
                <a:gd name="connsiteX2" fmla="*/ 2486362 w 2486361"/>
                <a:gd name="connsiteY2" fmla="*/ 1243181 h 2486361"/>
                <a:gd name="connsiteX3" fmla="*/ 1243181 w 2486361"/>
                <a:gd name="connsiteY3" fmla="*/ 2486362 h 2486361"/>
                <a:gd name="connsiteX4" fmla="*/ 0 w 2486361"/>
                <a:gd name="connsiteY4" fmla="*/ 1243181 h 248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6361" h="2486361">
                  <a:moveTo>
                    <a:pt x="0" y="1243181"/>
                  </a:moveTo>
                  <a:cubicBezTo>
                    <a:pt x="0" y="556591"/>
                    <a:pt x="556591" y="0"/>
                    <a:pt x="1243181" y="0"/>
                  </a:cubicBezTo>
                  <a:cubicBezTo>
                    <a:pt x="1929771" y="0"/>
                    <a:pt x="2486362" y="556591"/>
                    <a:pt x="2486362" y="1243181"/>
                  </a:cubicBezTo>
                  <a:cubicBezTo>
                    <a:pt x="2486362" y="1929771"/>
                    <a:pt x="1929771" y="2486362"/>
                    <a:pt x="1243181" y="2486362"/>
                  </a:cubicBezTo>
                  <a:cubicBezTo>
                    <a:pt x="556591" y="2486362"/>
                    <a:pt x="0" y="1929771"/>
                    <a:pt x="0" y="1243181"/>
                  </a:cubicBezTo>
                  <a:close/>
                </a:path>
              </a:pathLst>
            </a:custGeom>
            <a:solidFill>
              <a:srgbClr val="8E14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2880" tIns="182880" rIns="182880" bIns="274320" numCol="1" spcCol="1270" anchor="ctr" anchorCtr="0">
              <a:noAutofit/>
            </a:bodyPr>
            <a:lstStyle/>
            <a:p>
              <a:pPr algn="ctr"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solidFill>
                    <a:srgbClr val="FFFFFF"/>
                  </a:solidFill>
                </a:rPr>
                <a:t>PREVENT </a:t>
              </a:r>
              <a:br>
                <a:rPr lang="en-US" sz="2800" dirty="0">
                  <a:solidFill>
                    <a:srgbClr val="FFFFFF"/>
                  </a:solidFill>
                </a:rPr>
              </a:br>
              <a:r>
                <a:rPr lang="en-US" sz="2800" dirty="0">
                  <a:solidFill>
                    <a:srgbClr val="FFFFFF"/>
                  </a:solidFill>
                </a:rPr>
                <a:t>(dalteparin </a:t>
              </a:r>
              <a:br>
                <a:rPr lang="en-US" sz="2800" dirty="0">
                  <a:solidFill>
                    <a:srgbClr val="FFFFFF"/>
                  </a:solidFill>
                </a:rPr>
              </a:br>
              <a:r>
                <a:rPr lang="en-US" sz="2800" dirty="0">
                  <a:solidFill>
                    <a:srgbClr val="FFFFFF"/>
                  </a:solidFill>
                </a:rPr>
                <a:t>5000 IU)</a:t>
              </a:r>
              <a:r>
                <a:rPr lang="en-US" sz="2800" baseline="30000" dirty="0">
                  <a:solidFill>
                    <a:srgbClr val="FFFFFF"/>
                  </a:solidFill>
                </a:rPr>
                <a:t>[b]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981003" y="2805509"/>
              <a:ext cx="3429400" cy="2101278"/>
            </a:xfrm>
            <a:custGeom>
              <a:avLst/>
              <a:gdLst>
                <a:gd name="connsiteX0" fmla="*/ 0 w 2486361"/>
                <a:gd name="connsiteY0" fmla="*/ 1243181 h 2486361"/>
                <a:gd name="connsiteX1" fmla="*/ 1243181 w 2486361"/>
                <a:gd name="connsiteY1" fmla="*/ 0 h 2486361"/>
                <a:gd name="connsiteX2" fmla="*/ 2486362 w 2486361"/>
                <a:gd name="connsiteY2" fmla="*/ 1243181 h 2486361"/>
                <a:gd name="connsiteX3" fmla="*/ 1243181 w 2486361"/>
                <a:gd name="connsiteY3" fmla="*/ 2486362 h 2486361"/>
                <a:gd name="connsiteX4" fmla="*/ 0 w 2486361"/>
                <a:gd name="connsiteY4" fmla="*/ 1243181 h 248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6361" h="2486361">
                  <a:moveTo>
                    <a:pt x="0" y="1243181"/>
                  </a:moveTo>
                  <a:cubicBezTo>
                    <a:pt x="0" y="556591"/>
                    <a:pt x="556591" y="0"/>
                    <a:pt x="1243181" y="0"/>
                  </a:cubicBezTo>
                  <a:cubicBezTo>
                    <a:pt x="1929771" y="0"/>
                    <a:pt x="2486362" y="556591"/>
                    <a:pt x="2486362" y="1243181"/>
                  </a:cubicBezTo>
                  <a:cubicBezTo>
                    <a:pt x="2486362" y="1929771"/>
                    <a:pt x="1929771" y="2486362"/>
                    <a:pt x="1243181" y="2486362"/>
                  </a:cubicBezTo>
                  <a:cubicBezTo>
                    <a:pt x="556591" y="2486362"/>
                    <a:pt x="0" y="1929771"/>
                    <a:pt x="0" y="1243181"/>
                  </a:cubicBezTo>
                  <a:close/>
                </a:path>
              </a:pathLst>
            </a:custGeom>
            <a:solidFill>
              <a:srgbClr val="8E14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82880" tIns="182880" rIns="182880" bIns="274320" numCol="1" spcCol="1270" anchor="ctr" anchorCtr="0">
              <a:noAutofit/>
            </a:bodyPr>
            <a:lstStyle/>
            <a:p>
              <a:pPr algn="ctr" defTabSz="15557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800" dirty="0">
                  <a:solidFill>
                    <a:srgbClr val="FFFFFF"/>
                  </a:solidFill>
                </a:rPr>
                <a:t>ARTEMIS (fondaparinux </a:t>
              </a:r>
              <a:br>
                <a:rPr lang="fr-FR" sz="2800" dirty="0">
                  <a:solidFill>
                    <a:srgbClr val="FFFFFF"/>
                  </a:solidFill>
                </a:rPr>
              </a:br>
              <a:r>
                <a:rPr lang="fr-FR" sz="2800" dirty="0">
                  <a:solidFill>
                    <a:srgbClr val="FFFFFF"/>
                  </a:solidFill>
                </a:rPr>
                <a:t>2.5 mg)</a:t>
              </a:r>
              <a:r>
                <a:rPr lang="fr-FR" sz="2800" baseline="30000" dirty="0">
                  <a:solidFill>
                    <a:srgbClr val="FFFFFF"/>
                  </a:solidFill>
                </a:rPr>
                <a:t>[c]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66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  Pharmacologic Trials</a:t>
            </a:r>
          </a:p>
        </p:txBody>
      </p:sp>
      <p:sp>
        <p:nvSpPr>
          <p:cNvPr id="6" name="Rounded Rectangle 2"/>
          <p:cNvSpPr>
            <a:spLocks noChangeArrowheads="1"/>
          </p:cNvSpPr>
          <p:nvPr/>
        </p:nvSpPr>
        <p:spPr bwMode="auto">
          <a:xfrm>
            <a:off x="861905" y="2507092"/>
            <a:ext cx="7416800" cy="2009061"/>
          </a:xfrm>
          <a:prstGeom prst="roundRect">
            <a:avLst>
              <a:gd name="adj" fmla="val 16667"/>
            </a:avLst>
          </a:prstGeom>
          <a:solidFill>
            <a:srgbClr val="8E1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tabLst>
                <a:tab pos="168275" algn="l"/>
              </a:tabLst>
              <a:defRPr/>
            </a:pPr>
            <a:r>
              <a:rPr lang="en-US" altLang="en-US" sz="2800" kern="0" dirty="0">
                <a:solidFill>
                  <a:prstClr val="white"/>
                </a:solidFill>
                <a:ea typeface="ＭＳ Ｐゴシック" pitchFamily="34" charset="-128"/>
              </a:rPr>
              <a:t>Once-daily injected low-dose anticoagulant prophylaxis, in these 3 placebo-controlled trials, reduced DVT/ PE by &gt; 50%, without increasing major bleeding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53997" y="6161088"/>
            <a:ext cx="11419083" cy="696912"/>
          </a:xfrm>
        </p:spPr>
        <p:txBody>
          <a:bodyPr/>
          <a:lstStyle/>
          <a:p>
            <a:r>
              <a:rPr lang="en-US" dirty="0" smtClean="0"/>
              <a:t>Samama </a:t>
            </a:r>
            <a:r>
              <a:rPr lang="en-US" dirty="0"/>
              <a:t>MM, et al. </a:t>
            </a:r>
            <a:r>
              <a:rPr lang="en-US" i="1" dirty="0"/>
              <a:t>New Engl J Med</a:t>
            </a:r>
            <a:r>
              <a:rPr lang="en-US" dirty="0"/>
              <a:t>. </a:t>
            </a:r>
            <a:r>
              <a:rPr lang="en-US" dirty="0" smtClean="0"/>
              <a:t>1999;341:793-800; </a:t>
            </a:r>
            <a:r>
              <a:rPr lang="fr-FR" dirty="0" smtClean="0"/>
              <a:t>Leizorovicz </a:t>
            </a:r>
            <a:r>
              <a:rPr lang="fr-FR" dirty="0"/>
              <a:t>A, et al. </a:t>
            </a:r>
            <a:r>
              <a:rPr lang="fr-FR" i="1" dirty="0"/>
              <a:t>Circulation</a:t>
            </a:r>
            <a:r>
              <a:rPr lang="fr-FR" dirty="0"/>
              <a:t>. </a:t>
            </a:r>
            <a:r>
              <a:rPr lang="fr-FR" dirty="0" smtClean="0"/>
              <a:t>2004;110:874-879; </a:t>
            </a:r>
          </a:p>
          <a:p>
            <a:r>
              <a:rPr lang="da-DK" dirty="0" smtClean="0"/>
              <a:t>Cohen </a:t>
            </a:r>
            <a:r>
              <a:rPr lang="da-DK" dirty="0"/>
              <a:t>AT, et al. </a:t>
            </a:r>
            <a:r>
              <a:rPr lang="da-DK" i="1" dirty="0"/>
              <a:t>BMJ</a:t>
            </a:r>
            <a:r>
              <a:rPr lang="da-DK" dirty="0"/>
              <a:t>. 2006; 332:325-329.</a:t>
            </a:r>
          </a:p>
        </p:txBody>
      </p:sp>
    </p:spTree>
    <p:extLst>
      <p:ext uri="{BB962C8B-B14F-4D97-AF65-F5344CB8AC3E}">
        <p14:creationId xmlns:p14="http://schemas.microsoft.com/office/powerpoint/2010/main" val="238394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Randomization</a:t>
            </a:r>
            <a:endParaRPr lang="en-US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Kucher N, et al. </a:t>
            </a:r>
            <a:r>
              <a:rPr lang="en-US" i="1" dirty="0"/>
              <a:t>N Engl J Med. </a:t>
            </a:r>
            <a:r>
              <a:rPr lang="en-US" dirty="0"/>
              <a:t>2005;352:969-977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31779" y="6165850"/>
            <a:ext cx="8912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sz="22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697264" y="1437016"/>
            <a:ext cx="1899186" cy="1021556"/>
          </a:xfrm>
          <a:prstGeom prst="round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800" dirty="0">
                <a:solidFill>
                  <a:schemeClr val="bg1"/>
                </a:solidFill>
                <a:latin typeface="+mj-lt"/>
              </a:rPr>
              <a:t>VTE risk score </a:t>
            </a:r>
            <a:r>
              <a:rPr lang="de-DE" sz="1800" u="sng" dirty="0">
                <a:solidFill>
                  <a:schemeClr val="bg1"/>
                </a:solidFill>
                <a:latin typeface="+mj-lt"/>
              </a:rPr>
              <a:t>&gt;</a:t>
            </a:r>
            <a:r>
              <a:rPr lang="de-DE" sz="1800" dirty="0">
                <a:solidFill>
                  <a:schemeClr val="bg1"/>
                </a:solidFill>
                <a:latin typeface="+mj-lt"/>
              </a:rPr>
              <a:t> 4</a:t>
            </a:r>
          </a:p>
          <a:p>
            <a:pPr algn="ctr">
              <a:defRPr/>
            </a:pPr>
            <a:r>
              <a:rPr lang="de-DE" sz="1800" dirty="0">
                <a:solidFill>
                  <a:schemeClr val="bg1"/>
                </a:solidFill>
                <a:latin typeface="+mj-lt"/>
              </a:rPr>
              <a:t>No prophylaxis</a:t>
            </a:r>
          </a:p>
          <a:p>
            <a:pPr algn="ctr">
              <a:defRPr/>
            </a:pPr>
            <a:r>
              <a:rPr lang="de-DE" sz="1800" dirty="0">
                <a:solidFill>
                  <a:schemeClr val="bg1"/>
                </a:solidFill>
                <a:latin typeface="+mj-lt"/>
              </a:rPr>
              <a:t>N = 2506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271374" y="2958541"/>
            <a:ext cx="1694731" cy="1021556"/>
          </a:xfrm>
          <a:prstGeom prst="round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800" dirty="0">
                <a:solidFill>
                  <a:schemeClr val="bg1"/>
                </a:solidFill>
                <a:latin typeface="+mj-lt"/>
              </a:rPr>
              <a:t>INTERVENTION</a:t>
            </a:r>
          </a:p>
          <a:p>
            <a:pPr algn="ctr">
              <a:defRPr/>
            </a:pPr>
            <a:r>
              <a:rPr lang="de-DE" sz="1800" dirty="0">
                <a:solidFill>
                  <a:schemeClr val="bg1"/>
                </a:solidFill>
                <a:latin typeface="+mj-lt"/>
              </a:rPr>
              <a:t>Single alert</a:t>
            </a:r>
          </a:p>
          <a:p>
            <a:pPr algn="ctr">
              <a:defRPr/>
            </a:pPr>
            <a:r>
              <a:rPr lang="de-DE" sz="1800" dirty="0">
                <a:solidFill>
                  <a:schemeClr val="bg1"/>
                </a:solidFill>
                <a:latin typeface="+mj-lt"/>
              </a:rPr>
              <a:t>n = 1255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501414" y="2958541"/>
            <a:ext cx="3269729" cy="1021556"/>
          </a:xfrm>
          <a:prstGeom prst="round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800" dirty="0">
                <a:solidFill>
                  <a:schemeClr val="bg1"/>
                </a:solidFill>
                <a:latin typeface="+mj-lt"/>
              </a:rPr>
              <a:t>CONTROL</a:t>
            </a:r>
          </a:p>
          <a:p>
            <a:pPr algn="ctr">
              <a:defRPr/>
            </a:pPr>
            <a:r>
              <a:rPr lang="de-DE" sz="1800" dirty="0">
                <a:solidFill>
                  <a:schemeClr val="bg1"/>
                </a:solidFill>
                <a:latin typeface="+mj-lt"/>
              </a:rPr>
              <a:t>No alert</a:t>
            </a:r>
          </a:p>
          <a:p>
            <a:pPr algn="ctr">
              <a:defRPr/>
            </a:pPr>
            <a:r>
              <a:rPr lang="de-DE" sz="1800" dirty="0">
                <a:solidFill>
                  <a:schemeClr val="bg1"/>
                </a:solidFill>
                <a:latin typeface="+mj-lt"/>
              </a:rPr>
              <a:t>n = 1251</a:t>
            </a:r>
          </a:p>
        </p:txBody>
      </p:sp>
      <p:cxnSp>
        <p:nvCxnSpPr>
          <p:cNvPr id="8" name="Straight Arrow Connector 7"/>
          <p:cNvCxnSpPr>
            <a:stCxn id="38918" idx="2"/>
            <a:endCxn id="38920" idx="0"/>
          </p:cNvCxnSpPr>
          <p:nvPr/>
        </p:nvCxnSpPr>
        <p:spPr>
          <a:xfrm rot="16200000" flipH="1">
            <a:off x="5641584" y="1463845"/>
            <a:ext cx="499969" cy="248942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8918" idx="2"/>
            <a:endCxn id="38919" idx="0"/>
          </p:cNvCxnSpPr>
          <p:nvPr/>
        </p:nvCxnSpPr>
        <p:spPr>
          <a:xfrm rot="5400000">
            <a:off x="3132815" y="1444498"/>
            <a:ext cx="499969" cy="252811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207468"/>
              </p:ext>
            </p:extLst>
          </p:nvPr>
        </p:nvGraphicFramePr>
        <p:xfrm>
          <a:off x="547431" y="4082253"/>
          <a:ext cx="8280920" cy="2357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68752">
                  <a:extLst>
                    <a:ext uri="{9D8B030D-6E8A-4147-A177-3AD203B41FA5}">
                      <a16:colId xmlns:a16="http://schemas.microsoft.com/office/drawing/2014/main" val="142797329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521815982"/>
                    </a:ext>
                  </a:extLst>
                </a:gridCol>
              </a:tblGrid>
              <a:tr h="410625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8E1400"/>
                          </a:solidFill>
                          <a:latin typeface="+mn-lt"/>
                        </a:rPr>
                        <a:t>VTE Risk</a:t>
                      </a:r>
                      <a:r>
                        <a:rPr lang="en-US" sz="1600" b="1" baseline="0" dirty="0" smtClean="0">
                          <a:ln>
                            <a:noFill/>
                          </a:ln>
                          <a:solidFill>
                            <a:srgbClr val="8E1400"/>
                          </a:solidFill>
                          <a:latin typeface="+mn-lt"/>
                        </a:rPr>
                        <a:t> Factors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8E1400"/>
                        </a:solidFill>
                        <a:latin typeface="+mn-lt"/>
                      </a:endParaRPr>
                    </a:p>
                  </a:txBody>
                  <a:tcPr marL="74585" marR="74585" marT="40042" marB="40042" anchor="b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8E1400"/>
                          </a:solidFill>
                          <a:latin typeface="+mn-lt"/>
                        </a:rPr>
                        <a:t>Score</a:t>
                      </a:r>
                      <a:endParaRPr lang="en-US" sz="1600" b="1" dirty="0">
                        <a:ln>
                          <a:noFill/>
                        </a:ln>
                        <a:solidFill>
                          <a:srgbClr val="8E140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74585" marR="74585" marT="40042" marB="40042" anchor="b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393274"/>
                  </a:ext>
                </a:extLst>
              </a:tr>
              <a:tr h="52959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n>
                            <a:noFill/>
                          </a:ln>
                          <a:solidFill>
                            <a:srgbClr val="003853"/>
                          </a:solidFill>
                          <a:latin typeface="+mn-lt"/>
                        </a:rPr>
                        <a:t>Major</a:t>
                      </a:r>
                    </a:p>
                    <a:p>
                      <a:r>
                        <a:rPr lang="en-US" sz="1600" b="0" dirty="0" smtClean="0">
                          <a:ln>
                            <a:noFill/>
                          </a:ln>
                          <a:solidFill>
                            <a:srgbClr val="003853"/>
                          </a:solidFill>
                          <a:latin typeface="+mn-lt"/>
                        </a:rPr>
                        <a:t>Cancer, prior VTE,</a:t>
                      </a:r>
                      <a:r>
                        <a:rPr lang="en-US" sz="1600" b="0" baseline="0" dirty="0" smtClean="0">
                          <a:ln>
                            <a:noFill/>
                          </a:ln>
                          <a:solidFill>
                            <a:srgbClr val="003853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dirty="0" smtClean="0">
                          <a:ln>
                            <a:noFill/>
                          </a:ln>
                          <a:solidFill>
                            <a:srgbClr val="003853"/>
                          </a:solidFill>
                          <a:latin typeface="+mn-lt"/>
                        </a:rPr>
                        <a:t>hypercoagulability</a:t>
                      </a:r>
                      <a:endParaRPr lang="en-US" sz="1600" b="0" dirty="0">
                        <a:ln>
                          <a:noFill/>
                        </a:ln>
                        <a:solidFill>
                          <a:srgbClr val="003853"/>
                        </a:solidFill>
                        <a:latin typeface="+mn-lt"/>
                      </a:endParaRPr>
                    </a:p>
                  </a:txBody>
                  <a:tcPr marL="74585" marR="74585" marT="40042" marB="40042" anchor="ctr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14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003853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74585" marR="74585" marT="40042" marB="40042" anchor="ctr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140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77313"/>
                  </a:ext>
                </a:extLst>
              </a:tr>
              <a:tr h="55155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n>
                            <a:noFill/>
                          </a:ln>
                        </a:rPr>
                        <a:t>Intermediate</a:t>
                      </a:r>
                    </a:p>
                    <a:p>
                      <a:r>
                        <a:rPr lang="en-US" sz="1600" dirty="0" smtClean="0">
                          <a:ln>
                            <a:noFill/>
                          </a:ln>
                        </a:rPr>
                        <a:t>Major</a:t>
                      </a:r>
                      <a:r>
                        <a:rPr lang="en-US" sz="1600" baseline="0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600" dirty="0" smtClean="0">
                          <a:ln>
                            <a:noFill/>
                          </a:ln>
                        </a:rPr>
                        <a:t>surgery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4585" marR="74585" marT="40042" marB="4004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003853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74585" marR="74585" marT="40042" marB="40042" anchor="ctr"/>
                </a:tc>
                <a:extLst>
                  <a:ext uri="{0D108BD9-81ED-4DB2-BD59-A6C34878D82A}">
                    <a16:rowId xmlns:a16="http://schemas.microsoft.com/office/drawing/2014/main" val="1226868684"/>
                  </a:ext>
                </a:extLst>
              </a:tr>
              <a:tr h="72809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n>
                            <a:noFill/>
                          </a:ln>
                        </a:rPr>
                        <a:t>Minor</a:t>
                      </a:r>
                    </a:p>
                    <a:p>
                      <a:r>
                        <a:rPr lang="en-US" sz="1600" dirty="0" smtClean="0">
                          <a:ln>
                            <a:noFill/>
                          </a:ln>
                        </a:rPr>
                        <a:t>Advanced age, obesity, bed rest, hormone-replacement therapy</a:t>
                      </a:r>
                      <a:r>
                        <a:rPr lang="en-US" sz="1600" baseline="0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600" dirty="0" smtClean="0">
                          <a:ln>
                            <a:noFill/>
                          </a:ln>
                        </a:rPr>
                        <a:t>or oral</a:t>
                      </a:r>
                      <a:r>
                        <a:rPr lang="en-US" sz="1600" baseline="0" dirty="0" smtClean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600" dirty="0" smtClean="0">
                          <a:ln>
                            <a:noFill/>
                          </a:ln>
                        </a:rPr>
                        <a:t>contraceptives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003853"/>
                        </a:solidFill>
                        <a:latin typeface="+mn-lt"/>
                      </a:endParaRPr>
                    </a:p>
                  </a:txBody>
                  <a:tcPr marL="74585" marR="74585" marT="40042" marB="40042"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rgbClr val="003853"/>
                          </a:solidFill>
                          <a:latin typeface="Franklin Gothic Book" panose="020B0503020102020204" pitchFamily="34" charset="0"/>
                        </a:rPr>
                        <a:t>1</a:t>
                      </a:r>
                      <a:endParaRPr lang="en-US" sz="1600" dirty="0">
                        <a:ln>
                          <a:noFill/>
                        </a:ln>
                        <a:solidFill>
                          <a:srgbClr val="003853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74585" marR="74585" marT="40042" marB="40042"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06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337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74789" y="1340768"/>
            <a:ext cx="6594422" cy="5184576"/>
            <a:chOff x="1524000" y="0"/>
            <a:chExt cx="9113838" cy="6858000"/>
          </a:xfrm>
        </p:grpSpPr>
        <p:pic>
          <p:nvPicPr>
            <p:cNvPr id="305154" name="Picture 2" descr="DVT Alert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0"/>
              <a:ext cx="9113838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39" name="Oval 3"/>
            <p:cNvSpPr>
              <a:spLocks noChangeArrowheads="1"/>
            </p:cNvSpPr>
            <p:nvPr/>
          </p:nvSpPr>
          <p:spPr bwMode="auto">
            <a:xfrm>
              <a:off x="1752600" y="1066800"/>
              <a:ext cx="914400" cy="3810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 sz="1000" b="1" dirty="0">
                <a:solidFill>
                  <a:srgbClr val="000066"/>
                </a:solidFill>
              </a:endParaRPr>
            </a:p>
          </p:txBody>
        </p:sp>
        <p:sp>
          <p:nvSpPr>
            <p:cNvPr id="39940" name="Oval 4"/>
            <p:cNvSpPr>
              <a:spLocks noChangeArrowheads="1"/>
            </p:cNvSpPr>
            <p:nvPr/>
          </p:nvSpPr>
          <p:spPr bwMode="auto">
            <a:xfrm>
              <a:off x="1752600" y="1524000"/>
              <a:ext cx="990600" cy="5334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 sz="1000" b="1" dirty="0">
                <a:solidFill>
                  <a:srgbClr val="000066"/>
                </a:solidFill>
              </a:endParaRPr>
            </a:p>
          </p:txBody>
        </p:sp>
        <p:sp>
          <p:nvSpPr>
            <p:cNvPr id="39941" name="Oval 5"/>
            <p:cNvSpPr>
              <a:spLocks noChangeArrowheads="1"/>
            </p:cNvSpPr>
            <p:nvPr/>
          </p:nvSpPr>
          <p:spPr bwMode="auto">
            <a:xfrm>
              <a:off x="1524000" y="3200400"/>
              <a:ext cx="914400" cy="9144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endParaRPr lang="en-US" sz="1000" b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Alerts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Image courtesy of Samuel Z. Goldhaber, MD.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83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From </a:t>
            </a:r>
            <a:r>
              <a:rPr lang="en-US" sz="1200" i="1" dirty="0"/>
              <a:t>N Engl J Med</a:t>
            </a:r>
            <a:r>
              <a:rPr lang="en-US" sz="1200" dirty="0"/>
              <a:t>, Kucher N, et al., Electronic Alerts to Prevent Venous Thromboembolism among Hospitalized Patients, 352., 969-977. Copyright © 2005 Massachusetts Medical Society. Reprinted with permission from Massachusetts Medical Society.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Primary </a:t>
            </a:r>
            <a:r>
              <a:rPr lang="en-US" altLang="en-US" dirty="0"/>
              <a:t>Endpoint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62" y="1382713"/>
            <a:ext cx="8352375" cy="475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48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Despite in-hospital VTE prophylaxis with UFH or LMWH,                     &gt; 400,000 VTE events occur in this post-hospital discharge population annually in the United States alone</a:t>
            </a:r>
          </a:p>
          <a:p>
            <a:pPr lvl="1"/>
            <a:r>
              <a:rPr lang="en-US" dirty="0" smtClean="0"/>
              <a:t>About half occur within 5 to 6 weeks of discharge 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Spencer FA, et al. </a:t>
            </a:r>
            <a:r>
              <a:rPr lang="en-US" i="1" dirty="0" smtClean="0"/>
              <a:t>Arch Intern Med. </a:t>
            </a:r>
            <a:r>
              <a:rPr lang="en-US" dirty="0" smtClean="0"/>
              <a:t>2007;167:1471-1475.</a:t>
            </a:r>
            <a:endParaRPr lang="en-US" dirty="0"/>
          </a:p>
        </p:txBody>
      </p:sp>
      <p:sp>
        <p:nvSpPr>
          <p:cNvPr id="309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VTE After Hospital Discharge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5361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 smtClean="0"/>
              <a:t>Despite in-hospital VTE prophylaxis, 75% of VTEs present out-of-hospital</a:t>
            </a:r>
          </a:p>
          <a:p>
            <a:pPr lvl="1"/>
            <a:r>
              <a:rPr lang="en-US" dirty="0" smtClean="0"/>
              <a:t>37% have been hospitalized within the 3 months preceding the diagnosis of VTE</a:t>
            </a:r>
          </a:p>
          <a:p>
            <a:pPr lvl="1"/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IMAGE NO LONGER AVAILABLE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275094-A5AD-429B-BD59-2529126A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Out-of-Hospital VTE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Reproduced with permission from </a:t>
            </a:r>
            <a:r>
              <a:rPr lang="en-US" i="1" dirty="0"/>
              <a:t>Arch Intern Med</a:t>
            </a:r>
            <a:r>
              <a:rPr lang="en-US" dirty="0"/>
              <a:t>. 2007. 167: 1471-1475. Copyright © 2007 American Medical Association. All rights reserved.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11300" name="Rectangle 5"/>
          <p:cNvSpPr>
            <a:spLocks noChangeArrowheads="1"/>
          </p:cNvSpPr>
          <p:nvPr/>
        </p:nvSpPr>
        <p:spPr bwMode="auto">
          <a:xfrm>
            <a:off x="9035472" y="615409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9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Observational study of &gt;11,000 hospitalized medical patients</a:t>
            </a:r>
          </a:p>
          <a:p>
            <a:pPr algn="ctr"/>
            <a:endParaRPr lang="en-US" dirty="0"/>
          </a:p>
        </p:txBody>
      </p:sp>
      <p:sp>
        <p:nvSpPr>
          <p:cNvPr id="312325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Amin AN, et al. </a:t>
            </a:r>
            <a:r>
              <a:rPr lang="en-US" i="1" dirty="0"/>
              <a:t>J Hosp Med</a:t>
            </a:r>
            <a:r>
              <a:rPr lang="en-US" dirty="0"/>
              <a:t>. 2012;7:231-238. Copyright © 2011 Society of Hospital Medicine. </a:t>
            </a:r>
            <a:endParaRPr lang="en-US" altLang="en-US" sz="300" b="1" dirty="0">
              <a:solidFill>
                <a:srgbClr val="000000"/>
              </a:solidFill>
            </a:endParaRPr>
          </a:p>
        </p:txBody>
      </p:sp>
      <p:sp>
        <p:nvSpPr>
          <p:cNvPr id="3123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Risk of VTE Extends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Post-Hospital </a:t>
            </a:r>
            <a:r>
              <a:rPr lang="en-US" altLang="en-US" dirty="0"/>
              <a:t>Discharge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42901" y="1534320"/>
            <a:ext cx="8496302" cy="47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Arial" panose="020B0604020202020204" pitchFamily="34" charset="0"/>
              <a:buNone/>
              <a:tabLst>
                <a:tab pos="230188" algn="l"/>
                <a:tab pos="5541963" algn="l"/>
              </a:tabLst>
              <a:defRPr sz="24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2286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804863" indent="-3476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Calibri" panose="020F0502020204030204" pitchFamily="34" charset="0"/>
              <a:buChar char="–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2620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Wingdings" panose="05000000000000000000" pitchFamily="2" charset="2"/>
              <a:buChar char="§"/>
              <a:tabLst>
                <a:tab pos="1262063" algn="l"/>
              </a:tabLst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6FA7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IMAGE NO LONGER AVAILABLE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0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590210" y="540490"/>
            <a:ext cx="3870222" cy="4904734"/>
          </a:xfrm>
        </p:spPr>
        <p:txBody>
          <a:bodyPr/>
          <a:lstStyle/>
          <a:p>
            <a:r>
              <a:rPr lang="en-US" sz="1800" dirty="0" smtClean="0"/>
              <a:t>Welcome and Introductions</a:t>
            </a:r>
          </a:p>
          <a:p>
            <a:pPr lvl="1"/>
            <a:r>
              <a:rPr lang="en-US" sz="1600" dirty="0" smtClean="0"/>
              <a:t>Samuel Z. Goldhaber, MD</a:t>
            </a:r>
          </a:p>
          <a:p>
            <a:r>
              <a:rPr lang="en-US" sz="1800" dirty="0" smtClean="0"/>
              <a:t>The Critical Unmet Need for VTE Prophylaxis in Medically Ill Patients</a:t>
            </a:r>
          </a:p>
          <a:p>
            <a:pPr lvl="1"/>
            <a:r>
              <a:rPr lang="en-US" sz="1600" dirty="0" smtClean="0"/>
              <a:t>Samuel Z. Goldhaber, MD</a:t>
            </a:r>
          </a:p>
          <a:p>
            <a:r>
              <a:rPr lang="en-US" sz="1800" dirty="0" smtClean="0"/>
              <a:t>DOACs to Prevent VTE and to Reduce the Risk of Stroke During Hospitalization and During the First Several Months After Hospital Discharge</a:t>
            </a:r>
          </a:p>
          <a:p>
            <a:pPr lvl="1"/>
            <a:r>
              <a:rPr lang="en-US" sz="1600" dirty="0" smtClean="0"/>
              <a:t>C. Michael Gibson, MD </a:t>
            </a:r>
          </a:p>
          <a:p>
            <a:r>
              <a:rPr lang="en-US" sz="1800" dirty="0" smtClean="0"/>
              <a:t>Antidotes for DOACs</a:t>
            </a:r>
          </a:p>
          <a:p>
            <a:pPr lvl="1"/>
            <a:r>
              <a:rPr lang="en-US" sz="1600" dirty="0" smtClean="0"/>
              <a:t>Alexander T. Cohen, MBBS, MSc, MD, FRACP </a:t>
            </a:r>
          </a:p>
          <a:p>
            <a:r>
              <a:rPr lang="en-US" sz="1800" dirty="0" smtClean="0"/>
              <a:t>Case Discussion With Faculty Panel</a:t>
            </a:r>
          </a:p>
          <a:p>
            <a:pPr lvl="1"/>
            <a:r>
              <a:rPr lang="en-US" sz="1600" dirty="0" smtClean="0"/>
              <a:t>Gregory Piazza, MD</a:t>
            </a:r>
          </a:p>
          <a:p>
            <a:r>
              <a:rPr lang="en-US" sz="1800" dirty="0" smtClean="0"/>
              <a:t>Summary and Concluding Remarks</a:t>
            </a:r>
          </a:p>
          <a:p>
            <a:pPr lvl="1"/>
            <a:r>
              <a:rPr lang="en-US" sz="1600" dirty="0" smtClean="0"/>
              <a:t>Samuel Z. Goldhaber, MD</a:t>
            </a:r>
            <a:endParaRPr lang="en-US" sz="160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New DOACs to Prevent PE and Stroke in HF and Other Hospitalized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27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Hull RD, et al. </a:t>
            </a:r>
            <a:r>
              <a:rPr lang="en-US" i="1" dirty="0"/>
              <a:t>Ann Intern Med. </a:t>
            </a:r>
            <a:r>
              <a:rPr lang="en-US" dirty="0"/>
              <a:t>2010;153:8-18.</a:t>
            </a:r>
          </a:p>
          <a:p>
            <a:r>
              <a:rPr lang="en-US" dirty="0"/>
              <a:t>Cohen AT, et al. </a:t>
            </a:r>
            <a:r>
              <a:rPr lang="en-US" i="1" dirty="0"/>
              <a:t>N Engl J Med. </a:t>
            </a:r>
            <a:r>
              <a:rPr lang="en-US" dirty="0"/>
              <a:t>2013;368:513-523.</a:t>
            </a:r>
          </a:p>
          <a:p>
            <a:r>
              <a:rPr lang="en-US" dirty="0"/>
              <a:t>Goldhaber SZ, et al. </a:t>
            </a:r>
            <a:r>
              <a:rPr lang="en-US" i="1" dirty="0"/>
              <a:t>N Engl J Med. </a:t>
            </a:r>
            <a:r>
              <a:rPr lang="en-US" dirty="0"/>
              <a:t>2011;365:2167-2177.</a:t>
            </a:r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Extended VTE </a:t>
            </a:r>
            <a:r>
              <a:rPr lang="en-US" altLang="en-US" dirty="0" smtClean="0"/>
              <a:t>Prophylaxis</a:t>
            </a:r>
            <a:br>
              <a:rPr lang="en-US" altLang="en-US" dirty="0" smtClean="0"/>
            </a:br>
            <a:r>
              <a:rPr lang="en-US" altLang="en-US" sz="3600" i="1" dirty="0"/>
              <a:t>M</a:t>
            </a:r>
            <a:r>
              <a:rPr lang="en-US" altLang="en-US" sz="3600" i="1" dirty="0" smtClean="0"/>
              <a:t>edical </a:t>
            </a:r>
            <a:r>
              <a:rPr lang="en-US" altLang="en-US" sz="3600" i="1" dirty="0"/>
              <a:t>Patients</a:t>
            </a:r>
            <a:endParaRPr lang="en-US" altLang="en-US" i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173379"/>
              </p:ext>
            </p:extLst>
          </p:nvPr>
        </p:nvGraphicFramePr>
        <p:xfrm>
          <a:off x="335732" y="1772816"/>
          <a:ext cx="8615228" cy="4032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3234">
                  <a:extLst>
                    <a:ext uri="{9D8B030D-6E8A-4147-A177-3AD203B41FA5}">
                      <a16:colId xmlns:a16="http://schemas.microsoft.com/office/drawing/2014/main" val="1427973297"/>
                    </a:ext>
                  </a:extLst>
                </a:gridCol>
                <a:gridCol w="2590251">
                  <a:extLst>
                    <a:ext uri="{9D8B030D-6E8A-4147-A177-3AD203B41FA5}">
                      <a16:colId xmlns:a16="http://schemas.microsoft.com/office/drawing/2014/main" val="2521815982"/>
                    </a:ext>
                  </a:extLst>
                </a:gridCol>
                <a:gridCol w="2871743">
                  <a:extLst>
                    <a:ext uri="{9D8B030D-6E8A-4147-A177-3AD203B41FA5}">
                      <a16:colId xmlns:a16="http://schemas.microsoft.com/office/drawing/2014/main" val="3290015225"/>
                    </a:ext>
                  </a:extLst>
                </a:gridCol>
              </a:tblGrid>
              <a:tr h="895634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en-US" sz="2500" b="1" dirty="0">
                          <a:ln>
                            <a:noFill/>
                          </a:ln>
                          <a:solidFill>
                            <a:srgbClr val="8E1400"/>
                          </a:solidFill>
                        </a:rPr>
                        <a:t>Study</a:t>
                      </a:r>
                      <a:endParaRPr lang="en-US" sz="2500" b="1" dirty="0">
                        <a:ln>
                          <a:noFill/>
                        </a:ln>
                        <a:solidFill>
                          <a:srgbClr val="8E1400"/>
                        </a:solidFill>
                        <a:latin typeface="+mn-lt"/>
                      </a:endParaRPr>
                    </a:p>
                  </a:txBody>
                  <a:tcPr marL="74585" marR="74585" marT="40042" marB="40042" anchor="b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500" b="1" dirty="0">
                          <a:ln>
                            <a:noFill/>
                          </a:ln>
                          <a:solidFill>
                            <a:srgbClr val="8E1400"/>
                          </a:solidFill>
                        </a:rPr>
                        <a:t>Study Conclusion</a:t>
                      </a:r>
                      <a:endParaRPr lang="en-US" sz="2500" b="1" dirty="0">
                        <a:ln>
                          <a:noFill/>
                        </a:ln>
                        <a:solidFill>
                          <a:srgbClr val="8E140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74585" marR="74585" marT="40042" marB="40042" anchor="b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500" b="1" dirty="0">
                          <a:ln>
                            <a:noFill/>
                          </a:ln>
                          <a:solidFill>
                            <a:srgbClr val="8E1400"/>
                          </a:solidFill>
                        </a:rPr>
                        <a:t>Net Clinical Benefit</a:t>
                      </a:r>
                      <a:endParaRPr lang="en-US" sz="2500" b="1" dirty="0">
                        <a:ln>
                          <a:noFill/>
                        </a:ln>
                        <a:solidFill>
                          <a:srgbClr val="8E140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74585" marR="74585" marT="40042" marB="40042" anchor="b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393274"/>
                  </a:ext>
                </a:extLst>
              </a:tr>
              <a:tr h="1045605">
                <a:tc>
                  <a:txBody>
                    <a:bodyPr/>
                    <a:lstStyle/>
                    <a:p>
                      <a:r>
                        <a:rPr lang="en-US" sz="2100" dirty="0">
                          <a:ln>
                            <a:noFill/>
                          </a:ln>
                        </a:rPr>
                        <a:t>EXCLAIM -- LMWH</a:t>
                      </a:r>
                      <a:br>
                        <a:rPr lang="en-US" sz="2100" dirty="0">
                          <a:ln>
                            <a:noFill/>
                          </a:ln>
                        </a:rPr>
                      </a:br>
                      <a:r>
                        <a:rPr lang="en-US" sz="2100" dirty="0">
                          <a:ln>
                            <a:noFill/>
                          </a:ln>
                        </a:rPr>
                        <a:t>(n = 5963)</a:t>
                      </a:r>
                      <a:endParaRPr lang="en-US" sz="2100" b="0" dirty="0">
                        <a:ln>
                          <a:noFill/>
                        </a:ln>
                        <a:solidFill>
                          <a:srgbClr val="003853"/>
                        </a:solidFill>
                        <a:latin typeface="+mn-lt"/>
                      </a:endParaRPr>
                    </a:p>
                  </a:txBody>
                  <a:tcPr marL="74585" marR="74585" marT="40042" marB="40042" anchor="ctr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14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n>
                            <a:noFill/>
                          </a:ln>
                        </a:rPr>
                        <a:t>VTE↓</a:t>
                      </a:r>
                      <a:br>
                        <a:rPr lang="en-US" sz="2100" dirty="0">
                          <a:ln>
                            <a:noFill/>
                          </a:ln>
                        </a:rPr>
                      </a:br>
                      <a:r>
                        <a:rPr lang="en-US" sz="2100" dirty="0">
                          <a:ln>
                            <a:noFill/>
                          </a:ln>
                        </a:rPr>
                        <a:t>Major</a:t>
                      </a:r>
                      <a:r>
                        <a:rPr lang="en-US" sz="2100" baseline="0" dirty="0">
                          <a:ln>
                            <a:noFill/>
                          </a:ln>
                        </a:rPr>
                        <a:t> bleeding ↑</a:t>
                      </a:r>
                      <a:endParaRPr lang="en-US" sz="2100" dirty="0">
                        <a:ln>
                          <a:noFill/>
                        </a:ln>
                        <a:solidFill>
                          <a:srgbClr val="003853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74585" marR="74585" marT="40042" marB="40042" anchor="ctr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14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n>
                            <a:noFill/>
                          </a:ln>
                        </a:rPr>
                        <a:t>Marginal</a:t>
                      </a:r>
                      <a:endParaRPr lang="en-US" sz="2100" dirty="0">
                        <a:ln>
                          <a:noFill/>
                        </a:ln>
                        <a:solidFill>
                          <a:srgbClr val="003853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74585" marR="74585" marT="40042" marB="40042" anchor="ctr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140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77313"/>
                  </a:ext>
                </a:extLst>
              </a:tr>
              <a:tr h="1045605">
                <a:tc>
                  <a:txBody>
                    <a:bodyPr/>
                    <a:lstStyle/>
                    <a:p>
                      <a:r>
                        <a:rPr lang="en-US" sz="2100" dirty="0">
                          <a:ln>
                            <a:noFill/>
                          </a:ln>
                        </a:rPr>
                        <a:t>MAGELLAN</a:t>
                      </a:r>
                      <a:r>
                        <a:rPr lang="en-US" sz="2100" baseline="0" dirty="0">
                          <a:ln>
                            <a:noFill/>
                          </a:ln>
                        </a:rPr>
                        <a:t> -- </a:t>
                      </a:r>
                      <a:r>
                        <a:rPr lang="en-US" sz="2100" dirty="0">
                          <a:ln>
                            <a:noFill/>
                          </a:ln>
                        </a:rPr>
                        <a:t>Rivaroxaban</a:t>
                      </a:r>
                    </a:p>
                    <a:p>
                      <a:r>
                        <a:rPr lang="en-US" sz="2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</a:rPr>
                        <a:t>(n = 8101)</a:t>
                      </a:r>
                    </a:p>
                  </a:txBody>
                  <a:tcPr marL="74585" marR="74585" marT="40042" marB="40042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ln>
                            <a:noFill/>
                          </a:ln>
                        </a:rPr>
                        <a:t>VTE↓</a:t>
                      </a:r>
                      <a:br>
                        <a:rPr lang="en-US" sz="2100" dirty="0">
                          <a:ln>
                            <a:noFill/>
                          </a:ln>
                        </a:rPr>
                      </a:br>
                      <a:r>
                        <a:rPr lang="en-US" sz="2100" dirty="0">
                          <a:ln>
                            <a:noFill/>
                          </a:ln>
                        </a:rPr>
                        <a:t>Major</a:t>
                      </a:r>
                      <a:r>
                        <a:rPr lang="en-US" sz="2100" baseline="0" dirty="0">
                          <a:ln>
                            <a:noFill/>
                          </a:ln>
                        </a:rPr>
                        <a:t> bleeding ↑</a:t>
                      </a:r>
                      <a:endParaRPr lang="en-US" sz="2100" dirty="0">
                        <a:ln>
                          <a:noFill/>
                        </a:ln>
                        <a:solidFill>
                          <a:srgbClr val="003853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74585" marR="74585" marT="40042" marB="400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n>
                            <a:noFill/>
                          </a:ln>
                        </a:rPr>
                        <a:t>No</a:t>
                      </a:r>
                      <a:endParaRPr lang="en-US" sz="2100" dirty="0">
                        <a:ln>
                          <a:noFill/>
                        </a:ln>
                        <a:solidFill>
                          <a:srgbClr val="003853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74585" marR="74585" marT="40042" marB="40042" anchor="ctr"/>
                </a:tc>
                <a:extLst>
                  <a:ext uri="{0D108BD9-81ED-4DB2-BD59-A6C34878D82A}">
                    <a16:rowId xmlns:a16="http://schemas.microsoft.com/office/drawing/2014/main" val="1226868684"/>
                  </a:ext>
                </a:extLst>
              </a:tr>
              <a:tr h="1045605">
                <a:tc>
                  <a:txBody>
                    <a:bodyPr/>
                    <a:lstStyle/>
                    <a:p>
                      <a:r>
                        <a:rPr lang="en-US" sz="2100" dirty="0">
                          <a:ln>
                            <a:noFill/>
                          </a:ln>
                        </a:rPr>
                        <a:t>ADOPT</a:t>
                      </a:r>
                      <a:r>
                        <a:rPr lang="en-US" sz="2100" baseline="0" dirty="0">
                          <a:ln>
                            <a:noFill/>
                          </a:ln>
                        </a:rPr>
                        <a:t> -- </a:t>
                      </a:r>
                      <a:r>
                        <a:rPr lang="en-US" sz="2100" dirty="0">
                          <a:ln>
                            <a:noFill/>
                          </a:ln>
                        </a:rPr>
                        <a:t>Apixaban</a:t>
                      </a:r>
                      <a:br>
                        <a:rPr lang="en-US" sz="2100" dirty="0">
                          <a:ln>
                            <a:noFill/>
                          </a:ln>
                        </a:rPr>
                      </a:br>
                      <a:r>
                        <a:rPr lang="en-US" sz="2100" dirty="0">
                          <a:ln>
                            <a:noFill/>
                          </a:ln>
                        </a:rPr>
                        <a:t>(n = 6528)</a:t>
                      </a:r>
                      <a:endParaRPr lang="en-US" sz="2100" dirty="0">
                        <a:ln>
                          <a:noFill/>
                        </a:ln>
                        <a:solidFill>
                          <a:srgbClr val="003853"/>
                        </a:solidFill>
                        <a:latin typeface="+mn-lt"/>
                      </a:endParaRPr>
                    </a:p>
                  </a:txBody>
                  <a:tcPr marL="74585" marR="74585" marT="40042" marB="40042"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n>
                            <a:noFill/>
                          </a:ln>
                        </a:rPr>
                        <a:t>VTE↔</a:t>
                      </a:r>
                    </a:p>
                    <a:p>
                      <a:pPr algn="ctr"/>
                      <a:r>
                        <a:rPr lang="en-US" sz="2100" dirty="0">
                          <a:ln>
                            <a:noFill/>
                          </a:ln>
                        </a:rPr>
                        <a:t>Major</a:t>
                      </a:r>
                      <a:r>
                        <a:rPr lang="en-US" sz="2100" baseline="0" dirty="0">
                          <a:ln>
                            <a:noFill/>
                          </a:ln>
                        </a:rPr>
                        <a:t> bleeding ↑</a:t>
                      </a:r>
                      <a:endParaRPr lang="en-US" sz="2100" dirty="0">
                        <a:ln>
                          <a:noFill/>
                        </a:ln>
                        <a:solidFill>
                          <a:srgbClr val="003853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74585" marR="74585" marT="40042" marB="40042"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n>
                            <a:noFill/>
                          </a:ln>
                        </a:rPr>
                        <a:t>No</a:t>
                      </a:r>
                      <a:endParaRPr lang="en-US" sz="2100" dirty="0">
                        <a:ln>
                          <a:noFill/>
                        </a:ln>
                        <a:solidFill>
                          <a:srgbClr val="003853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74585" marR="74585" marT="40042" marB="40042"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06124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18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108575" y="1755775"/>
            <a:ext cx="3803650" cy="4102100"/>
          </a:xfrm>
          <a:prstGeom prst="roundRect">
            <a:avLst>
              <a:gd name="adj" fmla="val 5857"/>
            </a:avLst>
          </a:prstGeom>
          <a:noFill/>
          <a:ln w="222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spc="-40" dirty="0">
              <a:solidFill>
                <a:srgbClr val="000000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 smtClean="0"/>
              <a:t>Cohen AT, et al. </a:t>
            </a:r>
            <a:r>
              <a:rPr lang="da-DK" i="1" dirty="0" smtClean="0"/>
              <a:t>N Engl J Med</a:t>
            </a:r>
            <a:r>
              <a:rPr lang="da-DK" dirty="0" smtClean="0"/>
              <a:t>. 2013;368:513-523; Goldhaber SZ, et al. </a:t>
            </a:r>
            <a:r>
              <a:rPr lang="da-DK" i="1" dirty="0" smtClean="0"/>
              <a:t>N Engl J Med</a:t>
            </a:r>
            <a:r>
              <a:rPr lang="da-DK" dirty="0" smtClean="0"/>
              <a:t>. 2011;365:2167-2177.</a:t>
            </a:r>
            <a:endParaRPr lang="da-DK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Post-Discharge VTE: Medical Patients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0501" y="1381920"/>
            <a:ext cx="8496302" cy="1198791"/>
          </a:xfrm>
        </p:spPr>
        <p:txBody>
          <a:bodyPr/>
          <a:lstStyle/>
          <a:p>
            <a:pPr lvl="1"/>
            <a:r>
              <a:rPr lang="en-US" dirty="0"/>
              <a:t>The rate of symptomatic VTE more than doubles over 21 days post-discharge </a:t>
            </a:r>
          </a:p>
          <a:p>
            <a:pPr lvl="1"/>
            <a:r>
              <a:rPr lang="en-US" dirty="0"/>
              <a:t>The risk of fatal VTE increases fivefold</a:t>
            </a:r>
          </a:p>
          <a:p>
            <a:endParaRPr lang="en-US" dirty="0">
              <a:latin typeface="Calibri Light" panose="020F0302020204030204" pitchFamily="34" charset="0"/>
            </a:endParaRPr>
          </a:p>
        </p:txBody>
      </p:sp>
      <p:graphicFrame>
        <p:nvGraphicFramePr>
          <p:cNvPr id="19" name="Shape 1050"/>
          <p:cNvGraphicFramePr/>
          <p:nvPr>
            <p:extLst>
              <p:ext uri="{D42A27DB-BD31-4B8C-83A1-F6EECF244321}">
                <p14:modId xmlns:p14="http://schemas.microsoft.com/office/powerpoint/2010/main" val="1041690124"/>
              </p:ext>
            </p:extLst>
          </p:nvPr>
        </p:nvGraphicFramePr>
        <p:xfrm>
          <a:off x="4638490" y="3313288"/>
          <a:ext cx="4312470" cy="206995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96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301">
                <a:tc rowSpan="2"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accent3"/>
                          </a:solidFill>
                          <a:latin typeface="+mj-lt"/>
                          <a:sym typeface="Arial"/>
                        </a:rPr>
                        <a:t>MAGELLAN</a:t>
                      </a:r>
                      <a:endParaRPr lang="en-US" sz="1600" b="1" i="0" u="none" strike="noStrike" cap="none" dirty="0">
                        <a:solidFill>
                          <a:schemeClr val="accent3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225" marR="53225" marT="26612" marB="26612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i="0" u="none" strike="noStrike" cap="none" baseline="0" dirty="0">
                          <a:solidFill>
                            <a:schemeClr val="accent3"/>
                          </a:solidFill>
                          <a:latin typeface="+mj-lt"/>
                          <a:ea typeface="Arial"/>
                          <a:cs typeface="Arial"/>
                          <a:sym typeface="Arial"/>
                        </a:rPr>
                        <a:t>VTE-Related Death, %</a:t>
                      </a:r>
                      <a:endParaRPr lang="en-US" sz="1600" b="1" i="0" u="none" strike="noStrike" cap="none" dirty="0">
                        <a:solidFill>
                          <a:schemeClr val="accent3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225" marR="53225" marT="26612" marB="26612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Arial"/>
                        <a:buNone/>
                      </a:pPr>
                      <a:endParaRPr lang="en-US" sz="2800" b="1" i="0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967041"/>
                  </a:ext>
                </a:extLst>
              </a:tr>
              <a:tr h="478984">
                <a:tc vMerge="1"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Arial"/>
                        <a:buNone/>
                      </a:pPr>
                      <a:endParaRPr lang="en-US" sz="2800" b="1" i="0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accent3"/>
                          </a:solidFill>
                          <a:latin typeface="+mj-lt"/>
                          <a:sym typeface="Arial"/>
                        </a:rPr>
                        <a:t>10 d</a:t>
                      </a:r>
                      <a:endParaRPr lang="en-US" sz="1600" b="1" i="0" u="none" strike="noStrike" cap="none" dirty="0">
                        <a:solidFill>
                          <a:schemeClr val="accent3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225" marR="53225" marT="26612" marB="26612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accent3"/>
                          </a:solidFill>
                          <a:latin typeface="+mj-lt"/>
                          <a:sym typeface="Arial"/>
                        </a:rPr>
                        <a:t>35 d</a:t>
                      </a:r>
                      <a:endParaRPr lang="en-US" sz="1600" b="1" i="0" u="none" strike="noStrike" cap="none" dirty="0">
                        <a:solidFill>
                          <a:schemeClr val="accent3"/>
                        </a:solidFill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225" marR="53225" marT="26612" marB="26612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87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 dirty="0" smtClean="0">
                          <a:sym typeface="Arial"/>
                        </a:rPr>
                        <a:t>Enoxaparin </a:t>
                      </a:r>
                      <a:r>
                        <a:rPr lang="en-US" sz="1600" u="none" strike="noStrike" cap="none" dirty="0">
                          <a:sym typeface="Arial"/>
                        </a:rPr>
                        <a:t>10 d</a:t>
                      </a:r>
                    </a:p>
                  </a:txBody>
                  <a:tcPr marL="53225" marR="53225" marT="26612" marB="26612"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C8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ym typeface="Arial"/>
                        </a:rPr>
                        <a:t>0.2</a:t>
                      </a:r>
                      <a:endParaRPr lang="en-US" sz="1900" b="0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225" marR="53225" marT="26612" marB="26612"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C8C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1.0</a:t>
                      </a:r>
                      <a:endParaRPr lang="en-US" sz="16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225" marR="53225" marT="26612" marB="26612"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6C8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886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 dirty="0" smtClean="0">
                          <a:sym typeface="Arial"/>
                        </a:rPr>
                        <a:t>Rivaroxaban </a:t>
                      </a:r>
                      <a:r>
                        <a:rPr lang="en-US" sz="1600" u="none" strike="noStrike" cap="none" dirty="0">
                          <a:sym typeface="Arial"/>
                        </a:rPr>
                        <a:t>35 d</a:t>
                      </a:r>
                      <a:endParaRPr lang="en-US" sz="1600" b="0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225" marR="53225" marT="26612" marB="26612"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ym typeface="Arial"/>
                        </a:rPr>
                        <a:t>0.1</a:t>
                      </a:r>
                      <a:endParaRPr lang="en-US" sz="1900" b="0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225" marR="53225" marT="26612" marB="26612"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ym typeface="Arial"/>
                        </a:rPr>
                        <a:t>0.6</a:t>
                      </a:r>
                      <a:endParaRPr lang="en-US" sz="16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225" marR="53225" marT="26612" marB="26612"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4011" y="6042177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From </a:t>
            </a:r>
            <a:r>
              <a:rPr lang="en-US" sz="900" i="1" dirty="0">
                <a:solidFill>
                  <a:srgbClr val="000000"/>
                </a:solidFill>
                <a:latin typeface="Calibri" panose="020F0502020204030204" pitchFamily="34" charset="0"/>
              </a:rPr>
              <a:t>N Engl J Med</a:t>
            </a:r>
            <a:r>
              <a:rPr lang="en-US" sz="900" dirty="0">
                <a:solidFill>
                  <a:srgbClr val="000000"/>
                </a:solidFill>
                <a:latin typeface="Calibri" panose="020F0502020204030204" pitchFamily="34" charset="0"/>
              </a:rPr>
              <a:t>, Goldhaber SZ, et al., Apixaban versus Enoxaparin for Thromboprophylaxis in Medically Ill Patients, 365., 2167-2177. Copyright © 2011 Massachusetts Medical Society. Reprinted with permission from Massachusetts Medical Society.</a:t>
            </a:r>
            <a:r>
              <a:rPr lang="en-US" sz="9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8126" y="3025936"/>
            <a:ext cx="5666701" cy="316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90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Factor Xa inhibitor</a:t>
            </a:r>
          </a:p>
          <a:p>
            <a:pPr lvl="1"/>
            <a:r>
              <a:rPr lang="en-US" dirty="0"/>
              <a:t>19- to 25-hour half-life</a:t>
            </a:r>
          </a:p>
          <a:p>
            <a:pPr lvl="1"/>
            <a:r>
              <a:rPr lang="en-US" dirty="0"/>
              <a:t>Low peak-to-trough ratio</a:t>
            </a:r>
          </a:p>
          <a:p>
            <a:pPr lvl="1"/>
            <a:r>
              <a:rPr lang="en-US" dirty="0"/>
              <a:t>7% to 17% renal clearance </a:t>
            </a:r>
          </a:p>
          <a:p>
            <a:pPr lvl="1"/>
            <a:r>
              <a:rPr lang="en-US" dirty="0"/>
              <a:t>Antidote (Andexanet</a:t>
            </a:r>
            <a:r>
              <a:rPr lang="en-US" dirty="0" smtClean="0"/>
              <a:t>) in development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en-US" dirty="0" smtClean="0"/>
              <a:t>Chan NC, et al. </a:t>
            </a:r>
            <a:r>
              <a:rPr lang="en-US" altLang="en-US" i="1" dirty="0" smtClean="0"/>
              <a:t>Vasc Health Risk Manag</a:t>
            </a:r>
            <a:r>
              <a:rPr lang="en-US" altLang="en-US" dirty="0" smtClean="0"/>
              <a:t>. 2015;11:343-351.</a:t>
            </a:r>
            <a:endParaRPr lang="en-US" altLang="en-US" dirty="0"/>
          </a:p>
        </p:txBody>
      </p:sp>
      <p:sp>
        <p:nvSpPr>
          <p:cNvPr id="318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Betrixaban </a:t>
            </a:r>
            <a:endParaRPr lang="en-US" altLang="en-US" dirty="0"/>
          </a:p>
        </p:txBody>
      </p:sp>
      <p:sp>
        <p:nvSpPr>
          <p:cNvPr id="318468" name="Rectangle 1"/>
          <p:cNvSpPr>
            <a:spLocks noChangeArrowheads="1"/>
          </p:cNvSpPr>
          <p:nvPr/>
        </p:nvSpPr>
        <p:spPr bwMode="auto">
          <a:xfrm>
            <a:off x="1981200" y="609600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chemeClr val="bg1"/>
                </a:solidFill>
              </a:rPr>
              <a:t>Chan NC, et al. Vasc Health Risk Manag. 2015;11:343-351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9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Rapid onset of action with Cmax achieved at 3 to 4 hours</a:t>
            </a:r>
          </a:p>
          <a:p>
            <a:pPr lvl="1"/>
            <a:r>
              <a:rPr lang="en-US" dirty="0" smtClean="0"/>
              <a:t>Stable plasma concentration and antithrombotic effect at steady state</a:t>
            </a:r>
          </a:p>
          <a:p>
            <a:pPr lvl="1"/>
            <a:r>
              <a:rPr lang="en-US" dirty="0" smtClean="0"/>
              <a:t>Long half-life</a:t>
            </a:r>
          </a:p>
          <a:p>
            <a:pPr lvl="1"/>
            <a:r>
              <a:rPr lang="en-US" dirty="0" smtClean="0"/>
              <a:t>Low renal clearance</a:t>
            </a:r>
          </a:p>
          <a:p>
            <a:pPr lvl="1"/>
            <a:r>
              <a:rPr lang="en-US" dirty="0" smtClean="0"/>
              <a:t>Lack of CYP interactions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Chan NC, et al. </a:t>
            </a:r>
            <a:r>
              <a:rPr lang="en-US" i="1" dirty="0" smtClean="0"/>
              <a:t>Vasc Health Risk Manag. </a:t>
            </a:r>
            <a:r>
              <a:rPr lang="en-US" dirty="0" smtClean="0"/>
              <a:t>2015;11:343-351.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142E08-CA3F-4635-BB12-F1AC5BE2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Betrixaban</a:t>
            </a:r>
            <a:endParaRPr lang="en-US" dirty="0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67524"/>
              </p:ext>
            </p:extLst>
          </p:nvPr>
        </p:nvGraphicFramePr>
        <p:xfrm>
          <a:off x="95848" y="3932744"/>
          <a:ext cx="8949762" cy="20798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1627">
                  <a:extLst>
                    <a:ext uri="{9D8B030D-6E8A-4147-A177-3AD203B41FA5}">
                      <a16:colId xmlns:a16="http://schemas.microsoft.com/office/drawing/2014/main" val="1427973297"/>
                    </a:ext>
                  </a:extLst>
                </a:gridCol>
                <a:gridCol w="1491627">
                  <a:extLst>
                    <a:ext uri="{9D8B030D-6E8A-4147-A177-3AD203B41FA5}">
                      <a16:colId xmlns:a16="http://schemas.microsoft.com/office/drawing/2014/main" val="2521815982"/>
                    </a:ext>
                  </a:extLst>
                </a:gridCol>
                <a:gridCol w="1491627">
                  <a:extLst>
                    <a:ext uri="{9D8B030D-6E8A-4147-A177-3AD203B41FA5}">
                      <a16:colId xmlns:a16="http://schemas.microsoft.com/office/drawing/2014/main" val="3290015225"/>
                    </a:ext>
                  </a:extLst>
                </a:gridCol>
                <a:gridCol w="1491627">
                  <a:extLst>
                    <a:ext uri="{9D8B030D-6E8A-4147-A177-3AD203B41FA5}">
                      <a16:colId xmlns:a16="http://schemas.microsoft.com/office/drawing/2014/main" val="113346192"/>
                    </a:ext>
                  </a:extLst>
                </a:gridCol>
                <a:gridCol w="1491627">
                  <a:extLst>
                    <a:ext uri="{9D8B030D-6E8A-4147-A177-3AD203B41FA5}">
                      <a16:colId xmlns:a16="http://schemas.microsoft.com/office/drawing/2014/main" val="1436885056"/>
                    </a:ext>
                  </a:extLst>
                </a:gridCol>
                <a:gridCol w="1491627">
                  <a:extLst>
                    <a:ext uri="{9D8B030D-6E8A-4147-A177-3AD203B41FA5}">
                      <a16:colId xmlns:a16="http://schemas.microsoft.com/office/drawing/2014/main" val="2372820336"/>
                    </a:ext>
                  </a:extLst>
                </a:gridCol>
              </a:tblGrid>
              <a:tr h="415965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ctr" horzOverflow="overflow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Betrixaban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b" horzOverflow="overflow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E1400"/>
                          </a:solidFill>
                          <a:effectLst/>
                          <a:latin typeface="+mn-lt"/>
                        </a:rPr>
                        <a:t>Rivaroxaban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E1400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b" horzOverflow="overflow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E1400"/>
                          </a:solidFill>
                          <a:effectLst/>
                          <a:latin typeface="+mn-lt"/>
                        </a:rPr>
                        <a:t>Apixaban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E1400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b" horzOverflow="overflow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E1400"/>
                          </a:solidFill>
                          <a:effectLst/>
                          <a:latin typeface="+mn-lt"/>
                        </a:rPr>
                        <a:t>Edoxaban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E1400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b" horzOverflow="overflow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8E1400"/>
                          </a:solidFill>
                          <a:effectLst/>
                          <a:latin typeface="+mn-lt"/>
                        </a:rPr>
                        <a:t>Enoxaparin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8E1400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b" horzOverflow="overflow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393274"/>
                  </a:ext>
                </a:extLst>
              </a:tr>
              <a:tr h="499158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Half-Life, 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ctr" horzOverflow="overflow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140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19-25</a:t>
                      </a: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ctr" horzOverflow="overflow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5-9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ctr" horzOverflow="overflow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140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9-13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ctr" horzOverflow="overflow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140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8-10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ctr" horzOverflow="overflow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140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4.5-7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ctr" horzOverflow="overflow">
                    <a:lnT w="28575" cap="flat" cmpd="sng" algn="ctr">
                      <a:solidFill>
                        <a:srgbClr val="8E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14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77313"/>
                  </a:ext>
                </a:extLst>
              </a:tr>
              <a:tr h="58235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Renal Excretion, 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ctr" horzOverflow="overflow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ill Sans" charset="0"/>
                          <a:cs typeface="Gill Sans" charset="0"/>
                        </a:rPr>
                        <a:t>50</a:t>
                      </a:r>
                    </a:p>
                  </a:txBody>
                  <a:tcPr marL="83193" marR="83193" marT="41582" marB="4158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40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ctr" horzOverflow="overflow"/>
                </a:tc>
                <a:extLst>
                  <a:ext uri="{0D108BD9-81ED-4DB2-BD59-A6C34878D82A}">
                    <a16:rowId xmlns:a16="http://schemas.microsoft.com/office/drawing/2014/main" val="1226868684"/>
                  </a:ext>
                </a:extLst>
              </a:tr>
              <a:tr h="58235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CYP3A4 Interactions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ctr" horzOverflow="overflow">
                    <a:solidFill>
                      <a:srgbClr val="8E140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ctr" horzOverflow="overflow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ctr" horzOverflow="overflow">
                    <a:solidFill>
                      <a:srgbClr val="8E140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ctr" horzOverflow="overflow">
                    <a:solidFill>
                      <a:srgbClr val="8E140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2000" b="1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5000"/>
                        </a:lnSpc>
                        <a:spcBef>
                          <a:spcPct val="35000"/>
                        </a:spcBef>
                        <a:spcAft>
                          <a:spcPct val="37000"/>
                        </a:spcAft>
                        <a:buClr>
                          <a:schemeClr val="tx1"/>
                        </a:buClr>
                        <a:buFont typeface="Lucida Grande" charset="0"/>
                        <a:defRPr sz="1600">
                          <a:solidFill>
                            <a:srgbClr val="7F7F7F"/>
                          </a:solidFill>
                          <a:latin typeface="Corbel" panose="020B0503020204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ctr" horzOverflow="overflow">
                    <a:solidFill>
                      <a:srgbClr val="8E140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ill Sans" charset="0"/>
                        <a:cs typeface="Gill Sans" charset="0"/>
                      </a:endParaRPr>
                    </a:p>
                  </a:txBody>
                  <a:tcPr marL="83193" marR="83193" marT="41582" marB="41582" anchor="ctr" horzOverflow="overflow">
                    <a:solidFill>
                      <a:srgbClr val="8E14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06124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12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Betrixaban: </a:t>
            </a:r>
            <a:r>
              <a:rPr lang="en-US" dirty="0" smtClean="0"/>
              <a:t>APEX Study </a:t>
            </a:r>
            <a:r>
              <a:rPr lang="en-US" dirty="0"/>
              <a:t>Publication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Cohen AT, et al. </a:t>
            </a:r>
            <a:r>
              <a:rPr lang="en-US" i="1" dirty="0"/>
              <a:t>N Engl J Med. </a:t>
            </a:r>
            <a:r>
              <a:rPr lang="en-US" dirty="0"/>
              <a:t>2016;375:534-544.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80574" y="1854369"/>
            <a:ext cx="6380309" cy="3812956"/>
            <a:chOff x="3719736" y="1628800"/>
            <a:chExt cx="5354705" cy="3896992"/>
          </a:xfrm>
        </p:grpSpPr>
        <p:sp>
          <p:nvSpPr>
            <p:cNvPr id="7" name="Rectangle 6"/>
            <p:cNvSpPr/>
            <p:nvPr/>
          </p:nvSpPr>
          <p:spPr>
            <a:xfrm>
              <a:off x="3719736" y="1628800"/>
              <a:ext cx="5354705" cy="100811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The </a:t>
              </a:r>
              <a:r>
                <a:rPr lang="en-US" sz="2800" i="1" dirty="0"/>
                <a:t>New England Journal of Medicine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19736" y="2663788"/>
              <a:ext cx="5354705" cy="2862004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Extended Thromboprophylaxis with Betrixaban in Acutely Ill Medical Patients</a:t>
              </a:r>
              <a:endParaRPr lang="en-US" sz="2800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Cohen AT, Harrington RA, Goldhaber SZ, Hull RD, Wiens BL, Gold A, Hernandez AF, Gibson CM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79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Than Half of VTE Occurs After 10 Days </a:t>
            </a:r>
            <a:r>
              <a:rPr lang="en-US" altLang="en-US" dirty="0" smtClean="0"/>
              <a:t>of Prophylaxis</a:t>
            </a:r>
            <a:endParaRPr lang="en-US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Cohen AT, et al. </a:t>
            </a:r>
            <a:r>
              <a:rPr lang="en-US" i="1" dirty="0"/>
              <a:t>N Engl J Med. </a:t>
            </a:r>
            <a:r>
              <a:rPr lang="en-US" dirty="0" smtClean="0"/>
              <a:t>2013;368:513-523; </a:t>
            </a:r>
            <a:r>
              <a:rPr lang="en-US" dirty="0"/>
              <a:t>Cohen AT, et al. </a:t>
            </a:r>
            <a:r>
              <a:rPr lang="en-US" i="1" dirty="0"/>
              <a:t>N Engl J Med</a:t>
            </a:r>
            <a:r>
              <a:rPr lang="en-US" dirty="0"/>
              <a:t>. </a:t>
            </a:r>
            <a:r>
              <a:rPr lang="en-US" dirty="0" smtClean="0"/>
              <a:t>2016;375:534-544;</a:t>
            </a:r>
            <a:endParaRPr lang="en-US" dirty="0"/>
          </a:p>
          <a:p>
            <a:r>
              <a:rPr lang="da-DK" dirty="0" smtClean="0"/>
              <a:t>Goldhaber </a:t>
            </a:r>
            <a:r>
              <a:rPr lang="da-DK" dirty="0"/>
              <a:t>SZ, et al. </a:t>
            </a:r>
            <a:r>
              <a:rPr lang="da-DK" i="1" dirty="0"/>
              <a:t>N Engl J Med.</a:t>
            </a:r>
            <a:r>
              <a:rPr lang="da-DK" dirty="0"/>
              <a:t> 2011;365:2167-2177</a:t>
            </a:r>
            <a:r>
              <a:rPr lang="en-US" dirty="0"/>
              <a:t>. </a:t>
            </a:r>
            <a:endParaRPr lang="en-US" altLang="en-US" dirty="0"/>
          </a:p>
        </p:txBody>
      </p:sp>
      <p:graphicFrame>
        <p:nvGraphicFramePr>
          <p:cNvPr id="11" name="Chart 6"/>
          <p:cNvGraphicFramePr/>
          <p:nvPr>
            <p:extLst>
              <p:ext uri="{D42A27DB-BD31-4B8C-83A1-F6EECF244321}">
                <p14:modId xmlns:p14="http://schemas.microsoft.com/office/powerpoint/2010/main" val="3347928120"/>
              </p:ext>
            </p:extLst>
          </p:nvPr>
        </p:nvGraphicFramePr>
        <p:xfrm>
          <a:off x="482454" y="1608180"/>
          <a:ext cx="4991833" cy="464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6"/>
          <p:cNvGraphicFramePr/>
          <p:nvPr>
            <p:extLst>
              <p:ext uri="{D42A27DB-BD31-4B8C-83A1-F6EECF244321}">
                <p14:modId xmlns:p14="http://schemas.microsoft.com/office/powerpoint/2010/main" val="1861820392"/>
              </p:ext>
            </p:extLst>
          </p:nvPr>
        </p:nvGraphicFramePr>
        <p:xfrm>
          <a:off x="5521499" y="1678519"/>
          <a:ext cx="3221184" cy="4647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02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90441" y="1844824"/>
            <a:ext cx="3245644" cy="2488282"/>
          </a:xfrm>
        </p:spPr>
        <p:txBody>
          <a:bodyPr/>
          <a:lstStyle/>
          <a:p>
            <a:r>
              <a:rPr lang="en-US" dirty="0" smtClean="0"/>
              <a:t>Moderator</a:t>
            </a:r>
          </a:p>
          <a:p>
            <a:pPr lvl="1"/>
            <a:r>
              <a:rPr lang="en-US" dirty="0" smtClean="0"/>
              <a:t>C. Michael Gibson, MD</a:t>
            </a:r>
          </a:p>
          <a:p>
            <a:pPr lvl="2"/>
            <a:r>
              <a:rPr lang="en-US" dirty="0" smtClean="0"/>
              <a:t>Professor of Medicine</a:t>
            </a:r>
          </a:p>
          <a:p>
            <a:pPr lvl="2"/>
            <a:r>
              <a:rPr lang="en-US" dirty="0" smtClean="0"/>
              <a:t>Harvard Medical School</a:t>
            </a:r>
          </a:p>
          <a:p>
            <a:pPr lvl="2"/>
            <a:r>
              <a:rPr lang="en-US" dirty="0" smtClean="0"/>
              <a:t>Chairman</a:t>
            </a:r>
          </a:p>
          <a:p>
            <a:pPr lvl="2"/>
            <a:r>
              <a:rPr lang="en-US" dirty="0" smtClean="0"/>
              <a:t>PERFUSE Study Group</a:t>
            </a:r>
          </a:p>
          <a:p>
            <a:pPr lvl="2"/>
            <a:r>
              <a:rPr lang="en-US" dirty="0" smtClean="0"/>
              <a:t>Professor of Medicine</a:t>
            </a:r>
          </a:p>
          <a:p>
            <a:pPr lvl="2"/>
            <a:r>
              <a:rPr lang="en-US" dirty="0" smtClean="0"/>
              <a:t>Beth Israel Deaconess Medical Center</a:t>
            </a:r>
          </a:p>
          <a:p>
            <a:pPr lvl="2"/>
            <a:r>
              <a:rPr lang="en-US" dirty="0" smtClean="0"/>
              <a:t>Boston, Massachusetts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97763" y="540490"/>
            <a:ext cx="4192678" cy="1097280"/>
          </a:xfrm>
        </p:spPr>
        <p:txBody>
          <a:bodyPr/>
          <a:lstStyle/>
          <a:p>
            <a:r>
              <a:rPr lang="en-US" sz="3600" dirty="0" smtClean="0"/>
              <a:t>DOACs to Prevent VTE and to Reduce the Risk of Stroke During Hospitalization and During the First Several Months After Hospital Discharge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5620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9800" y="228600"/>
            <a:ext cx="8204200" cy="6096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2400" dirty="0"/>
              <a:t>Previous Novel Oral Anticoagulant Trials of Extended Thromboprophylaxis in Acute Medically Ill Patients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728075" y="0"/>
            <a:ext cx="415925" cy="2794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0" y="1134318"/>
            <a:ext cx="9144000" cy="5299782"/>
          </a:xfrm>
          <a:prstGeom prst="rect">
            <a:avLst/>
          </a:prstGeom>
          <a:solidFill>
            <a:schemeClr val="accent4">
              <a:lumMod val="1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-80" charset="2"/>
              <a:buChar char="4"/>
              <a:tabLst/>
              <a:defRPr/>
            </a:pP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FFBA3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>
            <p:extLst/>
          </p:nvPr>
        </p:nvGraphicFramePr>
        <p:xfrm>
          <a:off x="5136230" y="1896524"/>
          <a:ext cx="3475906" cy="4770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76295" y="1896524"/>
            <a:ext cx="4439154" cy="4770782"/>
            <a:chOff x="65693" y="1810711"/>
            <a:chExt cx="4254488" cy="4770782"/>
          </a:xfrm>
        </p:grpSpPr>
        <p:graphicFrame>
          <p:nvGraphicFramePr>
            <p:cNvPr id="15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873692" y="1810711"/>
            <a:ext cx="3446489" cy="47707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 rot="16200000">
              <a:off x="-451906" y="3976315"/>
              <a:ext cx="1359667" cy="324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Incidence, %</a:t>
              </a:r>
            </a:p>
          </p:txBody>
        </p:sp>
        <p:sp>
          <p:nvSpPr>
            <p:cNvPr id="25" name="Up Arrow 24"/>
            <p:cNvSpPr/>
            <p:nvPr/>
          </p:nvSpPr>
          <p:spPr>
            <a:xfrm>
              <a:off x="236776" y="1810711"/>
              <a:ext cx="728705" cy="2385391"/>
            </a:xfrm>
            <a:prstGeom prst="up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0" rtlCol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VTE Events</a:t>
              </a:r>
            </a:p>
          </p:txBody>
        </p:sp>
        <p:sp>
          <p:nvSpPr>
            <p:cNvPr id="26" name="Up Arrow 25"/>
            <p:cNvSpPr/>
            <p:nvPr/>
          </p:nvSpPr>
          <p:spPr>
            <a:xfrm rot="10800000">
              <a:off x="236772" y="4196896"/>
              <a:ext cx="728709" cy="2151390"/>
            </a:xfrm>
            <a:prstGeom prst="upArrow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45720" rtlCol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More Major Bleeding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853104" y="1215261"/>
            <a:ext cx="208082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ADOPT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Enoxaparin vs. Apixaban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42611" y="1211721"/>
            <a:ext cx="232344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MAGELLAN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Enoxaparin vs. Rivaroxaban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884793" y="4387638"/>
            <a:ext cx="2186836" cy="430512"/>
            <a:chOff x="800660" y="2421335"/>
            <a:chExt cx="1834948" cy="430512"/>
          </a:xfrm>
        </p:grpSpPr>
        <p:sp>
          <p:nvSpPr>
            <p:cNvPr id="32" name="TextBox 2"/>
            <p:cNvSpPr txBox="1"/>
            <p:nvPr/>
          </p:nvSpPr>
          <p:spPr>
            <a:xfrm>
              <a:off x="800660" y="2421335"/>
              <a:ext cx="54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Microsoft Sans Serif" pitchFamily="34" charset="0"/>
                </a:rPr>
                <a:t>0.2%</a:t>
              </a:r>
            </a:p>
          </p:txBody>
        </p:sp>
        <p:sp>
          <p:nvSpPr>
            <p:cNvPr id="33" name="TextBox 3"/>
            <p:cNvSpPr txBox="1"/>
            <p:nvPr/>
          </p:nvSpPr>
          <p:spPr>
            <a:xfrm>
              <a:off x="2087899" y="2513293"/>
              <a:ext cx="54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Microsoft Sans Serif" pitchFamily="34" charset="0"/>
                </a:rPr>
                <a:t>0.5%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77691" y="4452031"/>
            <a:ext cx="2364527" cy="507831"/>
            <a:chOff x="4631803" y="2455969"/>
            <a:chExt cx="1576225" cy="507831"/>
          </a:xfrm>
        </p:grpSpPr>
        <p:sp>
          <p:nvSpPr>
            <p:cNvPr id="30" name="TextBox 2"/>
            <p:cNvSpPr txBox="1"/>
            <p:nvPr/>
          </p:nvSpPr>
          <p:spPr>
            <a:xfrm>
              <a:off x="4631803" y="2455969"/>
              <a:ext cx="54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Microsoft Sans Serif" pitchFamily="34" charset="0"/>
                </a:rPr>
                <a:t>0.4%</a:t>
              </a:r>
            </a:p>
          </p:txBody>
        </p:sp>
        <p:sp>
          <p:nvSpPr>
            <p:cNvPr id="31" name="TextBox 3"/>
            <p:cNvSpPr txBox="1"/>
            <p:nvPr/>
          </p:nvSpPr>
          <p:spPr>
            <a:xfrm>
              <a:off x="5660319" y="2625246"/>
              <a:ext cx="54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Microsoft Sans Serif" pitchFamily="34" charset="0"/>
                </a:rPr>
                <a:t>1.1%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78977" y="2757792"/>
            <a:ext cx="834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.44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8976" y="4853033"/>
            <a:ext cx="838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hangingPunct="1">
              <a:defRPr/>
            </a:pPr>
            <a:r>
              <a:rPr lang="mr-IN" sz="1600" b="1" i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mr-IN" sz="16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.04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6134" y="2115596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hangingPunct="1">
              <a:defRPr/>
            </a:pPr>
            <a:r>
              <a:rPr lang="en-US" sz="16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= .02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32889" y="4988005"/>
            <a:ext cx="948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hangingPunct="1">
              <a:defRPr/>
            </a:pPr>
            <a:r>
              <a:rPr lang="mr-IN" sz="1600" b="1" i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600" b="1" i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 .001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796" y="6453336"/>
            <a:ext cx="5612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ADOPT: Goldhaber SZ, et al.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 Engl J Med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2011;365:2167-77.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MAGELLAN: Cohen AT, et al.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 Engl J Med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2013;368:513-523.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51486" y="2482793"/>
            <a:ext cx="1444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RRR = 12.9%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31402" y="1799412"/>
            <a:ext cx="1444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RRR = 22.8%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393989" y="4285891"/>
            <a:ext cx="7270377" cy="0"/>
          </a:xfrm>
          <a:prstGeom prst="line">
            <a:avLst/>
          </a:prstGeom>
          <a:solidFill>
            <a:srgbClr val="FE9C0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1071160" y="4123392"/>
            <a:ext cx="332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78458" y="2410002"/>
            <a:ext cx="332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80792" y="5826807"/>
            <a:ext cx="332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80010" y="6596599"/>
            <a:ext cx="34480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Gibson CM, et. al. ISTH 2016 . Abstract CA02.</a:t>
            </a:r>
          </a:p>
        </p:txBody>
      </p:sp>
    </p:spTree>
    <p:extLst>
      <p:ext uri="{BB962C8B-B14F-4D97-AF65-F5344CB8AC3E}">
        <p14:creationId xmlns:p14="http://schemas.microsoft.com/office/powerpoint/2010/main" val="40228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DDC78C4-DF49-4511-9EB7-B26515736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0" dirty="0"/>
              <a:t>Rivaroxaban once-daily compared with </a:t>
            </a:r>
            <a:r>
              <a:rPr lang="en-GB" altLang="en-US" sz="2400" b="0" dirty="0" smtClean="0"/>
              <a:t>placebo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0" dirty="0" smtClean="0"/>
              <a:t>Switching </a:t>
            </a:r>
            <a:r>
              <a:rPr lang="en-GB" altLang="en-US" sz="2400" b="0" dirty="0"/>
              <a:t>after in-hospital parenteral thromboprophylaxis </a:t>
            </a:r>
            <a:endParaRPr lang="en-GB" altLang="en-US" sz="24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0" dirty="0" smtClean="0"/>
              <a:t>Commencing </a:t>
            </a:r>
            <a:r>
              <a:rPr lang="en-GB" altLang="en-US" sz="2400" b="0" dirty="0"/>
              <a:t>rivaroxaban 10 mg on </a:t>
            </a:r>
            <a:r>
              <a:rPr lang="en-GB" altLang="en-US" sz="2400" b="0" dirty="0" smtClean="0"/>
              <a:t>discharge</a:t>
            </a:r>
          </a:p>
          <a:p>
            <a:pPr marL="946547" lvl="2" indent="-342900"/>
            <a:r>
              <a:rPr lang="en-GB" altLang="en-US" sz="2000" dirty="0" smtClean="0"/>
              <a:t>Dose </a:t>
            </a:r>
            <a:r>
              <a:rPr lang="en-GB" altLang="en-US" sz="2000" dirty="0"/>
              <a:t>reduction (7.5 mg) for renal impairment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0" dirty="0"/>
              <a:t>45 days after hospital discharge </a:t>
            </a:r>
            <a:endParaRPr lang="en-GB" altLang="en-US" sz="24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0" dirty="0" smtClean="0"/>
              <a:t>12,000 </a:t>
            </a:r>
            <a:r>
              <a:rPr lang="en-GB" altLang="en-US" sz="2400" b="0" dirty="0"/>
              <a:t>patients in a global setting</a:t>
            </a:r>
            <a:endParaRPr lang="en-US" sz="2400" b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E69756-7AD9-497C-B9A9-8C2F350EB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altLang="en-US" sz="1400" dirty="0"/>
              <a:t>Raskob GE, et al. </a:t>
            </a:r>
            <a:r>
              <a:rPr lang="en-GB" altLang="en-US" sz="1400" i="1" dirty="0"/>
              <a:t>Thromb Haemost</a:t>
            </a:r>
            <a:r>
              <a:rPr lang="en-GB" altLang="en-US" sz="1400" dirty="0"/>
              <a:t>. 2016.115:1240-1248.</a:t>
            </a:r>
            <a:endParaRPr lang="en-US" sz="1400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AD7F9FD2-B3EC-401A-B085-98E64581036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MARINER</a:t>
            </a:r>
            <a:r>
              <a:rPr lang="en-US" dirty="0"/>
              <a:t/>
            </a:r>
            <a:br>
              <a:rPr lang="en-US" dirty="0"/>
            </a:br>
            <a:r>
              <a:rPr lang="en-US" sz="2800" i="1" dirty="0"/>
              <a:t>Acute Medical Illness Patients Post-Hospital Discharge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77D3D3-D989-49DE-93F9-28445A2ED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836F82F2-659E-4779-934C-90BE5A398E16}" type="slidenum">
              <a:rPr lang="en-US"/>
              <a:pPr defTabSz="68580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61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826" y="243349"/>
            <a:ext cx="8204199" cy="6096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Betrixaban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650" y="1223926"/>
            <a:ext cx="8660374" cy="3420738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numCol="1" anchor="ctr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8B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Oral factor Xa inhibitor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8B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Renal clearance of administered dose (5%)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8B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Renal clearance of  absorbed dose (17%)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8B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 day half-life (19-25 h)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8B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 a substrate for major CYP450 enzymes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8B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Rapid onset 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achieved at 3 to 4 hours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7649" y="4915237"/>
            <a:ext cx="8660375" cy="1385205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anchor="ctr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8B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Safety and efficacy of 80 mg daily dose of betrixaban previously described in approximately 1200 patients in phase 1 and 2 studies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426" y="6390699"/>
            <a:ext cx="3168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Connolly SJ, et al.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Eur Heart J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2013;34:1498-1505.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Turpie AG, et al.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Thromb Haemost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2009;101:68-76.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Cohen AT, et al.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Am Heart J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2014;167:335-341.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28075" y="0"/>
            <a:ext cx="415925" cy="2791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6571015"/>
            <a:ext cx="4032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Gibson CM, et al. ISTH 2016.</a:t>
            </a:r>
            <a:r>
              <a:rPr kumimoji="0" lang="en-US" sz="1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Abstract CA02.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05056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completion of this activity, participants will:</a:t>
            </a:r>
          </a:p>
          <a:p>
            <a:pPr lvl="1"/>
            <a:r>
              <a:rPr lang="en-US" dirty="0" smtClean="0"/>
              <a:t>Have increased knowledge regarding</a:t>
            </a:r>
          </a:p>
          <a:p>
            <a:pPr lvl="2"/>
            <a:r>
              <a:rPr lang="en-US" dirty="0" smtClean="0"/>
              <a:t>The unmet need for VTE prophylaxis in the medically ill</a:t>
            </a:r>
          </a:p>
          <a:p>
            <a:pPr lvl="1"/>
            <a:r>
              <a:rPr lang="en-US" dirty="0" smtClean="0"/>
              <a:t>Have greater competence related to</a:t>
            </a:r>
          </a:p>
          <a:p>
            <a:pPr lvl="2"/>
            <a:r>
              <a:rPr lang="en-US" dirty="0" smtClean="0"/>
              <a:t>Optimal utilization of DOACs to prevent VTE and reduce risk of stroke during and after hospitalization</a:t>
            </a:r>
          </a:p>
          <a:p>
            <a:pPr lvl="2"/>
            <a:r>
              <a:rPr lang="en-US" dirty="0" smtClean="0"/>
              <a:t>Use of available antidotes for DOACs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72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Box 5"/>
          <p:cNvSpPr txBox="1">
            <a:spLocks noChangeArrowheads="1"/>
          </p:cNvSpPr>
          <p:nvPr/>
        </p:nvSpPr>
        <p:spPr bwMode="auto">
          <a:xfrm>
            <a:off x="914400" y="236654"/>
            <a:ext cx="8229600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lnSpc>
                <a:spcPct val="95000"/>
              </a:lnSpc>
              <a:spcBef>
                <a:spcPct val="35000"/>
              </a:spcBef>
              <a:buClr>
                <a:srgbClr val="FF6600"/>
              </a:buClr>
              <a:buSzPct val="117000"/>
              <a:buFont typeface="Arial" panose="020B0604020202020204" pitchFamily="34" charset="0"/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  <a:buSzPct val="68000"/>
              <a:buFont typeface="Monotype Sorts" charset="2"/>
              <a:buChar char="l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APEX Study Design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5266975"/>
            <a:ext cx="9144000" cy="124717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19063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Primary Efficacy Endpoint: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Composite of asymptomatic proximal DVT (detected on ultrasound), symptomatic DVT (proximal or distal), non-fatal PE, and VTE-related death through Visit 3</a:t>
            </a:r>
          </a:p>
          <a:p>
            <a:pPr marL="119063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Primary Safety Endpoint: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ISTH Major bleeding through 7 days after drug discontinuation</a:t>
            </a:r>
          </a:p>
          <a:p>
            <a:pPr marL="119063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Net Clinical Benefit: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Composite of primary efficacy and primary safety endpoints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6571015"/>
            <a:ext cx="58352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Dose adjustments in severe renal insufficiency (CrCl &lt; 30 mL/min): Betrixaban 40 mg  PO  qd and Enoxaparin 20 mg SC qd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1887" y="0"/>
            <a:ext cx="392113" cy="2791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78106" y="6611779"/>
            <a:ext cx="3165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Gibson CM, et al. ISTH 2016. Abstract CA02.</a:t>
            </a:r>
          </a:p>
        </p:txBody>
      </p:sp>
      <p:sp>
        <p:nvSpPr>
          <p:cNvPr id="46" name="Content Placeholder 1"/>
          <p:cNvSpPr txBox="1">
            <a:spLocks/>
          </p:cNvSpPr>
          <p:nvPr/>
        </p:nvSpPr>
        <p:spPr bwMode="auto">
          <a:xfrm>
            <a:off x="342901" y="1534320"/>
            <a:ext cx="8496302" cy="47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Arial" panose="020B0604020202020204" pitchFamily="34" charset="0"/>
              <a:buNone/>
              <a:tabLst>
                <a:tab pos="230188" algn="l"/>
                <a:tab pos="5541963" algn="l"/>
              </a:tabLst>
              <a:defRPr sz="24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2286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804863" indent="-3476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Calibri" panose="020F0502020204030204" pitchFamily="34" charset="0"/>
              <a:buChar char="–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2620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Wingdings" panose="05000000000000000000" pitchFamily="2" charset="2"/>
              <a:buChar char="§"/>
              <a:tabLst>
                <a:tab pos="1262063" algn="l"/>
              </a:tabLst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6FA7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IMAGE NO LONGER AVAILABLE 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52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Box 5"/>
          <p:cNvSpPr txBox="1">
            <a:spLocks noChangeArrowheads="1"/>
          </p:cNvSpPr>
          <p:nvPr/>
        </p:nvSpPr>
        <p:spPr bwMode="auto">
          <a:xfrm>
            <a:off x="965200" y="236654"/>
            <a:ext cx="8178799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lnSpc>
                <a:spcPct val="95000"/>
              </a:lnSpc>
              <a:spcBef>
                <a:spcPct val="35000"/>
              </a:spcBef>
              <a:buClr>
                <a:srgbClr val="FF6600"/>
              </a:buClr>
              <a:buSzPct val="117000"/>
              <a:buFont typeface="Arial" panose="020B0604020202020204" pitchFamily="34" charset="0"/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  <a:buSzPct val="68000"/>
              <a:buFont typeface="Monotype Sorts" charset="2"/>
              <a:buChar char="l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Study Design: Key Inclusion Criteria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65949" y="1364636"/>
            <a:ext cx="8382000" cy="4974567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/>
          <a:lstStyle>
            <a:lvl1pPr marL="341313" indent="-341313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FF6600"/>
              </a:buClr>
              <a:buSzPct val="117000"/>
              <a:buFont typeface="Arial" pitchFamily="34" charset="0"/>
              <a:buChar char="•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01688" indent="-346075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68000"/>
              <a:buFont typeface="Monotype Sorts"/>
              <a:buChar char="l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7763" indent="-2317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11325" indent="-1714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00250" indent="-1714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457450" indent="-1714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14650" indent="-1714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371850" indent="-1714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29050" indent="-1714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17000"/>
              <a:buFont typeface="Arial" pitchFamily="34" charset="0"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MS PGothic" pitchFamily="34" charset="-128"/>
                <a:cs typeface="+mn-cs"/>
              </a:rPr>
              <a:t>Age/Risk Factors: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798512" marR="0" lvl="1" indent="-342900" algn="l" defTabSz="914400" rtl="0" eaLnBrk="0" fontAlgn="base" latinLnBrk="0" hangingPunct="0">
              <a:lnSpc>
                <a:spcPts val="2200"/>
              </a:lnSpc>
              <a:spcBef>
                <a:spcPct val="25000"/>
              </a:spcBef>
              <a:spcAft>
                <a:spcPct val="0"/>
              </a:spcAft>
              <a:buClr>
                <a:srgbClr val="E88B02"/>
              </a:buClr>
              <a:buSzPct val="85000"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≥ 75 y 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OR</a:t>
            </a:r>
          </a:p>
          <a:p>
            <a:pPr marL="798512" marR="0" lvl="1" indent="-342900" algn="l" defTabSz="914400" rtl="0" eaLnBrk="0" fontAlgn="base" latinLnBrk="0" hangingPunct="0">
              <a:lnSpc>
                <a:spcPts val="2200"/>
              </a:lnSpc>
              <a:spcBef>
                <a:spcPct val="25000"/>
              </a:spcBef>
              <a:spcAft>
                <a:spcPct val="0"/>
              </a:spcAft>
              <a:buClr>
                <a:srgbClr val="E88B02"/>
              </a:buClr>
              <a:buSzPct val="85000"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60 - 74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y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with D-dimer ≥ 2 x ULN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OR</a:t>
            </a:r>
          </a:p>
          <a:p>
            <a:pPr marL="798512" marR="0" lvl="1" indent="-342900" algn="l" defTabSz="914400" rtl="0" eaLnBrk="0" fontAlgn="base" latinLnBrk="0" hangingPunct="0">
              <a:lnSpc>
                <a:spcPts val="2200"/>
              </a:lnSpc>
              <a:spcBef>
                <a:spcPct val="25000"/>
              </a:spcBef>
              <a:spcAft>
                <a:spcPct val="0"/>
              </a:spcAft>
              <a:buClr>
                <a:srgbClr val="E88B02"/>
              </a:buClr>
              <a:buSzPct val="85000"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40 - 59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y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with D-dimer ≥ 2 x ULN and a history of either VTE, or cancer*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BA3E">
                  <a:lumMod val="7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801688" marR="0" lvl="1" indent="-346075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6B6BCE"/>
              </a:buClr>
              <a:buSzPct val="68000"/>
              <a:buFont typeface="Monotype Sorts"/>
              <a:buChar char="l"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MS PGothic" pitchFamily="34" charset="-128"/>
              <a:cs typeface="Arial" pitchFamily="34" charset="0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FF6600"/>
              </a:buClr>
              <a:buSzPct val="117000"/>
              <a:buFont typeface="Arial" pitchFamily="34" charset="0"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MS PGothic" pitchFamily="34" charset="-128"/>
                <a:cs typeface="+mn-cs"/>
              </a:rPr>
              <a:t>Anticipated to be severely immobilized for at least 24 hours after randomization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with 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nticipated length of hospitalization ≥ 3 days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MS PGothic" pitchFamily="34" charset="-128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17000"/>
              <a:buFont typeface="Arial" pitchFamily="34" charset="0"/>
              <a:buChar char="•"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MS PGothic" pitchFamily="34" charset="-128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17000"/>
              <a:buFont typeface="Arial" pitchFamily="34" charset="0"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MS PGothic" pitchFamily="34" charset="-128"/>
                <a:cs typeface="+mn-cs"/>
              </a:rPr>
              <a:t>Hospitalized for one of the following acute presentation:</a:t>
            </a:r>
          </a:p>
          <a:p>
            <a:pPr marL="800100" marR="0" lvl="1" indent="-342900" algn="l" defTabSz="6858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E88B02"/>
              </a:buClr>
              <a:buSzPct val="85000"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Acute on chronic heart failure decompensation</a:t>
            </a:r>
          </a:p>
          <a:p>
            <a:pPr marL="800100" marR="0" lvl="1" indent="-342900" algn="l" defTabSz="6858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E88B02"/>
              </a:buClr>
              <a:buSzPct val="85000"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Acute on chronic respiratory failure</a:t>
            </a:r>
          </a:p>
          <a:p>
            <a:pPr marL="800100" marR="0" lvl="1" indent="-342900" algn="l" defTabSz="6858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E88B02"/>
              </a:buClr>
              <a:buSzPct val="85000"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Acute infection without septic shock</a:t>
            </a:r>
          </a:p>
          <a:p>
            <a:pPr marL="800100" marR="0" lvl="1" indent="-342900" algn="l" defTabSz="6858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E88B02"/>
              </a:buClr>
              <a:buSzPct val="85000"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Acute rheumatic disorders</a:t>
            </a:r>
          </a:p>
          <a:p>
            <a:pPr marL="800100" marR="0" lvl="1" indent="-342900" algn="l" defTabSz="6858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E88B02"/>
              </a:buClr>
              <a:buSzPct val="85000"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MS PGothic" pitchFamily="34" charset="-128"/>
                <a:cs typeface="Arial" pitchFamily="34" charset="0"/>
              </a:rPr>
              <a:t>Acute ischemic stroke (w/ immobilization)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581" y="6437898"/>
            <a:ext cx="6433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*Pre-amendment 3, other risk factors were allowed including: previous history of superficial VT, obesity, varicose veins of lower extremities, hormone therapy, thrombophilia, concomitant use of erythropoiesis stimulating agents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1887" y="0"/>
            <a:ext cx="392113" cy="2791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8106" y="6611779"/>
            <a:ext cx="3165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Gibson CM, et al. ISTH 2016. Abstract CA02.</a:t>
            </a:r>
          </a:p>
        </p:txBody>
      </p:sp>
    </p:spTree>
    <p:extLst>
      <p:ext uri="{BB962C8B-B14F-4D97-AF65-F5344CB8AC3E}">
        <p14:creationId xmlns:p14="http://schemas.microsoft.com/office/powerpoint/2010/main" val="3065158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Box 5"/>
          <p:cNvSpPr txBox="1">
            <a:spLocks noChangeArrowheads="1"/>
          </p:cNvSpPr>
          <p:nvPr/>
        </p:nvSpPr>
        <p:spPr bwMode="auto">
          <a:xfrm>
            <a:off x="965200" y="236654"/>
            <a:ext cx="8178799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lnSpc>
                <a:spcPct val="95000"/>
              </a:lnSpc>
              <a:spcBef>
                <a:spcPct val="35000"/>
              </a:spcBef>
              <a:buClr>
                <a:srgbClr val="FF6600"/>
              </a:buClr>
              <a:buSzPct val="117000"/>
              <a:buFont typeface="Arial" panose="020B0604020202020204" pitchFamily="34" charset="0"/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  <a:buSzPct val="68000"/>
              <a:buFont typeface="Monotype Sorts" charset="2"/>
              <a:buChar char="l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 pitchFamily="34" charset="0"/>
              </a:rPr>
              <a:t>Study Design: Key Exclusion Criteria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90500" y="1320800"/>
            <a:ext cx="8782050" cy="5206999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anchor="ctr"/>
          <a:lstStyle>
            <a:lvl1pPr marL="341313" indent="-341313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FF6600"/>
              </a:buClr>
              <a:buSzPct val="117000"/>
              <a:buFont typeface="Arial" pitchFamily="34" charset="0"/>
              <a:buChar char="•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01688" indent="-346075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68000"/>
              <a:buFont typeface="Monotype Sorts"/>
              <a:buChar char="l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7763" indent="-231775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11325" indent="-1714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00250" indent="-1714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457450" indent="-1714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14650" indent="-1714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371850" indent="-1714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29050" indent="-1714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1313" marR="0" lvl="0" indent="-341313" algn="l" defTabSz="914400" rtl="0" eaLnBrk="0" fontAlgn="base" latinLnBrk="0" hangingPunct="0">
              <a:lnSpc>
                <a:spcPct val="95000"/>
              </a:lnSpc>
              <a:spcBef>
                <a:spcPct val="35000"/>
              </a:spcBef>
              <a:spcAft>
                <a:spcPts val="1200"/>
              </a:spcAft>
              <a:buClr>
                <a:srgbClr val="FF6600"/>
              </a:buClr>
              <a:buSzPct val="117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End-stage renal disease with CrCl &lt; 15 mL/min, or requiring dialysis (first trial to enroll patients with CrCl &lt; 30 mL/min)</a:t>
            </a:r>
          </a:p>
          <a:p>
            <a:pPr marL="341313" marR="0" lvl="0" indent="-341313" algn="l" defTabSz="914400" rtl="0" eaLnBrk="0" fontAlgn="base" latinLnBrk="0" hangingPunct="0">
              <a:lnSpc>
                <a:spcPct val="95000"/>
              </a:lnSpc>
              <a:spcBef>
                <a:spcPct val="35000"/>
              </a:spcBef>
              <a:spcAft>
                <a:spcPts val="1200"/>
              </a:spcAft>
              <a:buClr>
                <a:srgbClr val="FF6600"/>
              </a:buClr>
              <a:buSzPct val="117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Anticipated need for prolonged anticoagulation</a:t>
            </a:r>
          </a:p>
          <a:p>
            <a:pPr marL="341313" marR="0" lvl="0" indent="-341313" algn="l" defTabSz="914400" rtl="0" eaLnBrk="0" fontAlgn="base" latinLnBrk="0" hangingPunct="0">
              <a:lnSpc>
                <a:spcPct val="95000"/>
              </a:lnSpc>
              <a:spcBef>
                <a:spcPct val="35000"/>
              </a:spcBef>
              <a:spcAft>
                <a:spcPts val="1200"/>
              </a:spcAft>
              <a:buClr>
                <a:srgbClr val="FF6600"/>
              </a:buClr>
              <a:buSzPct val="117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Current intake of dual antiplatelet therapy</a:t>
            </a:r>
          </a:p>
          <a:p>
            <a:pPr marL="341313" marR="0" lvl="0" indent="-341313" algn="l" defTabSz="914400" rtl="0" eaLnBrk="0" fontAlgn="base" latinLnBrk="0" hangingPunct="0">
              <a:lnSpc>
                <a:spcPct val="95000"/>
              </a:lnSpc>
              <a:spcBef>
                <a:spcPct val="35000"/>
              </a:spcBef>
              <a:spcAft>
                <a:spcPts val="1200"/>
              </a:spcAft>
              <a:buClr>
                <a:srgbClr val="FF6600"/>
              </a:buClr>
              <a:buSzPct val="117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Anticipated major surgery</a:t>
            </a:r>
          </a:p>
          <a:p>
            <a:pPr marL="341313" marR="0" lvl="0" indent="-341313" algn="l" defTabSz="914400" rtl="0" eaLnBrk="0" fontAlgn="base" latinLnBrk="0" hangingPunct="0">
              <a:lnSpc>
                <a:spcPct val="95000"/>
              </a:lnSpc>
              <a:spcBef>
                <a:spcPct val="35000"/>
              </a:spcBef>
              <a:spcAft>
                <a:spcPts val="1200"/>
              </a:spcAft>
              <a:buClr>
                <a:srgbClr val="FF6600"/>
              </a:buClr>
              <a:buSzPct val="117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History of clinically significant bleeding within 6 months prior to enrollment </a:t>
            </a:r>
          </a:p>
          <a:p>
            <a:pPr marL="341313" marR="0" lvl="0" indent="-341313" algn="l" defTabSz="914400" rtl="0" eaLnBrk="0" fontAlgn="base" latinLnBrk="0" hangingPunct="0">
              <a:lnSpc>
                <a:spcPct val="95000"/>
              </a:lnSpc>
              <a:spcBef>
                <a:spcPct val="35000"/>
              </a:spcBef>
              <a:spcAft>
                <a:spcPts val="1200"/>
              </a:spcAft>
              <a:buClr>
                <a:srgbClr val="FF6600"/>
              </a:buClr>
              <a:buSzPct val="117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History of ICH, head trauma, or known intracranial lesions</a:t>
            </a:r>
          </a:p>
          <a:p>
            <a:pPr marL="341313" marR="0" lvl="0" indent="-341313" algn="l" defTabSz="914400" rtl="0" eaLnBrk="0" fontAlgn="base" latinLnBrk="0" hangingPunct="0">
              <a:lnSpc>
                <a:spcPct val="95000"/>
              </a:lnSpc>
              <a:spcBef>
                <a:spcPct val="35000"/>
              </a:spcBef>
              <a:spcAft>
                <a:spcPts val="1200"/>
              </a:spcAft>
              <a:buClr>
                <a:srgbClr val="FF6600"/>
              </a:buClr>
              <a:buSzPct val="117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History of significant GI, pulmonary or GU bleeding, ongoing chronic PUD or ongoing or acute gastritis within 2 years prior to enrollment</a:t>
            </a:r>
          </a:p>
          <a:p>
            <a:pPr marL="341313" marR="0" lvl="0" indent="-341313" algn="l" defTabSz="914400" rtl="0" eaLnBrk="0" fontAlgn="base" latinLnBrk="0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FF6600"/>
              </a:buClr>
              <a:buSzPct val="117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Hgb &lt; 10 g/dL (pre-amendment 3);  Hgb &lt; 9.5 g/dL or unstable/declining hemoglobin (possible active bleed) (post-amendment 3)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51887" y="0"/>
            <a:ext cx="392113" cy="2791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8106" y="6611779"/>
            <a:ext cx="3165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Gibson CM, et al. ISTH 2016. Abstract CA02.</a:t>
            </a:r>
          </a:p>
        </p:txBody>
      </p:sp>
    </p:spTree>
    <p:extLst>
      <p:ext uri="{BB962C8B-B14F-4D97-AF65-F5344CB8AC3E}">
        <p14:creationId xmlns:p14="http://schemas.microsoft.com/office/powerpoint/2010/main" val="3765416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47365B-AD54-4890-A712-A6578068F133}"/>
              </a:ext>
            </a:extLst>
          </p:cNvPr>
          <p:cNvSpPr/>
          <p:nvPr/>
        </p:nvSpPr>
        <p:spPr bwMode="auto">
          <a:xfrm>
            <a:off x="248816" y="3206094"/>
            <a:ext cx="8696131" cy="1334804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rgbClr val="FF9933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-80" charset="2"/>
              <a:buChar char="4"/>
              <a:tabLst/>
              <a:defRPr/>
            </a:pP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FFBA3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391" name="Rectangle 159"/>
          <p:cNvSpPr>
            <a:spLocks noChangeArrowheads="1"/>
          </p:cNvSpPr>
          <p:nvPr/>
        </p:nvSpPr>
        <p:spPr bwMode="auto">
          <a:xfrm>
            <a:off x="734220" y="267647"/>
            <a:ext cx="7988300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CONSORT Diagram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1471" y="1235461"/>
            <a:ext cx="8673894" cy="5359875"/>
            <a:chOff x="191471" y="1235461"/>
            <a:chExt cx="8673894" cy="5522071"/>
          </a:xfrm>
        </p:grpSpPr>
        <p:sp>
          <p:nvSpPr>
            <p:cNvPr id="3" name="Rectangle 2"/>
            <p:cNvSpPr/>
            <p:nvPr/>
          </p:nvSpPr>
          <p:spPr bwMode="auto">
            <a:xfrm>
              <a:off x="3102799" y="1243011"/>
              <a:ext cx="2971800" cy="856144"/>
            </a:xfrm>
            <a:prstGeom prst="rect">
              <a:avLst/>
            </a:prstGeom>
            <a:solidFill>
              <a:schemeClr val="bg2">
                <a:lumMod val="85000"/>
                <a:lumOff val="15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Randomly assigned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(n = 7513)</a:t>
              </a:r>
            </a:p>
          </p:txBody>
        </p:sp>
        <p:cxnSp>
          <p:nvCxnSpPr>
            <p:cNvPr id="5" name="Elbow Connector 4"/>
            <p:cNvCxnSpPr>
              <a:stCxn id="3" idx="3"/>
              <a:endCxn id="44" idx="0"/>
            </p:cNvCxnSpPr>
            <p:nvPr/>
          </p:nvCxnSpPr>
          <p:spPr bwMode="auto">
            <a:xfrm>
              <a:off x="6074599" y="1671083"/>
              <a:ext cx="1005715" cy="663522"/>
            </a:xfrm>
            <a:prstGeom prst="bentConnector2">
              <a:avLst/>
            </a:prstGeom>
            <a:solidFill>
              <a:srgbClr val="FE9C09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cxnSp>
          <p:nvCxnSpPr>
            <p:cNvPr id="15" name="Elbow Connector 14"/>
            <p:cNvCxnSpPr>
              <a:stCxn id="3" idx="1"/>
              <a:endCxn id="55" idx="0"/>
            </p:cNvCxnSpPr>
            <p:nvPr/>
          </p:nvCxnSpPr>
          <p:spPr bwMode="auto">
            <a:xfrm rot="10800000" flipV="1">
              <a:off x="2078171" y="1671082"/>
              <a:ext cx="1024629" cy="673732"/>
            </a:xfrm>
            <a:prstGeom prst="bentConnector2">
              <a:avLst/>
            </a:prstGeom>
            <a:solidFill>
              <a:srgbClr val="FE9C09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sp>
          <p:nvSpPr>
            <p:cNvPr id="44" name="Rectangle 43"/>
            <p:cNvSpPr/>
            <p:nvPr/>
          </p:nvSpPr>
          <p:spPr bwMode="auto">
            <a:xfrm>
              <a:off x="6306507" y="2334605"/>
              <a:ext cx="1547613" cy="475636"/>
            </a:xfrm>
            <a:prstGeom prst="rect">
              <a:avLst/>
            </a:prstGeom>
            <a:solidFill>
              <a:srgbClr val="00B0F0"/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 = 3759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306502" y="5542673"/>
              <a:ext cx="1547613" cy="475636"/>
            </a:xfrm>
            <a:prstGeom prst="rect">
              <a:avLst/>
            </a:prstGeom>
            <a:solidFill>
              <a:srgbClr val="00B0F0"/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 =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2842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304363" y="2344815"/>
              <a:ext cx="1547613" cy="475636"/>
            </a:xfrm>
            <a:prstGeom prst="rect">
              <a:avLst/>
            </a:prstGeom>
            <a:solidFill>
              <a:srgbClr val="92D050"/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 = 3754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304363" y="3598765"/>
              <a:ext cx="1547613" cy="475636"/>
            </a:xfrm>
            <a:prstGeom prst="rect">
              <a:avLst/>
            </a:prstGeom>
            <a:solidFill>
              <a:srgbClr val="92D050"/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 = 3720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304363" y="6281896"/>
              <a:ext cx="1547613" cy="475636"/>
            </a:xfrm>
            <a:prstGeom prst="rect">
              <a:avLst/>
            </a:prstGeom>
            <a:solidFill>
              <a:srgbClr val="92D050"/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 =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1956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63011" y="1235461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Enoxaparin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074599" y="1243011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Betrixaban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08870" y="2392684"/>
              <a:ext cx="2471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Did not receive any dose of study drug</a:t>
              </a:r>
            </a:p>
          </p:txBody>
        </p:sp>
        <p:sp>
          <p:nvSpPr>
            <p:cNvPr id="95377" name="Rectangle 95376"/>
            <p:cNvSpPr/>
            <p:nvPr/>
          </p:nvSpPr>
          <p:spPr bwMode="auto">
            <a:xfrm>
              <a:off x="3377878" y="2929799"/>
              <a:ext cx="871537" cy="348799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 = 34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4771500" y="2927174"/>
              <a:ext cx="871537" cy="348799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 = 38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310082" y="5549653"/>
              <a:ext cx="1547613" cy="475636"/>
            </a:xfrm>
            <a:prstGeom prst="rect">
              <a:avLst/>
            </a:prstGeom>
            <a:solidFill>
              <a:srgbClr val="92D050"/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 =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2893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306503" y="6281896"/>
              <a:ext cx="1547613" cy="475636"/>
            </a:xfrm>
            <a:prstGeom prst="rect">
              <a:avLst/>
            </a:prstGeom>
            <a:solidFill>
              <a:srgbClr val="00B0F0"/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 =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1914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55" idx="2"/>
              <a:endCxn id="58" idx="0"/>
            </p:cNvCxnSpPr>
            <p:nvPr/>
          </p:nvCxnSpPr>
          <p:spPr bwMode="auto">
            <a:xfrm>
              <a:off x="2078170" y="2820451"/>
              <a:ext cx="0" cy="778314"/>
            </a:xfrm>
            <a:prstGeom prst="straightConnector1">
              <a:avLst/>
            </a:prstGeom>
            <a:solidFill>
              <a:srgbClr val="FE9C09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6306506" y="3529755"/>
              <a:ext cx="1547613" cy="475636"/>
            </a:xfrm>
            <a:prstGeom prst="rect">
              <a:avLst/>
            </a:prstGeom>
            <a:solidFill>
              <a:srgbClr val="00B0F0"/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 = 3721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7116622" y="2796270"/>
              <a:ext cx="1" cy="733485"/>
            </a:xfrm>
            <a:prstGeom prst="straightConnector1">
              <a:avLst/>
            </a:prstGeom>
            <a:solidFill>
              <a:srgbClr val="FE9C09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3334748" y="3706764"/>
              <a:ext cx="24717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No ultrasound AND no symptomatic event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377878" y="4218001"/>
              <a:ext cx="871537" cy="348799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 = 546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762874" y="4215376"/>
              <a:ext cx="871537" cy="348799"/>
            </a:xfrm>
            <a:prstGeom prst="rect">
              <a:avLst/>
            </a:prstGeom>
            <a:solidFill>
              <a:schemeClr val="bg2">
                <a:lumMod val="65000"/>
                <a:lumOff val="35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 = 609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304362" y="4802923"/>
              <a:ext cx="1547613" cy="475636"/>
            </a:xfrm>
            <a:prstGeom prst="rect">
              <a:avLst/>
            </a:prstGeom>
            <a:solidFill>
              <a:srgbClr val="92D050"/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 = 3174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306505" y="4795942"/>
              <a:ext cx="1547613" cy="475636"/>
            </a:xfrm>
            <a:prstGeom prst="rect">
              <a:avLst/>
            </a:prstGeom>
            <a:solidFill>
              <a:srgbClr val="00B0F0"/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 = 3112</a:t>
              </a:r>
            </a:p>
          </p:txBody>
        </p:sp>
        <p:cxnSp>
          <p:nvCxnSpPr>
            <p:cNvPr id="13" name="Elbow Connector 12"/>
            <p:cNvCxnSpPr>
              <a:stCxn id="29" idx="2"/>
              <a:endCxn id="59" idx="0"/>
            </p:cNvCxnSpPr>
            <p:nvPr/>
          </p:nvCxnSpPr>
          <p:spPr bwMode="auto">
            <a:xfrm rot="5400000">
              <a:off x="1952726" y="6150733"/>
              <a:ext cx="256608" cy="5719"/>
            </a:xfrm>
            <a:prstGeom prst="bentConnector3">
              <a:avLst/>
            </a:prstGeom>
            <a:solidFill>
              <a:srgbClr val="FE9C09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Elbow Connector 15"/>
            <p:cNvCxnSpPr>
              <a:stCxn id="49" idx="2"/>
              <a:endCxn id="29" idx="0"/>
            </p:cNvCxnSpPr>
            <p:nvPr/>
          </p:nvCxnSpPr>
          <p:spPr bwMode="auto">
            <a:xfrm rot="16200000" flipH="1">
              <a:off x="1945482" y="5411246"/>
              <a:ext cx="271095" cy="5720"/>
            </a:xfrm>
            <a:prstGeom prst="bentConnector3">
              <a:avLst/>
            </a:prstGeom>
            <a:solidFill>
              <a:srgbClr val="FE9C09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Elbow Connector 17"/>
            <p:cNvCxnSpPr>
              <a:stCxn id="48" idx="2"/>
              <a:endCxn id="30" idx="0"/>
            </p:cNvCxnSpPr>
            <p:nvPr/>
          </p:nvCxnSpPr>
          <p:spPr bwMode="auto">
            <a:xfrm rot="16200000" flipH="1">
              <a:off x="6948515" y="6150101"/>
              <a:ext cx="263588" cy="1"/>
            </a:xfrm>
            <a:prstGeom prst="bentConnector3">
              <a:avLst/>
            </a:prstGeom>
            <a:solidFill>
              <a:srgbClr val="FE9C09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" name="Elbow Connector 19"/>
            <p:cNvCxnSpPr>
              <a:stCxn id="50" idx="2"/>
              <a:endCxn id="48" idx="0"/>
            </p:cNvCxnSpPr>
            <p:nvPr/>
          </p:nvCxnSpPr>
          <p:spPr bwMode="auto">
            <a:xfrm rot="5400000">
              <a:off x="6944764" y="5407123"/>
              <a:ext cx="271096" cy="3"/>
            </a:xfrm>
            <a:prstGeom prst="bentConnector3">
              <a:avLst/>
            </a:prstGeom>
            <a:solidFill>
              <a:srgbClr val="FE9C09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>
              <a:stCxn id="58" idx="2"/>
              <a:endCxn id="49" idx="0"/>
            </p:cNvCxnSpPr>
            <p:nvPr/>
          </p:nvCxnSpPr>
          <p:spPr bwMode="auto">
            <a:xfrm flipH="1">
              <a:off x="2078169" y="4074400"/>
              <a:ext cx="1" cy="728522"/>
            </a:xfrm>
            <a:prstGeom prst="straightConnector1">
              <a:avLst/>
            </a:prstGeom>
            <a:solidFill>
              <a:srgbClr val="FE9C09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H="1">
              <a:off x="7110129" y="3991420"/>
              <a:ext cx="1" cy="804522"/>
            </a:xfrm>
            <a:prstGeom prst="straightConnector1">
              <a:avLst/>
            </a:prstGeom>
            <a:solidFill>
              <a:srgbClr val="FE9C09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Elbow Connector 25"/>
            <p:cNvCxnSpPr>
              <a:stCxn id="55" idx="2"/>
              <a:endCxn id="95377" idx="1"/>
            </p:cNvCxnSpPr>
            <p:nvPr/>
          </p:nvCxnSpPr>
          <p:spPr bwMode="auto">
            <a:xfrm rot="16200000" flipH="1">
              <a:off x="2586151" y="2312470"/>
              <a:ext cx="283747" cy="1299708"/>
            </a:xfrm>
            <a:prstGeom prst="bentConnector2">
              <a:avLst/>
            </a:prstGeom>
            <a:solidFill>
              <a:srgbClr val="FE9C09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8" name="Elbow Connector 27"/>
            <p:cNvCxnSpPr/>
            <p:nvPr/>
          </p:nvCxnSpPr>
          <p:spPr bwMode="auto">
            <a:xfrm rot="5400000">
              <a:off x="6235411" y="2223409"/>
              <a:ext cx="300181" cy="1445903"/>
            </a:xfrm>
            <a:prstGeom prst="bentConnector2">
              <a:avLst/>
            </a:prstGeom>
            <a:solidFill>
              <a:srgbClr val="FE9C09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2" name="Elbow Connector 31"/>
            <p:cNvCxnSpPr>
              <a:stCxn id="58" idx="2"/>
              <a:endCxn id="41" idx="1"/>
            </p:cNvCxnSpPr>
            <p:nvPr/>
          </p:nvCxnSpPr>
          <p:spPr bwMode="auto">
            <a:xfrm rot="16200000" flipH="1">
              <a:off x="2569024" y="3583546"/>
              <a:ext cx="318000" cy="1299708"/>
            </a:xfrm>
            <a:prstGeom prst="bentConnector2">
              <a:avLst/>
            </a:prstGeom>
            <a:solidFill>
              <a:srgbClr val="FE9C09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4" name="Elbow Connector 33"/>
            <p:cNvCxnSpPr>
              <a:endCxn id="42" idx="3"/>
            </p:cNvCxnSpPr>
            <p:nvPr/>
          </p:nvCxnSpPr>
          <p:spPr bwMode="auto">
            <a:xfrm rot="10800000" flipV="1">
              <a:off x="5634411" y="4016821"/>
              <a:ext cx="1472090" cy="372955"/>
            </a:xfrm>
            <a:prstGeom prst="bentConnector3">
              <a:avLst>
                <a:gd name="adj1" fmla="val 50000"/>
              </a:avLst>
            </a:prstGeom>
            <a:solidFill>
              <a:srgbClr val="FE9C09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492228" y="6374228"/>
              <a:ext cx="8178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Cohort 1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2229" y="5635005"/>
              <a:ext cx="8178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Cohort 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54120" y="6374226"/>
              <a:ext cx="8178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Cohort 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847138" y="5641985"/>
              <a:ext cx="8178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Cohort 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1471" y="4693876"/>
              <a:ext cx="1114824" cy="676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Cohort 3:</a:t>
              </a:r>
            </a:p>
            <a:p>
              <a:pPr marL="0" marR="0" lvl="0" indent="0" algn="r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Overall </a:t>
              </a:r>
            </a:p>
            <a:p>
              <a:pPr marL="0" marR="0" lvl="0" indent="0" algn="r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efficacy </a:t>
              </a:r>
            </a:p>
            <a:p>
              <a:pPr marL="0" marR="0" lvl="0" indent="0" algn="r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population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62746" y="4688139"/>
              <a:ext cx="906017" cy="676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Cohort 3:</a:t>
              </a:r>
            </a:p>
            <a:p>
              <a:pPr marL="0" marR="0" lvl="0" indent="0" algn="l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Overall </a:t>
              </a:r>
            </a:p>
            <a:p>
              <a:pPr marL="0" marR="0" lvl="0" indent="0" algn="l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efficacy </a:t>
              </a:r>
            </a:p>
            <a:p>
              <a:pPr marL="0" marR="0" lvl="0" indent="0" algn="l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population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136" y="3662046"/>
              <a:ext cx="974946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mITT</a:t>
              </a:r>
            </a:p>
            <a:p>
              <a:pPr marL="0" marR="0" lvl="0" indent="0" algn="r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population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847138" y="3594149"/>
              <a:ext cx="1018227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mITT</a:t>
              </a:r>
            </a:p>
            <a:p>
              <a:pPr marL="0" marR="0" lvl="0" indent="0" algn="l" defTabSz="914400" rtl="0" eaLnBrk="1" fontAlgn="base" latinLnBrk="0" hangingPunct="1">
                <a:lnSpc>
                  <a:spcPts val="11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population 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51887" y="0"/>
            <a:ext cx="392113" cy="2791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74600" y="6669359"/>
            <a:ext cx="2677288" cy="215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Cohen AT, et al. </a:t>
            </a: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 Engl J Med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2016;375:534-544. </a:t>
            </a:r>
          </a:p>
        </p:txBody>
      </p:sp>
    </p:spTree>
    <p:extLst>
      <p:ext uri="{BB962C8B-B14F-4D97-AF65-F5344CB8AC3E}">
        <p14:creationId xmlns:p14="http://schemas.microsoft.com/office/powerpoint/2010/main" val="4283015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41761" y="6524625"/>
            <a:ext cx="8687866" cy="304800"/>
          </a:xfrm>
          <a:prstGeom prst="rect">
            <a:avLst/>
          </a:prstGeom>
          <a:solidFill>
            <a:schemeClr val="accent4">
              <a:lumMod val="1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-80" charset="2"/>
              <a:buChar char="4"/>
              <a:tabLst/>
              <a:defRPr/>
            </a:pP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FFBA3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241761" y="1134318"/>
            <a:ext cx="8694043" cy="762001"/>
          </a:xfrm>
          <a:prstGeom prst="rect">
            <a:avLst/>
          </a:prstGeom>
          <a:solidFill>
            <a:schemeClr val="accent4">
              <a:lumMod val="1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-80" charset="2"/>
              <a:buChar char="4"/>
              <a:tabLst/>
              <a:defRPr/>
            </a:pP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FFBA3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2" name="Object 5"/>
          <p:cNvGraphicFramePr>
            <a:graphicFrameLocks noChangeAspect="1"/>
          </p:cNvGraphicFramePr>
          <p:nvPr>
            <p:extLst/>
          </p:nvPr>
        </p:nvGraphicFramePr>
        <p:xfrm>
          <a:off x="228949" y="1129623"/>
          <a:ext cx="8700678" cy="552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 txBox="1">
            <a:spLocks/>
          </p:cNvSpPr>
          <p:nvPr/>
        </p:nvSpPr>
        <p:spPr>
          <a:xfrm>
            <a:off x="869576" y="163513"/>
            <a:ext cx="8274424" cy="724609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mITT Efficacy Analysis 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Including All Patients Who Received Study Drug, Including Those With Missing Ultrasound As Included in US FDA Label</a:t>
            </a:r>
          </a:p>
        </p:txBody>
      </p:sp>
      <p:sp>
        <p:nvSpPr>
          <p:cNvPr id="53" name="TextBox 52"/>
          <p:cNvSpPr txBox="1"/>
          <p:nvPr/>
        </p:nvSpPr>
        <p:spPr>
          <a:xfrm rot="16200000">
            <a:off x="-273427" y="3969273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Event rate,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82941" y="1173315"/>
            <a:ext cx="139653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Cohort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D-dimer ≥ 2 x ULN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1758" y="1162920"/>
            <a:ext cx="139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Cohort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D-dimer ≥ 2 x ULN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 age ≥ 75 y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79033" y="1193128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Cohort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Overall efficacy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population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42237" y="2756404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7.18%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34696" y="3359483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5.70%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10119" y="3203825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6.02%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43260" y="3740472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4.70%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53822" y="3207561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5.99%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697006" y="3825109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4.43%</a:t>
            </a:r>
          </a:p>
        </p:txBody>
      </p:sp>
      <p:sp>
        <p:nvSpPr>
          <p:cNvPr id="71" name="TextBox 1"/>
          <p:cNvSpPr txBox="1"/>
          <p:nvPr/>
        </p:nvSpPr>
        <p:spPr>
          <a:xfrm>
            <a:off x="4111758" y="1991502"/>
            <a:ext cx="1349997" cy="69849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.018</a:t>
            </a: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RRR = 21.6%</a:t>
            </a:r>
          </a:p>
        </p:txBody>
      </p:sp>
      <p:sp>
        <p:nvSpPr>
          <p:cNvPr id="72" name="TextBox 1"/>
          <p:cNvSpPr txBox="1"/>
          <p:nvPr/>
        </p:nvSpPr>
        <p:spPr>
          <a:xfrm>
            <a:off x="7002563" y="1977423"/>
            <a:ext cx="1349997" cy="69849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.003</a:t>
            </a: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RRR = 25.4%</a:t>
            </a:r>
          </a:p>
        </p:txBody>
      </p:sp>
      <p:sp>
        <p:nvSpPr>
          <p:cNvPr id="73" name="TextBox 1"/>
          <p:cNvSpPr txBox="1"/>
          <p:nvPr/>
        </p:nvSpPr>
        <p:spPr>
          <a:xfrm>
            <a:off x="1329480" y="1999706"/>
            <a:ext cx="1349997" cy="69849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.038</a:t>
            </a: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RRR = 20.9%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042237" y="5531655"/>
            <a:ext cx="766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n=166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977788" y="5531655"/>
            <a:ext cx="766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n=132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901335" y="5531655"/>
            <a:ext cx="766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n=204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836886" y="5531655"/>
            <a:ext cx="766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n=160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61455" y="5531655"/>
            <a:ext cx="766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n=223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97006" y="5531655"/>
            <a:ext cx="766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n=165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389" y="6403726"/>
            <a:ext cx="62871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P-values reported using the Mantel-Haenszel test stratified for dosing criteria in Cohort 1 and dosing and entry criteria in Cohort 2 and mITT. mITT defined as patients who received at least one dose of study drug. Symptomatic events from Day 1 till Day 42 or the date of Visit 3, if Visit 3 occurred before Day 42; Asymptomatic DVT between Day 32 and 47.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51887" y="0"/>
            <a:ext cx="392113" cy="2791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78106" y="6611779"/>
            <a:ext cx="3165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Gibson CM, et al. ISTH 2016. Abstract CA02.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13D0CF8-D9FD-4A0F-A49D-4AF2F1253A74}"/>
              </a:ext>
            </a:extLst>
          </p:cNvPr>
          <p:cNvCxnSpPr>
            <a:cxnSpLocks/>
          </p:cNvCxnSpPr>
          <p:nvPr/>
        </p:nvCxnSpPr>
        <p:spPr bwMode="auto">
          <a:xfrm>
            <a:off x="6426500" y="1142063"/>
            <a:ext cx="0" cy="4740586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9FD286-665E-494C-8961-93CE376F620D}"/>
              </a:ext>
            </a:extLst>
          </p:cNvPr>
          <p:cNvCxnSpPr>
            <a:cxnSpLocks/>
          </p:cNvCxnSpPr>
          <p:nvPr/>
        </p:nvCxnSpPr>
        <p:spPr bwMode="auto">
          <a:xfrm>
            <a:off x="8762039" y="1142063"/>
            <a:ext cx="0" cy="4740586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E1995C-4E25-4DFE-86B5-C1084549CBCE}"/>
              </a:ext>
            </a:extLst>
          </p:cNvPr>
          <p:cNvCxnSpPr/>
          <p:nvPr/>
        </p:nvCxnSpPr>
        <p:spPr bwMode="auto">
          <a:xfrm>
            <a:off x="6389180" y="5895089"/>
            <a:ext cx="2406480" cy="0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CB44C4-1D21-4DE9-9C5A-22B6E9EDCAEE}"/>
              </a:ext>
            </a:extLst>
          </p:cNvPr>
          <p:cNvCxnSpPr/>
          <p:nvPr/>
        </p:nvCxnSpPr>
        <p:spPr bwMode="auto">
          <a:xfrm>
            <a:off x="6382960" y="1150771"/>
            <a:ext cx="2406480" cy="0"/>
          </a:xfrm>
          <a:prstGeom prst="line">
            <a:avLst/>
          </a:prstGeom>
          <a:solidFill>
            <a:srgbClr val="FE9C09"/>
          </a:solidFill>
          <a:ln w="50800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</p:cxnSp>
    </p:spTree>
    <p:extLst>
      <p:ext uri="{BB962C8B-B14F-4D97-AF65-F5344CB8AC3E}">
        <p14:creationId xmlns:p14="http://schemas.microsoft.com/office/powerpoint/2010/main" val="3323254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Rectangle 464"/>
          <p:cNvSpPr/>
          <p:nvPr/>
        </p:nvSpPr>
        <p:spPr bwMode="auto">
          <a:xfrm>
            <a:off x="-3132" y="1760548"/>
            <a:ext cx="9144000" cy="4484851"/>
          </a:xfrm>
          <a:prstGeom prst="rect">
            <a:avLst/>
          </a:prstGeom>
          <a:solidFill>
            <a:srgbClr val="000000">
              <a:lumMod val="85000"/>
              <a:lumOff val="15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8" name="Rectangle 159"/>
          <p:cNvSpPr>
            <a:spLocks noChangeArrowheads="1"/>
          </p:cNvSpPr>
          <p:nvPr/>
        </p:nvSpPr>
        <p:spPr bwMode="auto">
          <a:xfrm>
            <a:off x="927100" y="148849"/>
            <a:ext cx="8231189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Subgroup Analysis -- Primary Efficacy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Overall Efficacy Population (Cohort 3)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88B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cxnSp>
        <p:nvCxnSpPr>
          <p:cNvPr id="466" name="Straight Connector 253"/>
          <p:cNvCxnSpPr>
            <a:cxnSpLocks noChangeShapeType="1"/>
          </p:cNvCxnSpPr>
          <p:nvPr/>
        </p:nvCxnSpPr>
        <p:spPr bwMode="auto">
          <a:xfrm>
            <a:off x="-5105" y="2838404"/>
            <a:ext cx="9149105" cy="0"/>
          </a:xfrm>
          <a:prstGeom prst="line">
            <a:avLst/>
          </a:prstGeom>
          <a:noFill/>
          <a:ln w="3175" algn="ctr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7" name="Straight Connector 254"/>
          <p:cNvCxnSpPr>
            <a:cxnSpLocks noChangeShapeType="1"/>
          </p:cNvCxnSpPr>
          <p:nvPr/>
        </p:nvCxnSpPr>
        <p:spPr bwMode="auto">
          <a:xfrm flipV="1">
            <a:off x="-5105" y="3520484"/>
            <a:ext cx="9148764" cy="0"/>
          </a:xfrm>
          <a:prstGeom prst="line">
            <a:avLst/>
          </a:prstGeom>
          <a:noFill/>
          <a:ln w="3175" algn="ctr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8" name="Straight Connector 255"/>
          <p:cNvCxnSpPr>
            <a:cxnSpLocks noChangeShapeType="1"/>
          </p:cNvCxnSpPr>
          <p:nvPr/>
        </p:nvCxnSpPr>
        <p:spPr bwMode="auto">
          <a:xfrm>
            <a:off x="-7315" y="4208958"/>
            <a:ext cx="9144000" cy="0"/>
          </a:xfrm>
          <a:prstGeom prst="line">
            <a:avLst/>
          </a:prstGeom>
          <a:noFill/>
          <a:ln w="3175" algn="ctr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9" name="Straight Connector 256"/>
          <p:cNvCxnSpPr>
            <a:cxnSpLocks noChangeShapeType="1"/>
          </p:cNvCxnSpPr>
          <p:nvPr/>
        </p:nvCxnSpPr>
        <p:spPr bwMode="auto">
          <a:xfrm>
            <a:off x="-5105" y="5052058"/>
            <a:ext cx="9148764" cy="0"/>
          </a:xfrm>
          <a:prstGeom prst="line">
            <a:avLst/>
          </a:prstGeom>
          <a:noFill/>
          <a:ln w="3175" algn="ctr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2" name="TextBox 242"/>
          <p:cNvSpPr txBox="1">
            <a:spLocks noChangeArrowheads="1"/>
          </p:cNvSpPr>
          <p:nvPr/>
        </p:nvSpPr>
        <p:spPr bwMode="auto">
          <a:xfrm>
            <a:off x="82010" y="2350983"/>
            <a:ext cx="2679089" cy="39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0063" algn="l"/>
              </a:tabLst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Age ≥ 75 years  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1381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84263" algn="l"/>
                <a:tab pos="1770063" algn="l"/>
              </a:tabLst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Age &lt; 75 years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0" name="Rectangle 162"/>
          <p:cNvSpPr>
            <a:spLocks noChangeArrowheads="1"/>
          </p:cNvSpPr>
          <p:nvPr/>
        </p:nvSpPr>
        <p:spPr bwMode="auto">
          <a:xfrm>
            <a:off x="137158" y="3786321"/>
            <a:ext cx="2716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≥ 2 VTE risk factors	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</a:tabLst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 2 VTE risk factors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6" name="Rectangle 127"/>
          <p:cNvSpPr>
            <a:spLocks noChangeArrowheads="1"/>
          </p:cNvSpPr>
          <p:nvPr/>
        </p:nvSpPr>
        <p:spPr bwMode="auto">
          <a:xfrm>
            <a:off x="137158" y="4469591"/>
            <a:ext cx="2975693" cy="5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 dosing modification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P-gp inhibitor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Severe renal insufficiency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</p:txBody>
      </p:sp>
      <p:sp>
        <p:nvSpPr>
          <p:cNvPr id="491" name="Rectangle 130"/>
          <p:cNvSpPr>
            <a:spLocks noChangeArrowheads="1"/>
          </p:cNvSpPr>
          <p:nvPr/>
        </p:nvSpPr>
        <p:spPr bwMode="auto">
          <a:xfrm>
            <a:off x="150005" y="3087139"/>
            <a:ext cx="25145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0063" algn="l"/>
              </a:tabLst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Male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0063" algn="l"/>
              </a:tabLst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Female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2" name="Rectangle 137"/>
          <p:cNvSpPr>
            <a:spLocks noChangeArrowheads="1"/>
          </p:cNvSpPr>
          <p:nvPr/>
        </p:nvSpPr>
        <p:spPr bwMode="auto">
          <a:xfrm>
            <a:off x="148141" y="5316291"/>
            <a:ext cx="1846659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Acute decompensated HF	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Acute infection 	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Acute respiratory failure 	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Acute ischemic stroke 	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Acute rheumatic disorders 	</a:t>
            </a:r>
          </a:p>
        </p:txBody>
      </p:sp>
      <p:sp>
        <p:nvSpPr>
          <p:cNvPr id="3" name="Rectangle 2"/>
          <p:cNvSpPr/>
          <p:nvPr/>
        </p:nvSpPr>
        <p:spPr>
          <a:xfrm>
            <a:off x="4769735" y="1065447"/>
            <a:ext cx="2235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Composite of Asymptomatic Proximal DVT, Symptomatic Proximal or Distal DVT, Nonfatal PE, or VTE-related Death</a:t>
            </a:r>
          </a:p>
        </p:txBody>
      </p:sp>
      <p:sp>
        <p:nvSpPr>
          <p:cNvPr id="2" name="Rectangle 1"/>
          <p:cNvSpPr/>
          <p:nvPr/>
        </p:nvSpPr>
        <p:spPr>
          <a:xfrm>
            <a:off x="-8791" y="5088792"/>
            <a:ext cx="2281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Reason for Hospital Admission</a:t>
            </a:r>
          </a:p>
        </p:txBody>
      </p:sp>
      <p:sp>
        <p:nvSpPr>
          <p:cNvPr id="61" name="Rectangle 60"/>
          <p:cNvSpPr/>
          <p:nvPr/>
        </p:nvSpPr>
        <p:spPr>
          <a:xfrm>
            <a:off x="-24217" y="4230618"/>
            <a:ext cx="1197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Dosing Criteria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4682" y="3527659"/>
            <a:ext cx="20970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Additional VTE Risk Factors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-12215" y="2851129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Gender</a:t>
            </a:r>
          </a:p>
        </p:txBody>
      </p:sp>
      <p:sp>
        <p:nvSpPr>
          <p:cNvPr id="74" name="Rectangle 73"/>
          <p:cNvSpPr/>
          <p:nvPr/>
        </p:nvSpPr>
        <p:spPr>
          <a:xfrm>
            <a:off x="-3748" y="2134575"/>
            <a:ext cx="457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Age</a:t>
            </a:r>
          </a:p>
        </p:txBody>
      </p:sp>
      <p:sp>
        <p:nvSpPr>
          <p:cNvPr id="75" name="Rectangle 74"/>
          <p:cNvSpPr/>
          <p:nvPr/>
        </p:nvSpPr>
        <p:spPr>
          <a:xfrm>
            <a:off x="-20267" y="1758424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Overall</a:t>
            </a:r>
          </a:p>
        </p:txBody>
      </p:sp>
      <p:cxnSp>
        <p:nvCxnSpPr>
          <p:cNvPr id="78" name="Straight Connector 253"/>
          <p:cNvCxnSpPr>
            <a:cxnSpLocks noChangeShapeType="1"/>
          </p:cNvCxnSpPr>
          <p:nvPr/>
        </p:nvCxnSpPr>
        <p:spPr bwMode="auto">
          <a:xfrm>
            <a:off x="-5105" y="2118451"/>
            <a:ext cx="9149105" cy="0"/>
          </a:xfrm>
          <a:prstGeom prst="line">
            <a:avLst/>
          </a:prstGeom>
          <a:noFill/>
          <a:ln w="3175" algn="ctr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0" name="Rectangle 123"/>
          <p:cNvSpPr>
            <a:spLocks noChangeArrowheads="1"/>
          </p:cNvSpPr>
          <p:nvPr/>
        </p:nvSpPr>
        <p:spPr bwMode="auto">
          <a:xfrm>
            <a:off x="7467277" y="1560003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RR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164140" y="1504434"/>
            <a:ext cx="790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(95% CI)</a:t>
            </a:r>
          </a:p>
        </p:txBody>
      </p:sp>
      <p:sp>
        <p:nvSpPr>
          <p:cNvPr id="122" name="TextBox 242"/>
          <p:cNvSpPr txBox="1">
            <a:spLocks noChangeArrowheads="1"/>
          </p:cNvSpPr>
          <p:nvPr/>
        </p:nvSpPr>
        <p:spPr bwMode="auto">
          <a:xfrm>
            <a:off x="7305648" y="1776815"/>
            <a:ext cx="1727726" cy="2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0.76 	(0.63, 0.92)</a:t>
            </a: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</p:txBody>
      </p:sp>
      <p:sp>
        <p:nvSpPr>
          <p:cNvPr id="123" name="TextBox 242"/>
          <p:cNvSpPr txBox="1">
            <a:spLocks noChangeArrowheads="1"/>
          </p:cNvSpPr>
          <p:nvPr/>
        </p:nvSpPr>
        <p:spPr bwMode="auto">
          <a:xfrm>
            <a:off x="7340085" y="2393767"/>
            <a:ext cx="1727726" cy="2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0.75	  (0.60, 0.95) 	</a:t>
            </a:r>
          </a:p>
        </p:txBody>
      </p:sp>
      <p:sp>
        <p:nvSpPr>
          <p:cNvPr id="124" name="TextBox 242"/>
          <p:cNvSpPr txBox="1">
            <a:spLocks noChangeArrowheads="1"/>
          </p:cNvSpPr>
          <p:nvPr/>
        </p:nvSpPr>
        <p:spPr bwMode="auto">
          <a:xfrm>
            <a:off x="7337522" y="2568125"/>
            <a:ext cx="1727726" cy="2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0.77	  (0.54, 1.09) 	</a:t>
            </a:r>
          </a:p>
        </p:txBody>
      </p:sp>
      <p:sp>
        <p:nvSpPr>
          <p:cNvPr id="125" name="TextBox 242"/>
          <p:cNvSpPr txBox="1">
            <a:spLocks noChangeArrowheads="1"/>
          </p:cNvSpPr>
          <p:nvPr/>
        </p:nvSpPr>
        <p:spPr bwMode="auto">
          <a:xfrm>
            <a:off x="7339923" y="3085992"/>
            <a:ext cx="1727726" cy="2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0.82	  (0.62, 1.09) 	</a:t>
            </a:r>
          </a:p>
        </p:txBody>
      </p:sp>
      <p:sp>
        <p:nvSpPr>
          <p:cNvPr id="126" name="TextBox 242"/>
          <p:cNvSpPr txBox="1">
            <a:spLocks noChangeArrowheads="1"/>
          </p:cNvSpPr>
          <p:nvPr/>
        </p:nvSpPr>
        <p:spPr bwMode="auto">
          <a:xfrm>
            <a:off x="7336558" y="3247833"/>
            <a:ext cx="1727726" cy="2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0.70	  (0.54, 0.92) 	</a:t>
            </a:r>
          </a:p>
        </p:txBody>
      </p:sp>
      <p:sp>
        <p:nvSpPr>
          <p:cNvPr id="127" name="TextBox 242"/>
          <p:cNvSpPr txBox="1">
            <a:spLocks noChangeArrowheads="1"/>
          </p:cNvSpPr>
          <p:nvPr/>
        </p:nvSpPr>
        <p:spPr bwMode="auto">
          <a:xfrm>
            <a:off x="7347849" y="3773117"/>
            <a:ext cx="1727726" cy="2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0.68	  (0.51, 0.89) 	</a:t>
            </a:r>
          </a:p>
        </p:txBody>
      </p:sp>
      <p:sp>
        <p:nvSpPr>
          <p:cNvPr id="128" name="TextBox 242"/>
          <p:cNvSpPr txBox="1">
            <a:spLocks noChangeArrowheads="1"/>
          </p:cNvSpPr>
          <p:nvPr/>
        </p:nvSpPr>
        <p:spPr bwMode="auto">
          <a:xfrm>
            <a:off x="7348415" y="3942578"/>
            <a:ext cx="1727726" cy="2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0.84	  (0.64, 1.10) 	</a:t>
            </a:r>
          </a:p>
        </p:txBody>
      </p:sp>
      <p:sp>
        <p:nvSpPr>
          <p:cNvPr id="129" name="TextBox 242"/>
          <p:cNvSpPr txBox="1">
            <a:spLocks noChangeArrowheads="1"/>
          </p:cNvSpPr>
          <p:nvPr/>
        </p:nvSpPr>
        <p:spPr bwMode="auto">
          <a:xfrm>
            <a:off x="7298420" y="4599385"/>
            <a:ext cx="1727726" cy="2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1.06	  (0.67, 1.70) 	</a:t>
            </a:r>
          </a:p>
        </p:txBody>
      </p:sp>
      <p:sp>
        <p:nvSpPr>
          <p:cNvPr id="130" name="TextBox 242"/>
          <p:cNvSpPr txBox="1">
            <a:spLocks noChangeArrowheads="1"/>
          </p:cNvSpPr>
          <p:nvPr/>
        </p:nvSpPr>
        <p:spPr bwMode="auto">
          <a:xfrm>
            <a:off x="7347486" y="4752068"/>
            <a:ext cx="1727726" cy="2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0.88	 (0.40, 1.94) 	</a:t>
            </a:r>
          </a:p>
        </p:txBody>
      </p:sp>
      <p:sp>
        <p:nvSpPr>
          <p:cNvPr id="131" name="TextBox 242"/>
          <p:cNvSpPr txBox="1">
            <a:spLocks noChangeArrowheads="1"/>
          </p:cNvSpPr>
          <p:nvPr/>
        </p:nvSpPr>
        <p:spPr bwMode="auto">
          <a:xfrm>
            <a:off x="7336558" y="4447097"/>
            <a:ext cx="1727726" cy="2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0.70	 (0.56, 0.87) 	</a:t>
            </a:r>
          </a:p>
        </p:txBody>
      </p:sp>
      <p:sp>
        <p:nvSpPr>
          <p:cNvPr id="132" name="TextBox 242"/>
          <p:cNvSpPr txBox="1">
            <a:spLocks noChangeArrowheads="1"/>
          </p:cNvSpPr>
          <p:nvPr/>
        </p:nvSpPr>
        <p:spPr bwMode="auto">
          <a:xfrm>
            <a:off x="7346414" y="5282565"/>
            <a:ext cx="1727726" cy="2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0.85	 (0.62, 1.16) 	</a:t>
            </a:r>
          </a:p>
        </p:txBody>
      </p:sp>
      <p:sp>
        <p:nvSpPr>
          <p:cNvPr id="133" name="TextBox 242"/>
          <p:cNvSpPr txBox="1">
            <a:spLocks noChangeArrowheads="1"/>
          </p:cNvSpPr>
          <p:nvPr/>
        </p:nvSpPr>
        <p:spPr bwMode="auto">
          <a:xfrm>
            <a:off x="7347486" y="5458793"/>
            <a:ext cx="1727726" cy="2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0.72	 (0.50, 1.02)</a:t>
            </a:r>
          </a:p>
        </p:txBody>
      </p:sp>
      <p:sp>
        <p:nvSpPr>
          <p:cNvPr id="134" name="TextBox 242"/>
          <p:cNvSpPr txBox="1">
            <a:spLocks noChangeArrowheads="1"/>
          </p:cNvSpPr>
          <p:nvPr/>
        </p:nvSpPr>
        <p:spPr bwMode="auto">
          <a:xfrm>
            <a:off x="7347085" y="5631656"/>
            <a:ext cx="1727726" cy="2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0.89	 (0.53, 1.49) 	</a:t>
            </a:r>
          </a:p>
        </p:txBody>
      </p:sp>
      <p:sp>
        <p:nvSpPr>
          <p:cNvPr id="135" name="TextBox 242"/>
          <p:cNvSpPr txBox="1">
            <a:spLocks noChangeArrowheads="1"/>
          </p:cNvSpPr>
          <p:nvPr/>
        </p:nvSpPr>
        <p:spPr bwMode="auto">
          <a:xfrm>
            <a:off x="7344835" y="5783716"/>
            <a:ext cx="1727726" cy="2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0.58	 (0.34, 1.02) 	 </a:t>
            </a:r>
          </a:p>
        </p:txBody>
      </p:sp>
      <p:sp>
        <p:nvSpPr>
          <p:cNvPr id="136" name="TextBox 242"/>
          <p:cNvSpPr txBox="1">
            <a:spLocks noChangeArrowheads="1"/>
          </p:cNvSpPr>
          <p:nvPr/>
        </p:nvSpPr>
        <p:spPr bwMode="auto">
          <a:xfrm>
            <a:off x="7347967" y="5941084"/>
            <a:ext cx="1727726" cy="2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0.63	 (0.22, 1.78) 	</a:t>
            </a:r>
          </a:p>
        </p:txBody>
      </p:sp>
      <p:sp>
        <p:nvSpPr>
          <p:cNvPr id="138" name="Rectangle 15"/>
          <p:cNvSpPr>
            <a:spLocks noChangeArrowheads="1"/>
          </p:cNvSpPr>
          <p:nvPr/>
        </p:nvSpPr>
        <p:spPr bwMode="auto">
          <a:xfrm>
            <a:off x="2229943" y="1386400"/>
            <a:ext cx="8079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Event 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(Enoxaparin)</a:t>
            </a:r>
          </a:p>
        </p:txBody>
      </p: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3404410" y="1381332"/>
            <a:ext cx="7678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Event Rate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(Betrixaban)</a:t>
            </a:r>
          </a:p>
        </p:txBody>
      </p:sp>
      <p:sp>
        <p:nvSpPr>
          <p:cNvPr id="97" name="TextBox 242"/>
          <p:cNvSpPr txBox="1">
            <a:spLocks noChangeArrowheads="1"/>
          </p:cNvSpPr>
          <p:nvPr/>
        </p:nvSpPr>
        <p:spPr bwMode="auto">
          <a:xfrm>
            <a:off x="2190054" y="1807465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223 / 3174		</a:t>
            </a:r>
            <a:endParaRPr kumimoji="0" lang="en-US" altLang="en-US" sz="105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" name="TextBox 242"/>
          <p:cNvSpPr txBox="1">
            <a:spLocks noChangeArrowheads="1"/>
          </p:cNvSpPr>
          <p:nvPr/>
        </p:nvSpPr>
        <p:spPr bwMode="auto">
          <a:xfrm>
            <a:off x="3364572" y="1772440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165 / 3112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9" name="TextBox 242"/>
          <p:cNvSpPr txBox="1">
            <a:spLocks noChangeArrowheads="1"/>
          </p:cNvSpPr>
          <p:nvPr/>
        </p:nvSpPr>
        <p:spPr bwMode="auto">
          <a:xfrm>
            <a:off x="2197981" y="2345395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152 / 2136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" name="TextBox 242"/>
          <p:cNvSpPr txBox="1">
            <a:spLocks noChangeArrowheads="1"/>
          </p:cNvSpPr>
          <p:nvPr/>
        </p:nvSpPr>
        <p:spPr bwMode="auto">
          <a:xfrm>
            <a:off x="3364059" y="2369374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115 / 2138		</a:t>
            </a:r>
            <a:endParaRPr kumimoji="0" lang="en-US" altLang="en-US" sz="105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1" name="TextBox 242"/>
          <p:cNvSpPr txBox="1">
            <a:spLocks noChangeArrowheads="1"/>
          </p:cNvSpPr>
          <p:nvPr/>
        </p:nvSpPr>
        <p:spPr bwMode="auto">
          <a:xfrm>
            <a:off x="2209591" y="2505215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71 / 1038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" name="TextBox 242"/>
          <p:cNvSpPr txBox="1">
            <a:spLocks noChangeArrowheads="1"/>
          </p:cNvSpPr>
          <p:nvPr/>
        </p:nvSpPr>
        <p:spPr bwMode="auto">
          <a:xfrm>
            <a:off x="3381263" y="2517842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50 / 974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" name="TextBox 242"/>
          <p:cNvSpPr txBox="1">
            <a:spLocks noChangeArrowheads="1"/>
          </p:cNvSpPr>
          <p:nvPr/>
        </p:nvSpPr>
        <p:spPr bwMode="auto">
          <a:xfrm>
            <a:off x="2155730" y="3031656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102 / 1447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" name="TextBox 242"/>
          <p:cNvSpPr txBox="1">
            <a:spLocks noChangeArrowheads="1"/>
          </p:cNvSpPr>
          <p:nvPr/>
        </p:nvSpPr>
        <p:spPr bwMode="auto">
          <a:xfrm>
            <a:off x="2157470" y="3207656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121 / 1727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" name="TextBox 242"/>
          <p:cNvSpPr txBox="1">
            <a:spLocks noChangeArrowheads="1"/>
          </p:cNvSpPr>
          <p:nvPr/>
        </p:nvSpPr>
        <p:spPr bwMode="auto">
          <a:xfrm>
            <a:off x="3374976" y="3036549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81 / 1406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6" name="TextBox 242"/>
          <p:cNvSpPr txBox="1">
            <a:spLocks noChangeArrowheads="1"/>
          </p:cNvSpPr>
          <p:nvPr/>
        </p:nvSpPr>
        <p:spPr bwMode="auto">
          <a:xfrm>
            <a:off x="3380548" y="3204627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84 / 1706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7" name="TextBox 242"/>
          <p:cNvSpPr txBox="1">
            <a:spLocks noChangeArrowheads="1"/>
          </p:cNvSpPr>
          <p:nvPr/>
        </p:nvSpPr>
        <p:spPr bwMode="auto">
          <a:xfrm>
            <a:off x="2160844" y="3725856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114 / 1253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8" name="TextBox 242"/>
          <p:cNvSpPr txBox="1">
            <a:spLocks noChangeArrowheads="1"/>
          </p:cNvSpPr>
          <p:nvPr/>
        </p:nvSpPr>
        <p:spPr bwMode="auto">
          <a:xfrm>
            <a:off x="2155479" y="3901768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109 / 1921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9" name="TextBox 242"/>
          <p:cNvSpPr txBox="1">
            <a:spLocks noChangeArrowheads="1"/>
          </p:cNvSpPr>
          <p:nvPr/>
        </p:nvSpPr>
        <p:spPr bwMode="auto">
          <a:xfrm>
            <a:off x="3375352" y="3723199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77 / 1252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0" name="TextBox 242"/>
          <p:cNvSpPr txBox="1">
            <a:spLocks noChangeArrowheads="1"/>
          </p:cNvSpPr>
          <p:nvPr/>
        </p:nvSpPr>
        <p:spPr bwMode="auto">
          <a:xfrm>
            <a:off x="3375351" y="3891277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88 / 1860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1" name="TextBox 242"/>
          <p:cNvSpPr txBox="1">
            <a:spLocks noChangeArrowheads="1"/>
          </p:cNvSpPr>
          <p:nvPr/>
        </p:nvSpPr>
        <p:spPr bwMode="auto">
          <a:xfrm>
            <a:off x="2155479" y="4395822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180 / 2511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4" name="TextBox 242"/>
          <p:cNvSpPr txBox="1">
            <a:spLocks noChangeArrowheads="1"/>
          </p:cNvSpPr>
          <p:nvPr/>
        </p:nvSpPr>
        <p:spPr bwMode="auto">
          <a:xfrm>
            <a:off x="2237949" y="4571694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33 / 553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5" name="TextBox 242"/>
          <p:cNvSpPr txBox="1">
            <a:spLocks noChangeArrowheads="1"/>
          </p:cNvSpPr>
          <p:nvPr/>
        </p:nvSpPr>
        <p:spPr bwMode="auto">
          <a:xfrm>
            <a:off x="3328272" y="4401027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120 / 2426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6" name="TextBox 242"/>
          <p:cNvSpPr txBox="1">
            <a:spLocks noChangeArrowheads="1"/>
          </p:cNvSpPr>
          <p:nvPr/>
        </p:nvSpPr>
        <p:spPr bwMode="auto">
          <a:xfrm>
            <a:off x="3411580" y="4568613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33 / 540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7" name="TextBox 242"/>
          <p:cNvSpPr txBox="1">
            <a:spLocks noChangeArrowheads="1"/>
          </p:cNvSpPr>
          <p:nvPr/>
        </p:nvSpPr>
        <p:spPr bwMode="auto">
          <a:xfrm>
            <a:off x="2236883" y="4740775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10 / 110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8" name="TextBox 242"/>
          <p:cNvSpPr txBox="1">
            <a:spLocks noChangeArrowheads="1"/>
          </p:cNvSpPr>
          <p:nvPr/>
        </p:nvSpPr>
        <p:spPr bwMode="auto">
          <a:xfrm>
            <a:off x="3409688" y="4742082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12 / 146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7" name="TextBox 242"/>
          <p:cNvSpPr txBox="1">
            <a:spLocks noChangeArrowheads="1"/>
          </p:cNvSpPr>
          <p:nvPr/>
        </p:nvSpPr>
        <p:spPr bwMode="auto">
          <a:xfrm>
            <a:off x="2208968" y="5245032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83 / 1481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8" name="TextBox 242"/>
          <p:cNvSpPr txBox="1">
            <a:spLocks noChangeArrowheads="1"/>
          </p:cNvSpPr>
          <p:nvPr/>
        </p:nvSpPr>
        <p:spPr bwMode="auto">
          <a:xfrm>
            <a:off x="2237342" y="5409752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69 / 854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9" name="TextBox 242"/>
          <p:cNvSpPr txBox="1">
            <a:spLocks noChangeArrowheads="1"/>
          </p:cNvSpPr>
          <p:nvPr/>
        </p:nvSpPr>
        <p:spPr bwMode="auto">
          <a:xfrm>
            <a:off x="3377396" y="5240841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69 / 1428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0" name="TextBox 242"/>
          <p:cNvSpPr txBox="1">
            <a:spLocks noChangeArrowheads="1"/>
          </p:cNvSpPr>
          <p:nvPr/>
        </p:nvSpPr>
        <p:spPr bwMode="auto">
          <a:xfrm>
            <a:off x="3401313" y="5406671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49 / 883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1" name="TextBox 242"/>
          <p:cNvSpPr txBox="1">
            <a:spLocks noChangeArrowheads="1"/>
          </p:cNvSpPr>
          <p:nvPr/>
        </p:nvSpPr>
        <p:spPr bwMode="auto">
          <a:xfrm>
            <a:off x="2236276" y="5589985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29 / 375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2" name="TextBox 242"/>
          <p:cNvSpPr txBox="1">
            <a:spLocks noChangeArrowheads="1"/>
          </p:cNvSpPr>
          <p:nvPr/>
        </p:nvSpPr>
        <p:spPr bwMode="auto">
          <a:xfrm>
            <a:off x="3399421" y="5588160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24 / 353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3" name="TextBox 242"/>
          <p:cNvSpPr txBox="1">
            <a:spLocks noChangeArrowheads="1"/>
          </p:cNvSpPr>
          <p:nvPr/>
        </p:nvSpPr>
        <p:spPr bwMode="auto">
          <a:xfrm>
            <a:off x="2242495" y="5763030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33 / 363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4" name="TextBox 242"/>
          <p:cNvSpPr txBox="1">
            <a:spLocks noChangeArrowheads="1"/>
          </p:cNvSpPr>
          <p:nvPr/>
        </p:nvSpPr>
        <p:spPr bwMode="auto">
          <a:xfrm>
            <a:off x="3406466" y="5773201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18 / 353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5" name="TextBox 242"/>
          <p:cNvSpPr txBox="1">
            <a:spLocks noChangeArrowheads="1"/>
          </p:cNvSpPr>
          <p:nvPr/>
        </p:nvSpPr>
        <p:spPr bwMode="auto">
          <a:xfrm>
            <a:off x="2290275" y="5926535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9 / 101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6" name="TextBox 242"/>
          <p:cNvSpPr txBox="1">
            <a:spLocks noChangeArrowheads="1"/>
          </p:cNvSpPr>
          <p:nvPr/>
        </p:nvSpPr>
        <p:spPr bwMode="auto">
          <a:xfrm>
            <a:off x="3488209" y="5937962"/>
            <a:ext cx="852089" cy="2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5 / 94</a:t>
            </a: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9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</a:t>
            </a:r>
            <a:endParaRPr kumimoji="0" lang="en-US" altLang="en-US" sz="1100" b="1" i="0" u="none" strike="noStrike" kern="0" cap="none" spc="0" normalizeH="0" baseline="0" noProof="0" dirty="0">
              <a:ln>
                <a:noFill/>
              </a:ln>
              <a:solidFill>
                <a:srgbClr val="EEE9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7" name="Line 246"/>
          <p:cNvSpPr>
            <a:spLocks noChangeShapeType="1"/>
          </p:cNvSpPr>
          <p:nvPr/>
        </p:nvSpPr>
        <p:spPr bwMode="auto">
          <a:xfrm flipH="1">
            <a:off x="5881879" y="1758424"/>
            <a:ext cx="0" cy="4554522"/>
          </a:xfrm>
          <a:prstGeom prst="line">
            <a:avLst/>
          </a:prstGeom>
          <a:noFill/>
          <a:ln w="7938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40" name="Rectangle 14"/>
          <p:cNvSpPr>
            <a:spLocks noChangeArrowheads="1"/>
          </p:cNvSpPr>
          <p:nvPr/>
        </p:nvSpPr>
        <p:spPr bwMode="auto">
          <a:xfrm>
            <a:off x="6038668" y="6457662"/>
            <a:ext cx="12279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Enoxaparin Better</a:t>
            </a:r>
          </a:p>
        </p:txBody>
      </p:sp>
      <p:sp>
        <p:nvSpPr>
          <p:cNvPr id="141" name="Rectangle 15"/>
          <p:cNvSpPr>
            <a:spLocks noChangeArrowheads="1"/>
          </p:cNvSpPr>
          <p:nvPr/>
        </p:nvSpPr>
        <p:spPr bwMode="auto">
          <a:xfrm>
            <a:off x="4532105" y="6461714"/>
            <a:ext cx="11461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Betrixaban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Better</a:t>
            </a:r>
          </a:p>
        </p:txBody>
      </p:sp>
      <p:cxnSp>
        <p:nvCxnSpPr>
          <p:cNvPr id="142" name="Straight Arrow Connector 141"/>
          <p:cNvCxnSpPr/>
          <p:nvPr/>
        </p:nvCxnSpPr>
        <p:spPr bwMode="auto">
          <a:xfrm>
            <a:off x="4134769" y="6243740"/>
            <a:ext cx="3143805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4" name="Line 250"/>
          <p:cNvSpPr>
            <a:spLocks noChangeShapeType="1"/>
          </p:cNvSpPr>
          <p:nvPr/>
        </p:nvSpPr>
        <p:spPr bwMode="auto">
          <a:xfrm>
            <a:off x="6868749" y="6249661"/>
            <a:ext cx="0" cy="64008"/>
          </a:xfrm>
          <a:prstGeom prst="line">
            <a:avLst/>
          </a:prstGeom>
          <a:noFill/>
          <a:ln w="7938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45" name="Rectangle 21"/>
          <p:cNvSpPr>
            <a:spLocks noChangeArrowheads="1"/>
          </p:cNvSpPr>
          <p:nvPr/>
        </p:nvSpPr>
        <p:spPr bwMode="auto">
          <a:xfrm>
            <a:off x="5857444" y="6321626"/>
            <a:ext cx="577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6" name="Line 250"/>
          <p:cNvSpPr>
            <a:spLocks noChangeShapeType="1"/>
          </p:cNvSpPr>
          <p:nvPr/>
        </p:nvSpPr>
        <p:spPr bwMode="auto">
          <a:xfrm>
            <a:off x="4737077" y="6249498"/>
            <a:ext cx="0" cy="71296"/>
          </a:xfrm>
          <a:prstGeom prst="line">
            <a:avLst/>
          </a:prstGeom>
          <a:noFill/>
          <a:ln w="7938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57" name="Line 251"/>
          <p:cNvSpPr>
            <a:spLocks noChangeShapeType="1"/>
          </p:cNvSpPr>
          <p:nvPr/>
        </p:nvSpPr>
        <p:spPr bwMode="auto">
          <a:xfrm>
            <a:off x="5517639" y="6249348"/>
            <a:ext cx="0" cy="62794"/>
          </a:xfrm>
          <a:prstGeom prst="line">
            <a:avLst/>
          </a:prstGeom>
          <a:noFill/>
          <a:ln w="7938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58" name="Line 250"/>
          <p:cNvSpPr>
            <a:spLocks noChangeShapeType="1"/>
          </p:cNvSpPr>
          <p:nvPr/>
        </p:nvSpPr>
        <p:spPr bwMode="auto">
          <a:xfrm>
            <a:off x="4243376" y="6248146"/>
            <a:ext cx="0" cy="64008"/>
          </a:xfrm>
          <a:prstGeom prst="line">
            <a:avLst/>
          </a:prstGeom>
          <a:noFill/>
          <a:ln w="7938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59" name="Rectangle 21"/>
          <p:cNvSpPr>
            <a:spLocks noChangeArrowheads="1"/>
          </p:cNvSpPr>
          <p:nvPr/>
        </p:nvSpPr>
        <p:spPr bwMode="auto">
          <a:xfrm>
            <a:off x="5662404" y="6326787"/>
            <a:ext cx="1250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0.8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0" name="Rectangle 21"/>
          <p:cNvSpPr>
            <a:spLocks noChangeArrowheads="1"/>
          </p:cNvSpPr>
          <p:nvPr/>
        </p:nvSpPr>
        <p:spPr bwMode="auto">
          <a:xfrm>
            <a:off x="5454419" y="6326787"/>
            <a:ext cx="1250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0.6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1" name="Line 251"/>
          <p:cNvSpPr>
            <a:spLocks noChangeShapeType="1"/>
          </p:cNvSpPr>
          <p:nvPr/>
        </p:nvSpPr>
        <p:spPr bwMode="auto">
          <a:xfrm flipH="1">
            <a:off x="5724089" y="6248440"/>
            <a:ext cx="0" cy="64008"/>
          </a:xfrm>
          <a:prstGeom prst="line">
            <a:avLst/>
          </a:prstGeom>
          <a:noFill/>
          <a:ln w="7938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62" name="Line 251"/>
          <p:cNvSpPr>
            <a:spLocks noChangeShapeType="1"/>
          </p:cNvSpPr>
          <p:nvPr/>
        </p:nvSpPr>
        <p:spPr bwMode="auto">
          <a:xfrm>
            <a:off x="5230061" y="6249846"/>
            <a:ext cx="0" cy="62794"/>
          </a:xfrm>
          <a:prstGeom prst="line">
            <a:avLst/>
          </a:prstGeom>
          <a:noFill/>
          <a:ln w="7938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63" name="Rectangle 21"/>
          <p:cNvSpPr>
            <a:spLocks noChangeArrowheads="1"/>
          </p:cNvSpPr>
          <p:nvPr/>
        </p:nvSpPr>
        <p:spPr bwMode="auto">
          <a:xfrm>
            <a:off x="5167702" y="6325676"/>
            <a:ext cx="1250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0.4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4" name="Rectangle 21"/>
          <p:cNvSpPr>
            <a:spLocks noChangeArrowheads="1"/>
          </p:cNvSpPr>
          <p:nvPr/>
        </p:nvSpPr>
        <p:spPr bwMode="auto">
          <a:xfrm>
            <a:off x="4682421" y="6326266"/>
            <a:ext cx="1250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0.2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5" name="Rectangle 21"/>
          <p:cNvSpPr>
            <a:spLocks noChangeArrowheads="1"/>
          </p:cNvSpPr>
          <p:nvPr/>
        </p:nvSpPr>
        <p:spPr bwMode="auto">
          <a:xfrm>
            <a:off x="4184576" y="6325617"/>
            <a:ext cx="12503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0.1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6" name="Line 251"/>
          <p:cNvSpPr>
            <a:spLocks noChangeShapeType="1"/>
          </p:cNvSpPr>
          <p:nvPr/>
        </p:nvSpPr>
        <p:spPr bwMode="auto">
          <a:xfrm>
            <a:off x="6371179" y="6248441"/>
            <a:ext cx="0" cy="62794"/>
          </a:xfrm>
          <a:prstGeom prst="line">
            <a:avLst/>
          </a:prstGeom>
          <a:noFill/>
          <a:ln w="7938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68" name="Line 251"/>
          <p:cNvSpPr>
            <a:spLocks noChangeShapeType="1"/>
          </p:cNvSpPr>
          <p:nvPr/>
        </p:nvSpPr>
        <p:spPr bwMode="auto">
          <a:xfrm>
            <a:off x="6661041" y="6251044"/>
            <a:ext cx="0" cy="62794"/>
          </a:xfrm>
          <a:prstGeom prst="line">
            <a:avLst/>
          </a:prstGeom>
          <a:noFill/>
          <a:ln w="7938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70" name="Line 251"/>
          <p:cNvSpPr>
            <a:spLocks noChangeShapeType="1"/>
          </p:cNvSpPr>
          <p:nvPr/>
        </p:nvSpPr>
        <p:spPr bwMode="auto">
          <a:xfrm>
            <a:off x="7028432" y="6252195"/>
            <a:ext cx="0" cy="62794"/>
          </a:xfrm>
          <a:prstGeom prst="line">
            <a:avLst/>
          </a:prstGeom>
          <a:noFill/>
          <a:ln w="7938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71" name="Line 251"/>
          <p:cNvSpPr>
            <a:spLocks noChangeShapeType="1"/>
          </p:cNvSpPr>
          <p:nvPr/>
        </p:nvSpPr>
        <p:spPr bwMode="auto">
          <a:xfrm>
            <a:off x="7152459" y="6252028"/>
            <a:ext cx="0" cy="62794"/>
          </a:xfrm>
          <a:prstGeom prst="line">
            <a:avLst/>
          </a:prstGeom>
          <a:noFill/>
          <a:ln w="7938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73" name="Rectangle 21"/>
          <p:cNvSpPr>
            <a:spLocks noChangeArrowheads="1"/>
          </p:cNvSpPr>
          <p:nvPr/>
        </p:nvSpPr>
        <p:spPr bwMode="auto">
          <a:xfrm>
            <a:off x="6345615" y="6318247"/>
            <a:ext cx="577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" name="Rectangle 21"/>
          <p:cNvSpPr>
            <a:spLocks noChangeArrowheads="1"/>
          </p:cNvSpPr>
          <p:nvPr/>
        </p:nvSpPr>
        <p:spPr bwMode="auto">
          <a:xfrm>
            <a:off x="6631072" y="6318247"/>
            <a:ext cx="577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6" name="Rectangle 21"/>
          <p:cNvSpPr>
            <a:spLocks noChangeArrowheads="1"/>
          </p:cNvSpPr>
          <p:nvPr/>
        </p:nvSpPr>
        <p:spPr bwMode="auto">
          <a:xfrm>
            <a:off x="6831379" y="6318246"/>
            <a:ext cx="457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7" name="Rectangle 21"/>
          <p:cNvSpPr>
            <a:spLocks noChangeArrowheads="1"/>
          </p:cNvSpPr>
          <p:nvPr/>
        </p:nvSpPr>
        <p:spPr bwMode="auto">
          <a:xfrm>
            <a:off x="7126467" y="6320766"/>
            <a:ext cx="457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8" name="Rectangle 21"/>
          <p:cNvSpPr>
            <a:spLocks noChangeArrowheads="1"/>
          </p:cNvSpPr>
          <p:nvPr/>
        </p:nvSpPr>
        <p:spPr bwMode="auto">
          <a:xfrm>
            <a:off x="6997482" y="6320842"/>
            <a:ext cx="4571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81" name="Group 180"/>
          <p:cNvGrpSpPr/>
          <p:nvPr/>
        </p:nvGrpSpPr>
        <p:grpSpPr>
          <a:xfrm>
            <a:off x="5539054" y="1896946"/>
            <a:ext cx="282418" cy="82786"/>
            <a:chOff x="5645636" y="1895693"/>
            <a:chExt cx="679387" cy="82786"/>
          </a:xfrm>
          <a:solidFill>
            <a:schemeClr val="tx1"/>
          </a:solidFill>
        </p:grpSpPr>
        <p:cxnSp>
          <p:nvCxnSpPr>
            <p:cNvPr id="182" name="Straight Connector 181"/>
            <p:cNvCxnSpPr/>
            <p:nvPr/>
          </p:nvCxnSpPr>
          <p:spPr bwMode="auto">
            <a:xfrm>
              <a:off x="5645636" y="1937648"/>
              <a:ext cx="679387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Oval 182"/>
            <p:cNvSpPr/>
            <p:nvPr/>
          </p:nvSpPr>
          <p:spPr bwMode="auto">
            <a:xfrm>
              <a:off x="5951762" y="1911545"/>
              <a:ext cx="109984" cy="45720"/>
            </a:xfrm>
            <a:prstGeom prst="ellipse">
              <a:avLst/>
            </a:prstGeom>
            <a:solidFill>
              <a:srgbClr val="FFA200"/>
            </a:solidFill>
            <a:ln w="381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  <a:defRPr/>
              </a:pPr>
              <a:endPara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84" name="Straight Connector 183"/>
            <p:cNvCxnSpPr/>
            <p:nvPr/>
          </p:nvCxnSpPr>
          <p:spPr bwMode="auto">
            <a:xfrm>
              <a:off x="5645636" y="1896817"/>
              <a:ext cx="0" cy="8166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 bwMode="auto">
            <a:xfrm>
              <a:off x="6325023" y="1895693"/>
              <a:ext cx="0" cy="8166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6" name="Group 185"/>
          <p:cNvGrpSpPr/>
          <p:nvPr/>
        </p:nvGrpSpPr>
        <p:grpSpPr>
          <a:xfrm>
            <a:off x="5508439" y="2501406"/>
            <a:ext cx="342182" cy="90000"/>
            <a:chOff x="5739167" y="2467355"/>
            <a:chExt cx="787731" cy="82786"/>
          </a:xfrm>
          <a:solidFill>
            <a:schemeClr val="tx1"/>
          </a:solidFill>
        </p:grpSpPr>
        <p:cxnSp>
          <p:nvCxnSpPr>
            <p:cNvPr id="187" name="Straight Connector 186"/>
            <p:cNvCxnSpPr/>
            <p:nvPr/>
          </p:nvCxnSpPr>
          <p:spPr bwMode="auto">
            <a:xfrm>
              <a:off x="5739167" y="2509310"/>
              <a:ext cx="787731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Oval 187"/>
            <p:cNvSpPr/>
            <p:nvPr/>
          </p:nvSpPr>
          <p:spPr bwMode="auto">
            <a:xfrm>
              <a:off x="6113437" y="2485621"/>
              <a:ext cx="105251" cy="43049"/>
            </a:xfrm>
            <a:prstGeom prst="ellipse">
              <a:avLst/>
            </a:prstGeom>
            <a:solidFill>
              <a:srgbClr val="FFA200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  <a:defRPr/>
              </a:pPr>
              <a:endPara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189" name="Straight Connector 188"/>
            <p:cNvCxnSpPr/>
            <p:nvPr/>
          </p:nvCxnSpPr>
          <p:spPr bwMode="auto">
            <a:xfrm>
              <a:off x="5739167" y="2468479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 bwMode="auto">
            <a:xfrm>
              <a:off x="6526898" y="2467355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/>
        </p:nvGrpSpPr>
        <p:grpSpPr>
          <a:xfrm>
            <a:off x="4816851" y="6044042"/>
            <a:ext cx="1483741" cy="90000"/>
            <a:chOff x="5739167" y="2467355"/>
            <a:chExt cx="787731" cy="82786"/>
          </a:xfrm>
          <a:solidFill>
            <a:schemeClr val="tx1"/>
          </a:solidFill>
        </p:grpSpPr>
        <p:cxnSp>
          <p:nvCxnSpPr>
            <p:cNvPr id="246" name="Straight Connector 245"/>
            <p:cNvCxnSpPr/>
            <p:nvPr/>
          </p:nvCxnSpPr>
          <p:spPr bwMode="auto">
            <a:xfrm>
              <a:off x="5739167" y="2509310"/>
              <a:ext cx="787731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7" name="Oval 246"/>
            <p:cNvSpPr/>
            <p:nvPr/>
          </p:nvSpPr>
          <p:spPr bwMode="auto">
            <a:xfrm>
              <a:off x="6124295" y="2488689"/>
              <a:ext cx="24283" cy="43049"/>
            </a:xfrm>
            <a:prstGeom prst="ellipse">
              <a:avLst/>
            </a:prstGeom>
            <a:solidFill>
              <a:srgbClr val="FFA200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  <a:defRPr/>
              </a:pPr>
              <a:endPara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48" name="Straight Connector 247"/>
            <p:cNvCxnSpPr/>
            <p:nvPr/>
          </p:nvCxnSpPr>
          <p:spPr bwMode="auto">
            <a:xfrm>
              <a:off x="5739167" y="2468479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 bwMode="auto">
            <a:xfrm>
              <a:off x="6526898" y="2467355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5447939" y="2655735"/>
            <a:ext cx="492372" cy="90000"/>
            <a:chOff x="5739167" y="2467355"/>
            <a:chExt cx="787731" cy="82786"/>
          </a:xfrm>
          <a:solidFill>
            <a:schemeClr val="tx1"/>
          </a:solidFill>
        </p:grpSpPr>
        <p:cxnSp>
          <p:nvCxnSpPr>
            <p:cNvPr id="251" name="Straight Connector 250"/>
            <p:cNvCxnSpPr/>
            <p:nvPr/>
          </p:nvCxnSpPr>
          <p:spPr bwMode="auto">
            <a:xfrm>
              <a:off x="5739167" y="2509310"/>
              <a:ext cx="787731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2" name="Oval 251"/>
            <p:cNvSpPr/>
            <p:nvPr/>
          </p:nvSpPr>
          <p:spPr bwMode="auto">
            <a:xfrm>
              <a:off x="6113437" y="2482489"/>
              <a:ext cx="73146" cy="43049"/>
            </a:xfrm>
            <a:prstGeom prst="ellipse">
              <a:avLst/>
            </a:prstGeom>
            <a:solidFill>
              <a:srgbClr val="FFA200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  <a:defRPr/>
              </a:pPr>
              <a:endPara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53" name="Straight Connector 252"/>
            <p:cNvCxnSpPr/>
            <p:nvPr/>
          </p:nvCxnSpPr>
          <p:spPr bwMode="auto">
            <a:xfrm>
              <a:off x="5739167" y="2468479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 bwMode="auto">
            <a:xfrm>
              <a:off x="6526898" y="2467355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5" name="Group 254"/>
          <p:cNvGrpSpPr/>
          <p:nvPr/>
        </p:nvGrpSpPr>
        <p:grpSpPr>
          <a:xfrm>
            <a:off x="5541959" y="3164329"/>
            <a:ext cx="398351" cy="90000"/>
            <a:chOff x="5739167" y="2467355"/>
            <a:chExt cx="787731" cy="82786"/>
          </a:xfrm>
          <a:solidFill>
            <a:schemeClr val="tx1"/>
          </a:solidFill>
        </p:grpSpPr>
        <p:cxnSp>
          <p:nvCxnSpPr>
            <p:cNvPr id="256" name="Straight Connector 255"/>
            <p:cNvCxnSpPr/>
            <p:nvPr/>
          </p:nvCxnSpPr>
          <p:spPr bwMode="auto">
            <a:xfrm>
              <a:off x="5739167" y="2509310"/>
              <a:ext cx="787731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7" name="Oval 256"/>
            <p:cNvSpPr/>
            <p:nvPr/>
          </p:nvSpPr>
          <p:spPr bwMode="auto">
            <a:xfrm>
              <a:off x="6113437" y="2485621"/>
              <a:ext cx="90410" cy="43049"/>
            </a:xfrm>
            <a:prstGeom prst="ellipse">
              <a:avLst/>
            </a:prstGeom>
            <a:solidFill>
              <a:srgbClr val="FFA200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  <a:defRPr/>
              </a:pPr>
              <a:endPara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58" name="Straight Connector 257"/>
            <p:cNvCxnSpPr/>
            <p:nvPr/>
          </p:nvCxnSpPr>
          <p:spPr bwMode="auto">
            <a:xfrm>
              <a:off x="5739167" y="2468479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 bwMode="auto">
            <a:xfrm>
              <a:off x="6526898" y="2467355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5432852" y="3348162"/>
            <a:ext cx="398351" cy="90000"/>
            <a:chOff x="5739167" y="2467355"/>
            <a:chExt cx="787731" cy="82786"/>
          </a:xfrm>
          <a:solidFill>
            <a:schemeClr val="tx1"/>
          </a:solidFill>
        </p:grpSpPr>
        <p:cxnSp>
          <p:nvCxnSpPr>
            <p:cNvPr id="261" name="Straight Connector 260"/>
            <p:cNvCxnSpPr/>
            <p:nvPr/>
          </p:nvCxnSpPr>
          <p:spPr bwMode="auto">
            <a:xfrm>
              <a:off x="5739167" y="2509310"/>
              <a:ext cx="787731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2" name="Oval 261"/>
            <p:cNvSpPr/>
            <p:nvPr/>
          </p:nvSpPr>
          <p:spPr bwMode="auto">
            <a:xfrm>
              <a:off x="6113437" y="2485621"/>
              <a:ext cx="90410" cy="43049"/>
            </a:xfrm>
            <a:prstGeom prst="ellipse">
              <a:avLst/>
            </a:prstGeom>
            <a:solidFill>
              <a:srgbClr val="FFA200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  <a:defRPr/>
              </a:pPr>
              <a:endPara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63" name="Straight Connector 262"/>
            <p:cNvCxnSpPr/>
            <p:nvPr/>
          </p:nvCxnSpPr>
          <p:spPr bwMode="auto">
            <a:xfrm>
              <a:off x="5739167" y="2468479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 bwMode="auto">
            <a:xfrm>
              <a:off x="6526898" y="2467355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5" name="Group 264"/>
          <p:cNvGrpSpPr/>
          <p:nvPr/>
        </p:nvGrpSpPr>
        <p:grpSpPr>
          <a:xfrm>
            <a:off x="5399027" y="3849884"/>
            <a:ext cx="398351" cy="90000"/>
            <a:chOff x="5739167" y="2467355"/>
            <a:chExt cx="787731" cy="82786"/>
          </a:xfrm>
          <a:solidFill>
            <a:schemeClr val="tx1"/>
          </a:solidFill>
        </p:grpSpPr>
        <p:cxnSp>
          <p:nvCxnSpPr>
            <p:cNvPr id="266" name="Straight Connector 265"/>
            <p:cNvCxnSpPr/>
            <p:nvPr/>
          </p:nvCxnSpPr>
          <p:spPr bwMode="auto">
            <a:xfrm>
              <a:off x="5739167" y="2509310"/>
              <a:ext cx="787731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7" name="Oval 266"/>
            <p:cNvSpPr/>
            <p:nvPr/>
          </p:nvSpPr>
          <p:spPr bwMode="auto">
            <a:xfrm>
              <a:off x="6113437" y="2485621"/>
              <a:ext cx="90410" cy="43049"/>
            </a:xfrm>
            <a:prstGeom prst="ellipse">
              <a:avLst/>
            </a:prstGeom>
            <a:solidFill>
              <a:srgbClr val="FFA200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  <a:defRPr/>
              </a:pPr>
              <a:endPara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68" name="Straight Connector 267"/>
            <p:cNvCxnSpPr/>
            <p:nvPr/>
          </p:nvCxnSpPr>
          <p:spPr bwMode="auto">
            <a:xfrm>
              <a:off x="5739167" y="2468479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 bwMode="auto">
            <a:xfrm>
              <a:off x="6526898" y="2467355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0" name="Group 269"/>
          <p:cNvGrpSpPr/>
          <p:nvPr/>
        </p:nvGrpSpPr>
        <p:grpSpPr>
          <a:xfrm>
            <a:off x="5558977" y="4035685"/>
            <a:ext cx="398351" cy="90000"/>
            <a:chOff x="5739167" y="2467355"/>
            <a:chExt cx="787731" cy="82786"/>
          </a:xfrm>
          <a:solidFill>
            <a:schemeClr val="tx1"/>
          </a:solidFill>
        </p:grpSpPr>
        <p:cxnSp>
          <p:nvCxnSpPr>
            <p:cNvPr id="271" name="Straight Connector 270"/>
            <p:cNvCxnSpPr/>
            <p:nvPr/>
          </p:nvCxnSpPr>
          <p:spPr bwMode="auto">
            <a:xfrm>
              <a:off x="5739167" y="2509310"/>
              <a:ext cx="787731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2" name="Oval 271"/>
            <p:cNvSpPr/>
            <p:nvPr/>
          </p:nvSpPr>
          <p:spPr bwMode="auto">
            <a:xfrm>
              <a:off x="6113437" y="2485621"/>
              <a:ext cx="90410" cy="43049"/>
            </a:xfrm>
            <a:prstGeom prst="ellipse">
              <a:avLst/>
            </a:prstGeom>
            <a:solidFill>
              <a:srgbClr val="FFA200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  <a:defRPr/>
              </a:pPr>
              <a:endPara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73" name="Straight Connector 272"/>
            <p:cNvCxnSpPr/>
            <p:nvPr/>
          </p:nvCxnSpPr>
          <p:spPr bwMode="auto">
            <a:xfrm>
              <a:off x="5739167" y="2468479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 bwMode="auto">
            <a:xfrm>
              <a:off x="6526898" y="2467355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5" name="Group 274"/>
          <p:cNvGrpSpPr/>
          <p:nvPr/>
        </p:nvGrpSpPr>
        <p:grpSpPr>
          <a:xfrm>
            <a:off x="5460419" y="4542094"/>
            <a:ext cx="327020" cy="90000"/>
            <a:chOff x="5739167" y="2467355"/>
            <a:chExt cx="787731" cy="82786"/>
          </a:xfrm>
          <a:solidFill>
            <a:schemeClr val="tx1"/>
          </a:solidFill>
        </p:grpSpPr>
        <p:cxnSp>
          <p:nvCxnSpPr>
            <p:cNvPr id="276" name="Straight Connector 275"/>
            <p:cNvCxnSpPr/>
            <p:nvPr/>
          </p:nvCxnSpPr>
          <p:spPr bwMode="auto">
            <a:xfrm>
              <a:off x="5739167" y="2509310"/>
              <a:ext cx="787731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7" name="Oval 276"/>
            <p:cNvSpPr/>
            <p:nvPr/>
          </p:nvSpPr>
          <p:spPr bwMode="auto">
            <a:xfrm>
              <a:off x="6098346" y="2485621"/>
              <a:ext cx="110131" cy="43049"/>
            </a:xfrm>
            <a:prstGeom prst="ellipse">
              <a:avLst/>
            </a:prstGeom>
            <a:solidFill>
              <a:srgbClr val="FFA200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  <a:defRPr/>
              </a:pPr>
              <a:endPara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78" name="Straight Connector 277"/>
            <p:cNvCxnSpPr/>
            <p:nvPr/>
          </p:nvCxnSpPr>
          <p:spPr bwMode="auto">
            <a:xfrm>
              <a:off x="5739167" y="2468479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 bwMode="auto">
            <a:xfrm>
              <a:off x="6526898" y="2467355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5588293" y="4694382"/>
            <a:ext cx="660512" cy="90000"/>
            <a:chOff x="5739167" y="2467355"/>
            <a:chExt cx="787731" cy="82786"/>
          </a:xfrm>
          <a:solidFill>
            <a:schemeClr val="tx1"/>
          </a:solidFill>
        </p:grpSpPr>
        <p:cxnSp>
          <p:nvCxnSpPr>
            <p:cNvPr id="281" name="Straight Connector 280"/>
            <p:cNvCxnSpPr/>
            <p:nvPr/>
          </p:nvCxnSpPr>
          <p:spPr bwMode="auto">
            <a:xfrm>
              <a:off x="5739167" y="2509310"/>
              <a:ext cx="787731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2" name="Oval 281"/>
            <p:cNvSpPr/>
            <p:nvPr/>
          </p:nvSpPr>
          <p:spPr bwMode="auto">
            <a:xfrm>
              <a:off x="6113437" y="2485621"/>
              <a:ext cx="54526" cy="43049"/>
            </a:xfrm>
            <a:prstGeom prst="ellipse">
              <a:avLst/>
            </a:prstGeom>
            <a:solidFill>
              <a:srgbClr val="FFA200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  <a:defRPr/>
              </a:pPr>
              <a:endPara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83" name="Straight Connector 282"/>
            <p:cNvCxnSpPr/>
            <p:nvPr/>
          </p:nvCxnSpPr>
          <p:spPr bwMode="auto">
            <a:xfrm>
              <a:off x="5739167" y="2468479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 bwMode="auto">
            <a:xfrm>
              <a:off x="6526898" y="2467355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5228721" y="4869374"/>
            <a:ext cx="1116894" cy="90000"/>
            <a:chOff x="5739167" y="2467355"/>
            <a:chExt cx="787731" cy="82786"/>
          </a:xfrm>
          <a:solidFill>
            <a:schemeClr val="tx1"/>
          </a:solidFill>
        </p:grpSpPr>
        <p:cxnSp>
          <p:nvCxnSpPr>
            <p:cNvPr id="286" name="Straight Connector 285"/>
            <p:cNvCxnSpPr/>
            <p:nvPr/>
          </p:nvCxnSpPr>
          <p:spPr bwMode="auto">
            <a:xfrm>
              <a:off x="5739167" y="2509310"/>
              <a:ext cx="787731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7" name="Oval 286"/>
            <p:cNvSpPr/>
            <p:nvPr/>
          </p:nvSpPr>
          <p:spPr bwMode="auto">
            <a:xfrm>
              <a:off x="6113437" y="2485621"/>
              <a:ext cx="32246" cy="43049"/>
            </a:xfrm>
            <a:prstGeom prst="ellipse">
              <a:avLst/>
            </a:prstGeom>
            <a:solidFill>
              <a:srgbClr val="FFA200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  <a:defRPr/>
              </a:pPr>
              <a:endPara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88" name="Straight Connector 287"/>
            <p:cNvCxnSpPr/>
            <p:nvPr/>
          </p:nvCxnSpPr>
          <p:spPr bwMode="auto">
            <a:xfrm>
              <a:off x="5739167" y="2468479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 bwMode="auto">
            <a:xfrm>
              <a:off x="6526898" y="2467355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0" name="Group 289"/>
          <p:cNvGrpSpPr/>
          <p:nvPr/>
        </p:nvGrpSpPr>
        <p:grpSpPr>
          <a:xfrm>
            <a:off x="5548518" y="5376007"/>
            <a:ext cx="435791" cy="90000"/>
            <a:chOff x="5739167" y="2467355"/>
            <a:chExt cx="787731" cy="82786"/>
          </a:xfrm>
          <a:solidFill>
            <a:schemeClr val="tx1"/>
          </a:solidFill>
        </p:grpSpPr>
        <p:cxnSp>
          <p:nvCxnSpPr>
            <p:cNvPr id="291" name="Straight Connector 290"/>
            <p:cNvCxnSpPr/>
            <p:nvPr/>
          </p:nvCxnSpPr>
          <p:spPr bwMode="auto">
            <a:xfrm>
              <a:off x="5739167" y="2509310"/>
              <a:ext cx="787731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2" name="Oval 291"/>
            <p:cNvSpPr/>
            <p:nvPr/>
          </p:nvSpPr>
          <p:spPr bwMode="auto">
            <a:xfrm>
              <a:off x="6098346" y="2485621"/>
              <a:ext cx="82643" cy="43049"/>
            </a:xfrm>
            <a:prstGeom prst="ellipse">
              <a:avLst/>
            </a:prstGeom>
            <a:solidFill>
              <a:srgbClr val="FFA200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  <a:defRPr/>
              </a:pPr>
              <a:endPara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93" name="Straight Connector 292"/>
            <p:cNvCxnSpPr/>
            <p:nvPr/>
          </p:nvCxnSpPr>
          <p:spPr bwMode="auto">
            <a:xfrm>
              <a:off x="5739167" y="2468479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 bwMode="auto">
            <a:xfrm>
              <a:off x="6526898" y="2467355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5" name="Group 294"/>
          <p:cNvGrpSpPr/>
          <p:nvPr/>
        </p:nvGrpSpPr>
        <p:grpSpPr>
          <a:xfrm>
            <a:off x="5391633" y="5532663"/>
            <a:ext cx="510485" cy="90000"/>
            <a:chOff x="5739167" y="2467355"/>
            <a:chExt cx="787731" cy="82786"/>
          </a:xfrm>
          <a:solidFill>
            <a:schemeClr val="tx1"/>
          </a:solidFill>
        </p:grpSpPr>
        <p:cxnSp>
          <p:nvCxnSpPr>
            <p:cNvPr id="296" name="Straight Connector 295"/>
            <p:cNvCxnSpPr/>
            <p:nvPr/>
          </p:nvCxnSpPr>
          <p:spPr bwMode="auto">
            <a:xfrm>
              <a:off x="5739167" y="2509310"/>
              <a:ext cx="787731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7" name="Oval 296"/>
            <p:cNvSpPr/>
            <p:nvPr/>
          </p:nvSpPr>
          <p:spPr bwMode="auto">
            <a:xfrm>
              <a:off x="6098346" y="2485621"/>
              <a:ext cx="70551" cy="43049"/>
            </a:xfrm>
            <a:prstGeom prst="ellipse">
              <a:avLst/>
            </a:prstGeom>
            <a:solidFill>
              <a:srgbClr val="FFA200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  <a:defRPr/>
              </a:pPr>
              <a:endPara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298" name="Straight Connector 297"/>
            <p:cNvCxnSpPr/>
            <p:nvPr/>
          </p:nvCxnSpPr>
          <p:spPr bwMode="auto">
            <a:xfrm>
              <a:off x="5739167" y="2468479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 bwMode="auto">
            <a:xfrm>
              <a:off x="6526898" y="2467355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0" name="Group 299"/>
          <p:cNvGrpSpPr/>
          <p:nvPr/>
        </p:nvGrpSpPr>
        <p:grpSpPr>
          <a:xfrm>
            <a:off x="5423829" y="5707194"/>
            <a:ext cx="742108" cy="90000"/>
            <a:chOff x="5739167" y="2467355"/>
            <a:chExt cx="787731" cy="82786"/>
          </a:xfrm>
          <a:solidFill>
            <a:schemeClr val="tx1"/>
          </a:solidFill>
        </p:grpSpPr>
        <p:cxnSp>
          <p:nvCxnSpPr>
            <p:cNvPr id="301" name="Straight Connector 300"/>
            <p:cNvCxnSpPr/>
            <p:nvPr/>
          </p:nvCxnSpPr>
          <p:spPr bwMode="auto">
            <a:xfrm>
              <a:off x="5739167" y="2509310"/>
              <a:ext cx="787731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2" name="Oval 301"/>
            <p:cNvSpPr/>
            <p:nvPr/>
          </p:nvSpPr>
          <p:spPr bwMode="auto">
            <a:xfrm>
              <a:off x="6113437" y="2485621"/>
              <a:ext cx="48531" cy="43049"/>
            </a:xfrm>
            <a:prstGeom prst="ellipse">
              <a:avLst/>
            </a:prstGeom>
            <a:solidFill>
              <a:srgbClr val="FFA200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  <a:defRPr/>
              </a:pPr>
              <a:endPara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303" name="Straight Connector 302"/>
            <p:cNvCxnSpPr/>
            <p:nvPr/>
          </p:nvCxnSpPr>
          <p:spPr bwMode="auto">
            <a:xfrm>
              <a:off x="5739167" y="2468479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 bwMode="auto">
            <a:xfrm>
              <a:off x="6526898" y="2467355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5" name="Group 304"/>
          <p:cNvGrpSpPr/>
          <p:nvPr/>
        </p:nvGrpSpPr>
        <p:grpSpPr>
          <a:xfrm>
            <a:off x="5097292" y="5891308"/>
            <a:ext cx="795429" cy="90000"/>
            <a:chOff x="5739167" y="2467355"/>
            <a:chExt cx="787731" cy="82786"/>
          </a:xfrm>
          <a:solidFill>
            <a:schemeClr val="tx1"/>
          </a:solidFill>
        </p:grpSpPr>
        <p:cxnSp>
          <p:nvCxnSpPr>
            <p:cNvPr id="306" name="Straight Connector 305"/>
            <p:cNvCxnSpPr/>
            <p:nvPr/>
          </p:nvCxnSpPr>
          <p:spPr bwMode="auto">
            <a:xfrm>
              <a:off x="5739167" y="2509310"/>
              <a:ext cx="787731" cy="0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7" name="Oval 306"/>
            <p:cNvSpPr/>
            <p:nvPr/>
          </p:nvSpPr>
          <p:spPr bwMode="auto">
            <a:xfrm>
              <a:off x="6113437" y="2485621"/>
              <a:ext cx="46347" cy="43049"/>
            </a:xfrm>
            <a:prstGeom prst="ellipse">
              <a:avLst/>
            </a:prstGeom>
            <a:solidFill>
              <a:srgbClr val="FFA200"/>
            </a:solidFill>
            <a:ln w="158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  <a:defRPr/>
              </a:pPr>
              <a:endPara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308" name="Straight Connector 307"/>
            <p:cNvCxnSpPr/>
            <p:nvPr/>
          </p:nvCxnSpPr>
          <p:spPr bwMode="auto">
            <a:xfrm>
              <a:off x="5739167" y="2468479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 bwMode="auto">
            <a:xfrm>
              <a:off x="6526898" y="2467355"/>
              <a:ext cx="0" cy="81662"/>
            </a:xfrm>
            <a:prstGeom prst="line">
              <a:avLst/>
            </a:prstGeom>
            <a:grpFill/>
            <a:ln w="15875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2" name="TextBox 171"/>
          <p:cNvSpPr txBox="1"/>
          <p:nvPr/>
        </p:nvSpPr>
        <p:spPr>
          <a:xfrm>
            <a:off x="-961" y="6506152"/>
            <a:ext cx="273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value for interaction is nonsignificant for all analyses.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 analysis were stratified for dosing and entry criteria.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51887" y="0"/>
            <a:ext cx="392113" cy="2791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5978106" y="6611779"/>
            <a:ext cx="3165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Gibson CM, et al. ISTH 2016. Abstract CA02.</a:t>
            </a:r>
          </a:p>
        </p:txBody>
      </p:sp>
    </p:spTree>
    <p:extLst>
      <p:ext uri="{BB962C8B-B14F-4D97-AF65-F5344CB8AC3E}">
        <p14:creationId xmlns:p14="http://schemas.microsoft.com/office/powerpoint/2010/main" val="316834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1726BBB-2883-4AF1-ACAF-0865EBB358BB}"/>
              </a:ext>
            </a:extLst>
          </p:cNvPr>
          <p:cNvSpPr/>
          <p:nvPr/>
        </p:nvSpPr>
        <p:spPr bwMode="auto">
          <a:xfrm>
            <a:off x="1223627" y="3337846"/>
            <a:ext cx="6818170" cy="817325"/>
          </a:xfrm>
          <a:prstGeom prst="rect">
            <a:avLst/>
          </a:prstGeom>
          <a:solidFill>
            <a:srgbClr val="92D050"/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ct val="50000"/>
              </a:spcBef>
              <a:buFont typeface="Monotype Sorts" pitchFamily="-80" charset="2"/>
              <a:buChar char="4"/>
            </a:pPr>
            <a:endParaRPr kumimoji="1" lang="en-US" sz="1800" b="1" dirty="0">
              <a:latin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9E5E2-EA8E-41B8-8B5D-7FE1F52CAE27}"/>
              </a:ext>
            </a:extLst>
          </p:cNvPr>
          <p:cNvSpPr/>
          <p:nvPr/>
        </p:nvSpPr>
        <p:spPr bwMode="auto">
          <a:xfrm>
            <a:off x="1223627" y="2621280"/>
            <a:ext cx="6818170" cy="735712"/>
          </a:xfrm>
          <a:prstGeom prst="rect">
            <a:avLst/>
          </a:prstGeom>
          <a:solidFill>
            <a:srgbClr val="00B0F0"/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800">
              <a:spcBef>
                <a:spcPct val="50000"/>
              </a:spcBef>
              <a:buFont typeface="Monotype Sorts" pitchFamily="-80" charset="2"/>
              <a:buChar char="4"/>
            </a:pPr>
            <a:endParaRPr kumimoji="1" lang="en-US" sz="1800" b="1" dirty="0">
              <a:latin typeface="Arial" pitchFamily="34" charset="0"/>
            </a:endParaRPr>
          </a:p>
        </p:txBody>
      </p:sp>
      <p:graphicFrame>
        <p:nvGraphicFramePr>
          <p:cNvPr id="16" name="mITT population">
            <a:extLst>
              <a:ext uri="{FF2B5EF4-FFF2-40B4-BE49-F238E27FC236}">
                <a16:creationId xmlns:a16="http://schemas.microsoft.com/office/drawing/2014/main" id="{5B033CE8-7544-47FB-B2B3-6D7E642E6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43560"/>
              </p:ext>
            </p:extLst>
          </p:nvPr>
        </p:nvGraphicFramePr>
        <p:xfrm>
          <a:off x="1223628" y="2456893"/>
          <a:ext cx="6818170" cy="211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849916" y="857251"/>
            <a:ext cx="294085" cy="209381"/>
          </a:xfrm>
        </p:spPr>
        <p:txBody>
          <a:bodyPr/>
          <a:lstStyle/>
          <a:p>
            <a:pPr defTabSz="685800">
              <a:defRPr/>
            </a:pPr>
            <a:fld id="{D944693A-ED78-450F-8077-AD81ADE7F911}" type="slidenum">
              <a:rPr lang="en-US">
                <a:solidFill>
                  <a:srgbClr val="FFFFFF"/>
                </a:solidFill>
              </a:rPr>
              <a:pPr defTabSz="685800">
                <a:defRPr/>
              </a:pPr>
              <a:t>36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159"/>
          <p:cNvSpPr>
            <a:spLocks noChangeArrowheads="1"/>
          </p:cNvSpPr>
          <p:nvPr/>
        </p:nvSpPr>
        <p:spPr bwMode="auto">
          <a:xfrm>
            <a:off x="1043608" y="338693"/>
            <a:ext cx="7506836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685800">
              <a:lnSpc>
                <a:spcPct val="90000"/>
              </a:lnSpc>
              <a:defRPr/>
            </a:pPr>
            <a:r>
              <a:rPr lang="en-US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Betrixaban vs Enoxaparin -- Thrombus Burden </a:t>
            </a:r>
          </a:p>
          <a:p>
            <a:pPr algn="ctr" defTabSz="685800">
              <a:lnSpc>
                <a:spcPct val="90000"/>
              </a:lnSpc>
              <a:defRPr/>
            </a:pPr>
            <a:r>
              <a:rPr lang="en-US" sz="2100" b="1" dirty="0">
                <a:solidFill>
                  <a:srgbClr val="FFBA3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Post Hoc Analysis, mITT Population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36FB4D-5592-4AB3-8A79-C0072902D73D}"/>
              </a:ext>
            </a:extLst>
          </p:cNvPr>
          <p:cNvSpPr txBox="1"/>
          <p:nvPr/>
        </p:nvSpPr>
        <p:spPr>
          <a:xfrm>
            <a:off x="683568" y="6550223"/>
            <a:ext cx="2810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400" dirty="0">
                <a:solidFill>
                  <a:srgbClr val="FFFFFF"/>
                </a:solidFill>
              </a:rPr>
              <a:t>Data on file PERFUSE Study Group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727B5E-143A-4825-A178-F7E2EB353009}"/>
              </a:ext>
            </a:extLst>
          </p:cNvPr>
          <p:cNvSpPr txBox="1"/>
          <p:nvPr/>
        </p:nvSpPr>
        <p:spPr>
          <a:xfrm>
            <a:off x="5292080" y="2841064"/>
            <a:ext cx="23553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1200" i="1" dirty="0">
                <a:latin typeface="Arial"/>
              </a:rPr>
              <a:t>P</a:t>
            </a:r>
            <a:r>
              <a:rPr lang="en-US" sz="1200" dirty="0">
                <a:latin typeface="Arial"/>
              </a:rPr>
              <a:t> = .012</a:t>
            </a:r>
          </a:p>
        </p:txBody>
      </p:sp>
    </p:spTree>
    <p:extLst>
      <p:ext uri="{BB962C8B-B14F-4D97-AF65-F5344CB8AC3E}">
        <p14:creationId xmlns:p14="http://schemas.microsoft.com/office/powerpoint/2010/main" val="3408737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028"/>
          <p:cNvSpPr/>
          <p:nvPr/>
        </p:nvSpPr>
        <p:spPr bwMode="auto">
          <a:xfrm>
            <a:off x="899392" y="1306128"/>
            <a:ext cx="7810499" cy="43864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-80" charset="2"/>
              <a:buChar char="4"/>
              <a:tabLst/>
              <a:defRPr/>
            </a:pP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FFBA3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351" y="1296892"/>
            <a:ext cx="8724240" cy="5361083"/>
            <a:chOff x="96351" y="1296892"/>
            <a:chExt cx="8724240" cy="5499494"/>
          </a:xfrm>
        </p:grpSpPr>
        <p:sp>
          <p:nvSpPr>
            <p:cNvPr id="1030" name="Rectangle 1029"/>
            <p:cNvSpPr/>
            <p:nvPr/>
          </p:nvSpPr>
          <p:spPr bwMode="auto">
            <a:xfrm>
              <a:off x="899392" y="2096655"/>
              <a:ext cx="957117" cy="3709391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shade val="15000"/>
                    <a:satMod val="180000"/>
                  </a:schemeClr>
                </a:gs>
                <a:gs pos="17000">
                  <a:schemeClr val="dk1">
                    <a:shade val="45000"/>
                    <a:satMod val="170000"/>
                  </a:schemeClr>
                </a:gs>
                <a:gs pos="55000">
                  <a:schemeClr val="dk1">
                    <a:tint val="99000"/>
                    <a:shade val="65000"/>
                    <a:satMod val="155000"/>
                  </a:schemeClr>
                </a:gs>
                <a:gs pos="100000">
                  <a:schemeClr val="dk1">
                    <a:tint val="95500"/>
                    <a:shade val="100000"/>
                    <a:satMod val="155000"/>
                  </a:schemeClr>
                </a:gs>
              </a:gsLst>
              <a:lin ang="5400000" scaled="1"/>
              <a:tileRect/>
            </a:gradFill>
            <a:ln>
              <a:noFill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  <a:defRPr/>
              </a:pPr>
              <a:endPara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18" y="1296892"/>
              <a:ext cx="8349673" cy="549949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-1561453" y="3332464"/>
              <a:ext cx="36541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Probability of Symptomatic Event, %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0" y="6141551"/>
              <a:ext cx="10523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Time (Days)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08126" y="3900785"/>
              <a:ext cx="1582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Enoxaparin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30095" y="5223931"/>
              <a:ext cx="15103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Betrixaban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09246" y="2825703"/>
              <a:ext cx="910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1.44%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28325" y="4404834"/>
              <a:ext cx="910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0.93%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93331" y="1467857"/>
              <a:ext cx="294696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98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Through Visit 3</a:t>
              </a:r>
            </a:p>
            <a:p>
              <a:pPr marL="0" marR="0" lvl="0" indent="0" algn="l" defTabSz="798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HR	=  0.65 (0.42, 0.99)</a:t>
              </a:r>
            </a:p>
            <a:p>
              <a:pPr marL="0" marR="0" lvl="0" indent="0" algn="l" defTabSz="798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ARR 	=  0.51%</a:t>
              </a:r>
            </a:p>
            <a:p>
              <a:pPr marL="0" marR="0" lvl="0" indent="0" algn="l" defTabSz="798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NNT 	=  196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35149" y="3639801"/>
              <a:ext cx="1041760" cy="3788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 .043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V="1">
              <a:off x="5033517" y="4804944"/>
              <a:ext cx="0" cy="1001102"/>
            </a:xfrm>
            <a:prstGeom prst="line">
              <a:avLst/>
            </a:prstGeom>
            <a:solidFill>
              <a:srgbClr val="FE9C09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5047366" y="1486330"/>
              <a:ext cx="0" cy="1339373"/>
            </a:xfrm>
            <a:prstGeom prst="line">
              <a:avLst/>
            </a:prstGeom>
            <a:solidFill>
              <a:srgbClr val="FE9C09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sp>
          <p:nvSpPr>
            <p:cNvPr id="28" name="TextBox 27"/>
            <p:cNvSpPr txBox="1"/>
            <p:nvPr/>
          </p:nvSpPr>
          <p:spPr>
            <a:xfrm>
              <a:off x="5569905" y="1467858"/>
              <a:ext cx="294696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798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Through End of Trial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*</a:t>
              </a:r>
            </a:p>
            <a:p>
              <a:pPr marL="0" marR="0" lvl="0" indent="0" algn="l" defTabSz="798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HR	=  0.56 (0.38, 0.84)</a:t>
              </a:r>
            </a:p>
            <a:p>
              <a:pPr marL="0" marR="0" lvl="0" indent="0" algn="l" defTabSz="798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ARR 	=  0.80%</a:t>
              </a:r>
            </a:p>
            <a:p>
              <a:pPr marL="0" marR="0" lvl="0" indent="0" algn="l" defTabSz="7985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NNT 	=  125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5036951" y="3352800"/>
              <a:ext cx="0" cy="342417"/>
            </a:xfrm>
            <a:prstGeom prst="straightConnector1">
              <a:avLst/>
            </a:prstGeom>
            <a:solidFill>
              <a:srgbClr val="FE9C0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5044701" y="3999345"/>
              <a:ext cx="0" cy="320022"/>
            </a:xfrm>
            <a:prstGeom prst="straightConnector1">
              <a:avLst/>
            </a:prstGeom>
            <a:solidFill>
              <a:srgbClr val="FE9C0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sp>
          <p:nvSpPr>
            <p:cNvPr id="36" name="Rectangle 35"/>
            <p:cNvSpPr/>
            <p:nvPr/>
          </p:nvSpPr>
          <p:spPr>
            <a:xfrm>
              <a:off x="7651800" y="3350157"/>
              <a:ext cx="1135375" cy="410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 .004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 flipV="1">
              <a:off x="8329715" y="2927927"/>
              <a:ext cx="0" cy="496119"/>
            </a:xfrm>
            <a:prstGeom prst="straightConnector1">
              <a:avLst/>
            </a:prstGeom>
            <a:solidFill>
              <a:srgbClr val="FE9C0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8337465" y="3718937"/>
              <a:ext cx="0" cy="474372"/>
            </a:xfrm>
            <a:prstGeom prst="straightConnector1">
              <a:avLst/>
            </a:prstGeom>
            <a:solidFill>
              <a:srgbClr val="FE9C0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sp>
          <p:nvSpPr>
            <p:cNvPr id="41" name="TextBox 40"/>
            <p:cNvSpPr txBox="1"/>
            <p:nvPr/>
          </p:nvSpPr>
          <p:spPr>
            <a:xfrm>
              <a:off x="7909764" y="2528157"/>
              <a:ext cx="910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1.84%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58933" y="4219601"/>
              <a:ext cx="910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1.04%</a:t>
              </a:r>
            </a:p>
          </p:txBody>
        </p:sp>
        <p:cxnSp>
          <p:nvCxnSpPr>
            <p:cNvPr id="1032" name="Straight Arrow Connector 1031"/>
            <p:cNvCxnSpPr/>
            <p:nvPr/>
          </p:nvCxnSpPr>
          <p:spPr bwMode="auto">
            <a:xfrm>
              <a:off x="908628" y="3787521"/>
              <a:ext cx="94788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33" name="TextBox 1032"/>
            <p:cNvSpPr txBox="1"/>
            <p:nvPr/>
          </p:nvSpPr>
          <p:spPr>
            <a:xfrm>
              <a:off x="904931" y="3852850"/>
              <a:ext cx="93680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Parenteral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Therapy</a:t>
              </a:r>
            </a:p>
          </p:txBody>
        </p:sp>
        <p:sp>
          <p:nvSpPr>
            <p:cNvPr id="1034" name="TextBox 1033"/>
            <p:cNvSpPr txBox="1"/>
            <p:nvPr/>
          </p:nvSpPr>
          <p:spPr>
            <a:xfrm rot="16200000">
              <a:off x="4588906" y="5138524"/>
              <a:ext cx="6650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Visit 3</a:t>
              </a:r>
            </a:p>
          </p:txBody>
        </p:sp>
      </p:grpSp>
      <p:sp>
        <p:nvSpPr>
          <p:cNvPr id="95391" name="Rectangle 159"/>
          <p:cNvSpPr>
            <a:spLocks noChangeArrowheads="1"/>
          </p:cNvSpPr>
          <p:nvPr/>
        </p:nvSpPr>
        <p:spPr bwMode="auto">
          <a:xfrm>
            <a:off x="927100" y="121149"/>
            <a:ext cx="8231189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Symptomatic VTE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All Patients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Randomized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88B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021993" y="1013721"/>
            <a:ext cx="7638473" cy="3405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Composite of Symptomatic Proximal or Distal DVT, Non-Fatal PE, or VTE-related Death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17" y="6660419"/>
            <a:ext cx="60342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*End of Trial defined as final follow-up visit (30 + 5 days after Visit 3)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751887" y="0"/>
            <a:ext cx="392113" cy="2791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78106" y="6611779"/>
            <a:ext cx="3165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Gibson CM, et al. ISTH 2016. Abstract CA02.</a:t>
            </a:r>
          </a:p>
        </p:txBody>
      </p:sp>
    </p:spTree>
    <p:extLst>
      <p:ext uri="{BB962C8B-B14F-4D97-AF65-F5344CB8AC3E}">
        <p14:creationId xmlns:p14="http://schemas.microsoft.com/office/powerpoint/2010/main" val="786700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6E61B-1E4F-4CEA-8CA1-20823C102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2EF5E9-081C-4870-BF2C-B59085E0E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797055"/>
              </p:ext>
            </p:extLst>
          </p:nvPr>
        </p:nvGraphicFramePr>
        <p:xfrm>
          <a:off x="203753" y="1578633"/>
          <a:ext cx="8767719" cy="3916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1969">
                  <a:extLst>
                    <a:ext uri="{9D8B030D-6E8A-4147-A177-3AD203B41FA5}">
                      <a16:colId xmlns:a16="http://schemas.microsoft.com/office/drawing/2014/main" val="3258421900"/>
                    </a:ext>
                  </a:extLst>
                </a:gridCol>
                <a:gridCol w="1891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160">
                  <a:extLst>
                    <a:ext uri="{9D8B030D-6E8A-4147-A177-3AD203B41FA5}">
                      <a16:colId xmlns:a16="http://schemas.microsoft.com/office/drawing/2014/main" val="508477205"/>
                    </a:ext>
                  </a:extLst>
                </a:gridCol>
                <a:gridCol w="1863305">
                  <a:extLst>
                    <a:ext uri="{9D8B030D-6E8A-4147-A177-3AD203B41FA5}">
                      <a16:colId xmlns:a16="http://schemas.microsoft.com/office/drawing/2014/main" val="1727862046"/>
                    </a:ext>
                  </a:extLst>
                </a:gridCol>
                <a:gridCol w="940280">
                  <a:extLst>
                    <a:ext uri="{9D8B030D-6E8A-4147-A177-3AD203B41FA5}">
                      <a16:colId xmlns:a16="http://schemas.microsoft.com/office/drawing/2014/main" val="3479225101"/>
                    </a:ext>
                  </a:extLst>
                </a:gridCol>
              </a:tblGrid>
              <a:tr h="7332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Stroke Type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Enoxaparin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(N = 3716)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Betrixaban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(N = 3716)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Relative Risk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(95% CI)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value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965363"/>
                  </a:ext>
                </a:extLst>
              </a:tr>
              <a:tr h="480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All-cause stroke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0.97% (36)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0.54% (20)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0.56 (0.32, 0.96)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.032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533284"/>
                  </a:ext>
                </a:extLst>
              </a:tr>
              <a:tr h="480686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Ischemic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0.91% (34)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0.48% (18)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0.53 (0.30, 0.94)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.026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03406"/>
                  </a:ext>
                </a:extLst>
              </a:tr>
              <a:tr h="55535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Hemorrhagic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0.03% (1)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0.03% (1)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 (0.06, 15.98)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427036"/>
                  </a:ext>
                </a:extLst>
              </a:tr>
              <a:tr h="555350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Uncertain type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0.03% (1)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0.03% (1)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 (0.06, 15.98)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68049"/>
                  </a:ext>
                </a:extLst>
              </a:tr>
              <a:tr h="480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TIA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0.13% (5)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0.11% (4)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0.80 (0.22, 2.98)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.74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536779"/>
                  </a:ext>
                </a:extLst>
              </a:tr>
              <a:tr h="6303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All-cause stroke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or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 TIA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1.10% (41)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0.65% (24)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0.59 (0.35, 0.97)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.034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265770"/>
                  </a:ext>
                </a:extLst>
              </a:tr>
            </a:tbl>
          </a:graphicData>
        </a:graphic>
      </p:graphicFrame>
      <p:sp>
        <p:nvSpPr>
          <p:cNvPr id="4" name="Rectangle 159"/>
          <p:cNvSpPr>
            <a:spLocks noChangeArrowheads="1"/>
          </p:cNvSpPr>
          <p:nvPr/>
        </p:nvSpPr>
        <p:spPr bwMode="auto">
          <a:xfrm>
            <a:off x="927100" y="121149"/>
            <a:ext cx="8231189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Stroke or TIA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mITT Population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88B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8106" y="6611779"/>
            <a:ext cx="3165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Gibson CM, et al.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Circulation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2017;135:648-655.</a:t>
            </a:r>
          </a:p>
        </p:txBody>
      </p:sp>
    </p:spTree>
    <p:extLst>
      <p:ext uri="{BB962C8B-B14F-4D97-AF65-F5344CB8AC3E}">
        <p14:creationId xmlns:p14="http://schemas.microsoft.com/office/powerpoint/2010/main" val="2687290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6E61B-1E4F-4CEA-8CA1-20823C102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159"/>
          <p:cNvSpPr>
            <a:spLocks noChangeArrowheads="1"/>
          </p:cNvSpPr>
          <p:nvPr/>
        </p:nvSpPr>
        <p:spPr bwMode="auto">
          <a:xfrm>
            <a:off x="927100" y="-8725"/>
            <a:ext cx="8231189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Time to Ischemic Stroke Among Subjects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With CHF or Ischemic Stroke at Entry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mITT Population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88B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8106" y="6611779"/>
            <a:ext cx="3165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Gibson CM, et al. </a:t>
            </a:r>
            <a:r>
              <a:rPr lang="en-US" sz="10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Circulation</a:t>
            </a: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2017;135:648-655.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23528" y="1556792"/>
            <a:ext cx="8496302" cy="47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Arial" panose="020B0604020202020204" pitchFamily="34" charset="0"/>
              <a:buNone/>
              <a:tabLst>
                <a:tab pos="230188" algn="l"/>
                <a:tab pos="5541963" algn="l"/>
              </a:tabLst>
              <a:defRPr sz="24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2286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804863" indent="-3476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Calibri" panose="020F0502020204030204" pitchFamily="34" charset="0"/>
              <a:buChar char="–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2620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Wingdings" panose="05000000000000000000" pitchFamily="2" charset="2"/>
              <a:buChar char="§"/>
              <a:tabLst>
                <a:tab pos="1262063" algn="l"/>
              </a:tabLst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6FA7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IMAGE NO LONGER AVAILABLE 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19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90441" y="1659424"/>
            <a:ext cx="3245644" cy="2592288"/>
          </a:xfrm>
        </p:spPr>
        <p:txBody>
          <a:bodyPr/>
          <a:lstStyle/>
          <a:p>
            <a:r>
              <a:rPr lang="en-US" dirty="0" smtClean="0"/>
              <a:t>Moderator</a:t>
            </a:r>
          </a:p>
          <a:p>
            <a:pPr lvl="1"/>
            <a:r>
              <a:rPr lang="en-US" dirty="0" smtClean="0"/>
              <a:t>Samuel Z. Goldhaber, MD</a:t>
            </a:r>
          </a:p>
          <a:p>
            <a:pPr lvl="2"/>
            <a:r>
              <a:rPr lang="en-US" dirty="0" smtClean="0"/>
              <a:t>Professor of Medicine</a:t>
            </a:r>
          </a:p>
          <a:p>
            <a:pPr lvl="2"/>
            <a:r>
              <a:rPr lang="en-US" dirty="0" smtClean="0"/>
              <a:t>Harvard Medical School</a:t>
            </a:r>
          </a:p>
          <a:p>
            <a:pPr lvl="2"/>
            <a:r>
              <a:rPr lang="en-US" dirty="0" smtClean="0"/>
              <a:t>Section Head of Vascular Medicine </a:t>
            </a:r>
          </a:p>
          <a:p>
            <a:pPr lvl="2"/>
            <a:r>
              <a:rPr lang="en-US" dirty="0" smtClean="0"/>
              <a:t>Director of the Thrombosis Research Group</a:t>
            </a:r>
          </a:p>
          <a:p>
            <a:pPr lvl="2"/>
            <a:r>
              <a:rPr lang="en-US" dirty="0" smtClean="0"/>
              <a:t>Brigham and Women's Hospital</a:t>
            </a:r>
          </a:p>
          <a:p>
            <a:pPr lvl="2"/>
            <a:r>
              <a:rPr lang="en-US" dirty="0" smtClean="0"/>
              <a:t>Boston, Massachusetts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 Critical Unmet Need for VTE Prophylaxis in Medically Ill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317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91" name="Rectangle 159"/>
          <p:cNvSpPr>
            <a:spLocks noChangeArrowheads="1"/>
          </p:cNvSpPr>
          <p:nvPr/>
        </p:nvSpPr>
        <p:spPr bwMode="auto">
          <a:xfrm>
            <a:off x="927100" y="121149"/>
            <a:ext cx="8231189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Primary Safety Endpoint -- ISTH Major Bleeding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Safety Population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8B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4905" y="5627984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n=21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9277" y="5627984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n=25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" y="6619903"/>
            <a:ext cx="83174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Safety population defined as patients who received at least one dose of active study drug. Analysis by actual treatment. NNH not reported given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51887" y="0"/>
            <a:ext cx="392113" cy="2791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1241" y="6611779"/>
            <a:ext cx="31227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Cohen AT, et al.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 Engl J Med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2016;375:534-544. 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342901" y="1534320"/>
            <a:ext cx="8496302" cy="47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Arial" panose="020B0604020202020204" pitchFamily="34" charset="0"/>
              <a:buNone/>
              <a:tabLst>
                <a:tab pos="230188" algn="l"/>
                <a:tab pos="5541963" algn="l"/>
              </a:tabLst>
              <a:defRPr sz="24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2286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804863" indent="-3476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Calibri" panose="020F0502020204030204" pitchFamily="34" charset="0"/>
              <a:buChar char="–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2620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Wingdings" panose="05000000000000000000" pitchFamily="2" charset="2"/>
              <a:buChar char="§"/>
              <a:tabLst>
                <a:tab pos="1262063" algn="l"/>
              </a:tabLst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6FA7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IMAGE NO LONGER AVAILABLE 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17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91" name="Rectangle 159"/>
          <p:cNvSpPr>
            <a:spLocks noChangeArrowheads="1"/>
          </p:cNvSpPr>
          <p:nvPr/>
        </p:nvSpPr>
        <p:spPr bwMode="auto">
          <a:xfrm>
            <a:off x="927100" y="93449"/>
            <a:ext cx="82311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Secondary Safety Endpoint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Safety Population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8B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803400" y="1113997"/>
            <a:ext cx="6096000" cy="71508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Major or clinically relevant nonmajor bleeding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t>events (ISTH) through 7 days after drug discontinuation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/>
          </p:nvPr>
        </p:nvGraphicFramePr>
        <p:xfrm>
          <a:off x="592271" y="1574800"/>
          <a:ext cx="7548429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71036" y="5631049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n=59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22759" y="3908696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1.59%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3144" y="230668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3.12%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9014" y="3820466"/>
            <a:ext cx="1504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 &lt; 0.001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9609" y="5631049"/>
            <a:ext cx="885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n=116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5165" y="6633215"/>
            <a:ext cx="83174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Safety population defined as patients who received at least one dose of active study drug. Analysis by actual treatment.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51887" y="0"/>
            <a:ext cx="392113" cy="2791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1241" y="6611779"/>
            <a:ext cx="312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Cohen AT, et al. </a:t>
            </a:r>
            <a:r>
              <a:rPr lang="en-US" sz="10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 Engl J Med</a:t>
            </a: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2016;375:534-544.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4293" y="1829086"/>
            <a:ext cx="40438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ISTH major bleeding definition: fatal bleeding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smtClean="0">
                <a:latin typeface="+mn-lt"/>
              </a:rPr>
              <a:t>and/or symptomatic </a:t>
            </a:r>
            <a:r>
              <a:rPr lang="en-US" sz="1200" dirty="0">
                <a:latin typeface="+mn-lt"/>
              </a:rPr>
              <a:t>bleeding in a critical area or </a:t>
            </a:r>
            <a:r>
              <a:rPr lang="en-US" sz="1200" dirty="0" smtClean="0">
                <a:latin typeface="+mn-lt"/>
              </a:rPr>
              <a:t>organ such </a:t>
            </a:r>
            <a:r>
              <a:rPr lang="en-US" sz="1200" dirty="0">
                <a:latin typeface="+mn-lt"/>
              </a:rPr>
              <a:t>as</a:t>
            </a:r>
          </a:p>
          <a:p>
            <a:r>
              <a:rPr lang="en-US" sz="1200" dirty="0">
                <a:latin typeface="+mn-lt"/>
              </a:rPr>
              <a:t>intracranial, intraspinal, intraocular, retroperitoneal, </a:t>
            </a:r>
            <a:r>
              <a:rPr lang="en-US" sz="1200" dirty="0" smtClean="0">
                <a:latin typeface="+mn-lt"/>
              </a:rPr>
              <a:t>intra- articular </a:t>
            </a:r>
            <a:r>
              <a:rPr lang="en-US" sz="1200" dirty="0">
                <a:latin typeface="+mn-lt"/>
              </a:rPr>
              <a:t>or pericardial, or intramuscular </a:t>
            </a:r>
            <a:r>
              <a:rPr lang="en-US" sz="1200" dirty="0" smtClean="0">
                <a:latin typeface="+mn-lt"/>
              </a:rPr>
              <a:t>with compartment </a:t>
            </a:r>
            <a:r>
              <a:rPr lang="en-US" sz="1200" dirty="0">
                <a:latin typeface="+mn-lt"/>
              </a:rPr>
              <a:t>syndrome, </a:t>
            </a:r>
            <a:r>
              <a:rPr lang="en-US" sz="1200" dirty="0" smtClean="0">
                <a:latin typeface="+mn-lt"/>
              </a:rPr>
              <a:t>and/or bleeding </a:t>
            </a:r>
            <a:r>
              <a:rPr lang="en-US" sz="1200" dirty="0">
                <a:latin typeface="+mn-lt"/>
              </a:rPr>
              <a:t>causing a fall in hemoglobin level of </a:t>
            </a:r>
            <a:r>
              <a:rPr lang="en-US" sz="1200" dirty="0" smtClean="0">
                <a:latin typeface="+mn-lt"/>
              </a:rPr>
              <a:t>≥20 g/L (1.24 mmol/L), </a:t>
            </a:r>
            <a:r>
              <a:rPr lang="en-US" sz="1200" dirty="0">
                <a:latin typeface="+mn-lt"/>
              </a:rPr>
              <a:t>or leading to transfusion of </a:t>
            </a:r>
            <a:r>
              <a:rPr lang="en-US" sz="1200" dirty="0"/>
              <a:t>≥ </a:t>
            </a:r>
            <a:r>
              <a:rPr lang="en-US" sz="1200" dirty="0">
                <a:latin typeface="+mn-lt"/>
              </a:rPr>
              <a:t>2</a:t>
            </a:r>
            <a:r>
              <a:rPr lang="en-US" sz="1200" dirty="0" smtClean="0">
                <a:latin typeface="+mn-lt"/>
              </a:rPr>
              <a:t>units </a:t>
            </a:r>
            <a:r>
              <a:rPr lang="en-US" sz="1200" dirty="0">
                <a:latin typeface="+mn-lt"/>
              </a:rPr>
              <a:t>of whole blood or red cells</a:t>
            </a:r>
            <a:r>
              <a:rPr lang="en-US" sz="1200" dirty="0" smtClean="0">
                <a:latin typeface="+mn-lt"/>
              </a:rPr>
              <a:t>.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972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159"/>
          <p:cNvSpPr>
            <a:spLocks noChangeArrowheads="1"/>
          </p:cNvSpPr>
          <p:nvPr/>
        </p:nvSpPr>
        <p:spPr bwMode="auto">
          <a:xfrm>
            <a:off x="927100" y="93450"/>
            <a:ext cx="82311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Fatal Bleeding and ICH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Safety Population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8B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1847850" y="4167946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35000"/>
              </a:spcBef>
              <a:buClr>
                <a:srgbClr val="FF6600"/>
              </a:buClr>
              <a:buSzPct val="117000"/>
              <a:buFont typeface="Arial" pitchFamily="34" charset="0"/>
              <a:buChar char="•"/>
              <a:defRPr sz="26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  <a:buSzPct val="68000"/>
              <a:buFont typeface="Monotype Sorts"/>
              <a:buChar char="l"/>
              <a:defRPr sz="26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Font typeface="Arial" pitchFamily="34" charset="0"/>
              <a:buChar char="•"/>
              <a:defRPr sz="2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n=9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0652" y="1284099"/>
            <a:ext cx="8182133" cy="4839135"/>
            <a:chOff x="112138" y="1284099"/>
            <a:chExt cx="8613020" cy="5440352"/>
          </a:xfrm>
        </p:grpSpPr>
        <p:sp>
          <p:nvSpPr>
            <p:cNvPr id="24" name="TextBox 23"/>
            <p:cNvSpPr txBox="1"/>
            <p:nvPr/>
          </p:nvSpPr>
          <p:spPr>
            <a:xfrm>
              <a:off x="112138" y="2888368"/>
              <a:ext cx="430887" cy="1406795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Event rate (%)</a:t>
              </a:r>
            </a:p>
          </p:txBody>
        </p:sp>
        <p:graphicFrame>
          <p:nvGraphicFramePr>
            <p:cNvPr id="26" name="Chart 25"/>
            <p:cNvGraphicFramePr/>
            <p:nvPr>
              <p:extLst/>
            </p:nvPr>
          </p:nvGraphicFramePr>
          <p:xfrm>
            <a:off x="345087" y="1284099"/>
            <a:ext cx="8380071" cy="54403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1661666" y="6138885"/>
              <a:ext cx="1140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Enoxaparin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(N=3,716)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02835" y="5202032"/>
              <a:ext cx="96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0.03%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94286" y="5202034"/>
              <a:ext cx="1049371" cy="415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0.03%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04657" y="2248905"/>
              <a:ext cx="933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0.19%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59312" y="4845606"/>
              <a:ext cx="877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0.05%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31864" y="5753902"/>
              <a:ext cx="678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n=7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72354" y="5755233"/>
              <a:ext cx="651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n=2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0669" y="1654314"/>
              <a:ext cx="1513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p = 0.18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7166" y="5759058"/>
              <a:ext cx="675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n=1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5509" y="5765590"/>
              <a:ext cx="675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n=1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91035" y="6128517"/>
              <a:ext cx="1140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Betrixaban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(N=3,716)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48511" y="6145290"/>
              <a:ext cx="1140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Enoxaparin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(N=3,716)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77880" y="6134922"/>
              <a:ext cx="1140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Betrixaban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(N=3,716)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>
            <a:off x="1146956" y="5590083"/>
            <a:ext cx="7153508" cy="0"/>
          </a:xfrm>
          <a:prstGeom prst="line">
            <a:avLst/>
          </a:prstGeom>
          <a:solidFill>
            <a:srgbClr val="FE9C09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926895" y="6110358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Fatal Bleeding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6244" y="611127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60" y="6640590"/>
            <a:ext cx="83174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Safety population defined as patients who received at least one dose of active study drug. Analysis by actual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51887" y="0"/>
            <a:ext cx="392113" cy="2791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78106" y="6611779"/>
            <a:ext cx="3165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Gibson CM, et al. </a:t>
            </a:r>
            <a:r>
              <a:rPr lang="en-US" sz="10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Circulation</a:t>
            </a: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2017;135:648-655.</a:t>
            </a:r>
          </a:p>
        </p:txBody>
      </p:sp>
    </p:spTree>
    <p:extLst>
      <p:ext uri="{BB962C8B-B14F-4D97-AF65-F5344CB8AC3E}">
        <p14:creationId xmlns:p14="http://schemas.microsoft.com/office/powerpoint/2010/main" val="3655779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129062" y="4797152"/>
            <a:ext cx="5800929" cy="1545987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-80" charset="2"/>
              <a:buChar char="4"/>
              <a:tabLst/>
              <a:defRPr/>
            </a:pPr>
            <a:endParaRPr kumimoji="1" lang="en-US" sz="2400" b="1" i="0" u="none" strike="noStrike" kern="1200" cap="none" spc="0" normalizeH="0" baseline="0" noProof="0" dirty="0">
              <a:ln>
                <a:noFill/>
              </a:ln>
              <a:solidFill>
                <a:srgbClr val="FFBA3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69" y="926988"/>
            <a:ext cx="8679322" cy="20699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73" y="3107763"/>
            <a:ext cx="2524125" cy="1457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72" y="4565088"/>
            <a:ext cx="2524125" cy="1895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29063" y="2996952"/>
            <a:ext cx="5800928" cy="1785104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Unger et al of FDA suggests that net clinical outcome analyses include events that are clinically meaningful and are of similar clinical significance, such as fatal or irreversible events.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9062" y="4869160"/>
            <a:ext cx="5687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Benefit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Non-hemorrhage CV death + Nonfatal PE + MI + ischemic stroke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Harm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Fatal Bleeding + ICH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51887" y="0"/>
            <a:ext cx="392113" cy="2791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8106" y="6611779"/>
            <a:ext cx="3165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Gibson CM, et al. ISTH 2016. Abstract CA02.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07504" y="120778"/>
            <a:ext cx="1259632" cy="720080"/>
          </a:xfrm>
          <a:prstGeom prst="rect">
            <a:avLst/>
          </a:prstGeom>
          <a:solidFill>
            <a:srgbClr val="000000"/>
          </a:solidFill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-80" charset="2"/>
              <a:buChar char="4"/>
              <a:tabLst/>
            </a:pPr>
            <a:endParaRPr kumimoji="1" lang="en-US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99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2267" y="151529"/>
            <a:ext cx="7569372" cy="724609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Fatal or Irreversible Outcomes</a:t>
            </a:r>
          </a:p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All Patients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Randomized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1887" y="0"/>
            <a:ext cx="392113" cy="2791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17" y="6650894"/>
            <a:ext cx="60342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*End of Trial defined as final follow-up visit (30 + 5 days after Visit 3)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78106" y="6611779"/>
            <a:ext cx="3165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Gibson CM, et al.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 Am Heart Assoc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2017;6.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342901" y="1534320"/>
            <a:ext cx="8496302" cy="47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Arial" panose="020B0604020202020204" pitchFamily="34" charset="0"/>
              <a:buNone/>
              <a:tabLst>
                <a:tab pos="230188" algn="l"/>
                <a:tab pos="5541963" algn="l"/>
              </a:tabLst>
              <a:defRPr sz="24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2286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804863" indent="-3476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Calibri" panose="020F0502020204030204" pitchFamily="34" charset="0"/>
              <a:buChar char="–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2620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Wingdings" panose="05000000000000000000" pitchFamily="2" charset="2"/>
              <a:buChar char="§"/>
              <a:tabLst>
                <a:tab pos="1262063" algn="l"/>
              </a:tabLst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6FA7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IMAGE NO LONGER AVAILABLE 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92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944693A-ED78-450F-8077-AD81ADE7F91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32" name="Rectangle 159"/>
          <p:cNvSpPr>
            <a:spLocks noChangeArrowheads="1"/>
          </p:cNvSpPr>
          <p:nvPr/>
        </p:nvSpPr>
        <p:spPr bwMode="auto">
          <a:xfrm>
            <a:off x="1448684" y="349095"/>
            <a:ext cx="6794842" cy="56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7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VTE-Related Rehospitalization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35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Post Hoc Analysis, mITT Population, </a:t>
            </a:r>
            <a:r>
              <a:rPr lang="sk-SK" sz="13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Actual Regimen Received</a:t>
            </a:r>
            <a:endParaRPr lang="en-US" sz="135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2086B81-70D6-4B39-B6F0-44A124370A4C}"/>
              </a:ext>
            </a:extLst>
          </p:cNvPr>
          <p:cNvSpPr/>
          <p:nvPr/>
        </p:nvSpPr>
        <p:spPr bwMode="auto">
          <a:xfrm>
            <a:off x="1472301" y="1239202"/>
            <a:ext cx="6647674" cy="4513883"/>
          </a:xfrm>
          <a:prstGeom prst="rect">
            <a:avLst/>
          </a:prstGeom>
          <a:solidFill>
            <a:schemeClr val="bg2"/>
          </a:solidFill>
          <a:ln w="508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Monotype Sorts" pitchFamily="-80" charset="2"/>
              <a:buChar char="4"/>
            </a:pPr>
            <a:endParaRPr kumimoji="1" lang="en-US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3" name="object 150"/>
          <p:cNvSpPr/>
          <p:nvPr/>
        </p:nvSpPr>
        <p:spPr>
          <a:xfrm>
            <a:off x="1634148" y="578436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-5719" y="21921"/>
                </a:moveTo>
                <a:lnTo>
                  <a:pt x="5719" y="21921"/>
                </a:lnTo>
              </a:path>
            </a:pathLst>
          </a:custGeom>
          <a:ln w="43843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152"/>
          <p:cNvSpPr/>
          <p:nvPr/>
        </p:nvSpPr>
        <p:spPr>
          <a:xfrm>
            <a:off x="2443431" y="578436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-5719" y="21921"/>
                </a:moveTo>
                <a:lnTo>
                  <a:pt x="5719" y="21921"/>
                </a:lnTo>
              </a:path>
            </a:pathLst>
          </a:custGeom>
          <a:ln w="43843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155"/>
          <p:cNvSpPr/>
          <p:nvPr/>
        </p:nvSpPr>
        <p:spPr>
          <a:xfrm>
            <a:off x="3252841" y="578436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-5719" y="21921"/>
                </a:moveTo>
                <a:lnTo>
                  <a:pt x="5719" y="21921"/>
                </a:lnTo>
              </a:path>
            </a:pathLst>
          </a:custGeom>
          <a:ln w="43843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158"/>
          <p:cNvSpPr/>
          <p:nvPr/>
        </p:nvSpPr>
        <p:spPr>
          <a:xfrm>
            <a:off x="4062124" y="578436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-5719" y="21921"/>
                </a:moveTo>
                <a:lnTo>
                  <a:pt x="5719" y="21921"/>
                </a:lnTo>
              </a:path>
            </a:pathLst>
          </a:custGeom>
          <a:ln w="43843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161"/>
          <p:cNvSpPr/>
          <p:nvPr/>
        </p:nvSpPr>
        <p:spPr>
          <a:xfrm>
            <a:off x="4870644" y="578436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-5719" y="21921"/>
                </a:moveTo>
                <a:lnTo>
                  <a:pt x="5719" y="21921"/>
                </a:lnTo>
              </a:path>
            </a:pathLst>
          </a:custGeom>
          <a:ln w="43843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164"/>
          <p:cNvSpPr/>
          <p:nvPr/>
        </p:nvSpPr>
        <p:spPr>
          <a:xfrm>
            <a:off x="5679927" y="578436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-5719" y="21921"/>
                </a:moveTo>
                <a:lnTo>
                  <a:pt x="5719" y="21921"/>
                </a:lnTo>
              </a:path>
            </a:pathLst>
          </a:custGeom>
          <a:ln w="43843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67"/>
          <p:cNvSpPr/>
          <p:nvPr/>
        </p:nvSpPr>
        <p:spPr>
          <a:xfrm>
            <a:off x="6489337" y="578436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-5719" y="21921"/>
                </a:moveTo>
                <a:lnTo>
                  <a:pt x="5719" y="21921"/>
                </a:lnTo>
              </a:path>
            </a:pathLst>
          </a:custGeom>
          <a:ln w="43843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70"/>
          <p:cNvSpPr/>
          <p:nvPr/>
        </p:nvSpPr>
        <p:spPr>
          <a:xfrm>
            <a:off x="7297731" y="578436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-5719" y="21921"/>
                </a:moveTo>
                <a:lnTo>
                  <a:pt x="5719" y="21921"/>
                </a:lnTo>
              </a:path>
            </a:pathLst>
          </a:custGeom>
          <a:ln w="43843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71"/>
          <p:cNvSpPr/>
          <p:nvPr/>
        </p:nvSpPr>
        <p:spPr>
          <a:xfrm>
            <a:off x="7251853" y="5879684"/>
            <a:ext cx="41275" cy="63500"/>
          </a:xfrm>
          <a:custGeom>
            <a:avLst/>
            <a:gdLst/>
            <a:ahLst/>
            <a:cxnLst/>
            <a:rect l="l" t="t" r="r" b="b"/>
            <a:pathLst>
              <a:path w="41275" h="63500">
                <a:moveTo>
                  <a:pt x="41048" y="0"/>
                </a:moveTo>
                <a:lnTo>
                  <a:pt x="0" y="0"/>
                </a:lnTo>
                <a:lnTo>
                  <a:pt x="0" y="7624"/>
                </a:lnTo>
                <a:lnTo>
                  <a:pt x="32533" y="7624"/>
                </a:lnTo>
                <a:lnTo>
                  <a:pt x="4829" y="62918"/>
                </a:lnTo>
                <a:lnTo>
                  <a:pt x="13344" y="62918"/>
                </a:lnTo>
                <a:lnTo>
                  <a:pt x="41048" y="5718"/>
                </a:lnTo>
                <a:lnTo>
                  <a:pt x="41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8" name="object 172"/>
          <p:cNvSpPr/>
          <p:nvPr/>
        </p:nvSpPr>
        <p:spPr>
          <a:xfrm>
            <a:off x="7303450" y="5878732"/>
            <a:ext cx="42545" cy="65405"/>
          </a:xfrm>
          <a:custGeom>
            <a:avLst/>
            <a:gdLst/>
            <a:ahLst/>
            <a:cxnLst/>
            <a:rect l="l" t="t" r="r" b="b"/>
            <a:pathLst>
              <a:path w="42545" h="65404">
                <a:moveTo>
                  <a:pt x="27577" y="0"/>
                </a:moveTo>
                <a:lnTo>
                  <a:pt x="13344" y="0"/>
                </a:lnTo>
                <a:lnTo>
                  <a:pt x="8514" y="1906"/>
                </a:lnTo>
                <a:lnTo>
                  <a:pt x="889" y="13343"/>
                </a:lnTo>
                <a:lnTo>
                  <a:pt x="0" y="20968"/>
                </a:lnTo>
                <a:lnTo>
                  <a:pt x="0" y="42902"/>
                </a:lnTo>
                <a:lnTo>
                  <a:pt x="889" y="51480"/>
                </a:lnTo>
                <a:lnTo>
                  <a:pt x="4702" y="57199"/>
                </a:lnTo>
                <a:lnTo>
                  <a:pt x="8514" y="61965"/>
                </a:lnTo>
                <a:lnTo>
                  <a:pt x="13344" y="64824"/>
                </a:lnTo>
                <a:lnTo>
                  <a:pt x="27577" y="64824"/>
                </a:lnTo>
                <a:lnTo>
                  <a:pt x="33296" y="62918"/>
                </a:lnTo>
                <a:lnTo>
                  <a:pt x="35732" y="58152"/>
                </a:lnTo>
                <a:lnTo>
                  <a:pt x="16139" y="58152"/>
                </a:lnTo>
                <a:lnTo>
                  <a:pt x="13344" y="56246"/>
                </a:lnTo>
                <a:lnTo>
                  <a:pt x="11437" y="51480"/>
                </a:lnTo>
                <a:lnTo>
                  <a:pt x="8514" y="47668"/>
                </a:lnTo>
                <a:lnTo>
                  <a:pt x="7751" y="41937"/>
                </a:lnTo>
                <a:lnTo>
                  <a:pt x="7625" y="23827"/>
                </a:lnTo>
                <a:lnTo>
                  <a:pt x="8514" y="17156"/>
                </a:lnTo>
                <a:lnTo>
                  <a:pt x="11437" y="13343"/>
                </a:lnTo>
                <a:lnTo>
                  <a:pt x="13344" y="8578"/>
                </a:lnTo>
                <a:lnTo>
                  <a:pt x="16139" y="6671"/>
                </a:lnTo>
                <a:lnTo>
                  <a:pt x="35732" y="6671"/>
                </a:lnTo>
                <a:lnTo>
                  <a:pt x="33296" y="1906"/>
                </a:lnTo>
                <a:lnTo>
                  <a:pt x="27577" y="0"/>
                </a:lnTo>
                <a:close/>
              </a:path>
              <a:path w="42545" h="65404">
                <a:moveTo>
                  <a:pt x="35732" y="6671"/>
                </a:moveTo>
                <a:lnTo>
                  <a:pt x="24781" y="6671"/>
                </a:lnTo>
                <a:lnTo>
                  <a:pt x="28594" y="8578"/>
                </a:lnTo>
                <a:lnTo>
                  <a:pt x="30500" y="12390"/>
                </a:lnTo>
                <a:lnTo>
                  <a:pt x="32406" y="17156"/>
                </a:lnTo>
                <a:lnTo>
                  <a:pt x="33296" y="23827"/>
                </a:lnTo>
                <a:lnTo>
                  <a:pt x="33296" y="41937"/>
                </a:lnTo>
                <a:lnTo>
                  <a:pt x="32406" y="48621"/>
                </a:lnTo>
                <a:lnTo>
                  <a:pt x="28594" y="56246"/>
                </a:lnTo>
                <a:lnTo>
                  <a:pt x="24781" y="58152"/>
                </a:lnTo>
                <a:lnTo>
                  <a:pt x="35732" y="58152"/>
                </a:lnTo>
                <a:lnTo>
                  <a:pt x="38721" y="52389"/>
                </a:lnTo>
                <a:lnTo>
                  <a:pt x="40508" y="46594"/>
                </a:lnTo>
                <a:lnTo>
                  <a:pt x="41580" y="39904"/>
                </a:lnTo>
                <a:lnTo>
                  <a:pt x="41938" y="32405"/>
                </a:lnTo>
                <a:lnTo>
                  <a:pt x="41580" y="24512"/>
                </a:lnTo>
                <a:lnTo>
                  <a:pt x="40508" y="17870"/>
                </a:lnTo>
                <a:lnTo>
                  <a:pt x="38721" y="12301"/>
                </a:lnTo>
                <a:lnTo>
                  <a:pt x="36219" y="7624"/>
                </a:lnTo>
                <a:lnTo>
                  <a:pt x="35732" y="6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19" name="TextBox 118"/>
          <p:cNvSpPr txBox="1"/>
          <p:nvPr/>
        </p:nvSpPr>
        <p:spPr>
          <a:xfrm>
            <a:off x="7140584" y="5826103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70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325456" y="5820074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60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516046" y="583151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50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700918" y="5828703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40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99259" y="582919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30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089849" y="582919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286170" y="5820073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510159" y="583654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84298" y="6323032"/>
            <a:ext cx="8338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</a:rPr>
              <a:t>Enoxaparin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403302" y="632303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</a:rPr>
              <a:t>3716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207685" y="632303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</a:rPr>
              <a:t>3660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026271" y="632303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</a:rPr>
              <a:t>3594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828745" y="632303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</a:rPr>
              <a:t>3557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633698" y="632303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</a:rPr>
              <a:t>3516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447157" y="632303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</a:rPr>
              <a:t>3472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260976" y="632303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</a:rPr>
              <a:t>3458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069890" y="632303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</a:rPr>
              <a:t>1854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401867" y="618587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4FD1FF"/>
                </a:solidFill>
              </a:rPr>
              <a:t>3716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025733" y="618587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4FD1FF"/>
                </a:solidFill>
              </a:rPr>
              <a:t>3595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829444" y="618587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4FD1FF"/>
                </a:solidFill>
              </a:rPr>
              <a:t>3572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4639985" y="618587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4FD1FF"/>
                </a:solidFill>
              </a:rPr>
              <a:t>3521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447157" y="618587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4FD1FF"/>
                </a:solidFill>
              </a:rPr>
              <a:t>3478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6260976" y="618587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4FD1FF"/>
                </a:solidFill>
              </a:rPr>
              <a:t>3455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7069890" y="618587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4FD1FF"/>
                </a:solidFill>
              </a:rPr>
              <a:t>1835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16636" y="6185872"/>
            <a:ext cx="801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4FD1FF"/>
                </a:solidFill>
              </a:rPr>
              <a:t>Betrixaban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208034" y="6185872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4FD1FF"/>
                </a:solidFill>
              </a:rPr>
              <a:t>3646</a:t>
            </a:r>
          </a:p>
        </p:txBody>
      </p:sp>
      <p:sp>
        <p:nvSpPr>
          <p:cNvPr id="159" name="object 149"/>
          <p:cNvSpPr/>
          <p:nvPr/>
        </p:nvSpPr>
        <p:spPr>
          <a:xfrm>
            <a:off x="1457778" y="5784360"/>
            <a:ext cx="6596380" cy="0"/>
          </a:xfrm>
          <a:custGeom>
            <a:avLst/>
            <a:gdLst/>
            <a:ahLst/>
            <a:cxnLst/>
            <a:rect l="l" t="t" r="r" b="b"/>
            <a:pathLst>
              <a:path w="6596380">
                <a:moveTo>
                  <a:pt x="0" y="0"/>
                </a:moveTo>
                <a:lnTo>
                  <a:pt x="0" y="0"/>
                </a:lnTo>
                <a:lnTo>
                  <a:pt x="6595858" y="0"/>
                </a:lnTo>
              </a:path>
            </a:pathLst>
          </a:custGeom>
          <a:ln w="11439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" name="object 174"/>
          <p:cNvSpPr/>
          <p:nvPr/>
        </p:nvSpPr>
        <p:spPr>
          <a:xfrm>
            <a:off x="7820054" y="5879684"/>
            <a:ext cx="41275" cy="63500"/>
          </a:xfrm>
          <a:custGeom>
            <a:avLst/>
            <a:gdLst/>
            <a:ahLst/>
            <a:cxnLst/>
            <a:rect l="l" t="t" r="r" b="b"/>
            <a:pathLst>
              <a:path w="41275" h="63500">
                <a:moveTo>
                  <a:pt x="41048" y="0"/>
                </a:moveTo>
                <a:lnTo>
                  <a:pt x="0" y="0"/>
                </a:lnTo>
                <a:lnTo>
                  <a:pt x="0" y="7624"/>
                </a:lnTo>
                <a:lnTo>
                  <a:pt x="32406" y="7624"/>
                </a:lnTo>
                <a:lnTo>
                  <a:pt x="4829" y="62918"/>
                </a:lnTo>
                <a:lnTo>
                  <a:pt x="13344" y="62918"/>
                </a:lnTo>
                <a:lnTo>
                  <a:pt x="41048" y="5718"/>
                </a:lnTo>
                <a:lnTo>
                  <a:pt x="41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1" name="object 175"/>
          <p:cNvSpPr/>
          <p:nvPr/>
        </p:nvSpPr>
        <p:spPr>
          <a:xfrm>
            <a:off x="7871524" y="5879684"/>
            <a:ext cx="41275" cy="63500"/>
          </a:xfrm>
          <a:custGeom>
            <a:avLst/>
            <a:gdLst/>
            <a:ahLst/>
            <a:cxnLst/>
            <a:rect l="l" t="t" r="r" b="b"/>
            <a:pathLst>
              <a:path w="41275" h="63500">
                <a:moveTo>
                  <a:pt x="41048" y="0"/>
                </a:moveTo>
                <a:lnTo>
                  <a:pt x="0" y="0"/>
                </a:lnTo>
                <a:lnTo>
                  <a:pt x="0" y="7624"/>
                </a:lnTo>
                <a:lnTo>
                  <a:pt x="31517" y="7624"/>
                </a:lnTo>
                <a:lnTo>
                  <a:pt x="4829" y="62918"/>
                </a:lnTo>
                <a:lnTo>
                  <a:pt x="13344" y="62918"/>
                </a:lnTo>
                <a:lnTo>
                  <a:pt x="41048" y="5718"/>
                </a:lnTo>
                <a:lnTo>
                  <a:pt x="41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200" dirty="0"/>
          </a:p>
        </p:txBody>
      </p:sp>
      <p:sp>
        <p:nvSpPr>
          <p:cNvPr id="162" name="TextBox 161"/>
          <p:cNvSpPr txBox="1"/>
          <p:nvPr/>
        </p:nvSpPr>
        <p:spPr>
          <a:xfrm>
            <a:off x="7696330" y="582261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77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7692543" y="6323032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92D050"/>
                </a:solidFill>
              </a:rPr>
              <a:t>228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7692543" y="6185872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4FD1FF"/>
                </a:solidFill>
              </a:rPr>
              <a:t>263</a:t>
            </a:r>
          </a:p>
        </p:txBody>
      </p:sp>
      <p:sp>
        <p:nvSpPr>
          <p:cNvPr id="165" name="object 173"/>
          <p:cNvSpPr/>
          <p:nvPr/>
        </p:nvSpPr>
        <p:spPr>
          <a:xfrm>
            <a:off x="7864914" y="578436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-5719" y="21921"/>
                </a:moveTo>
                <a:lnTo>
                  <a:pt x="5719" y="21921"/>
                </a:lnTo>
              </a:path>
            </a:pathLst>
          </a:custGeom>
          <a:ln w="43843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166" name="Straight Arrow Connector 165"/>
          <p:cNvCxnSpPr/>
          <p:nvPr/>
        </p:nvCxnSpPr>
        <p:spPr bwMode="auto">
          <a:xfrm flipH="1">
            <a:off x="7859196" y="2663559"/>
            <a:ext cx="7397" cy="1734558"/>
          </a:xfrm>
          <a:prstGeom prst="straightConnector1">
            <a:avLst/>
          </a:prstGeom>
          <a:solidFill>
            <a:srgbClr val="FE9C09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167" name="TextBox 166"/>
          <p:cNvSpPr txBox="1"/>
          <p:nvPr/>
        </p:nvSpPr>
        <p:spPr>
          <a:xfrm>
            <a:off x="5360580" y="3377735"/>
            <a:ext cx="2506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P</a:t>
            </a:r>
            <a:r>
              <a:rPr lang="en-US" sz="1400" dirty="0"/>
              <a:t> = .0055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283566" y="4407145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FD1FF"/>
                </a:solidFill>
              </a:rPr>
              <a:t>0.45%</a:t>
            </a:r>
            <a:endParaRPr lang="en-US" sz="1000" dirty="0">
              <a:solidFill>
                <a:srgbClr val="4FD1FF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7277484" y="2368896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2D050"/>
                </a:solidFill>
              </a:rPr>
              <a:t>1.04%</a:t>
            </a:r>
            <a:endParaRPr lang="en-US" sz="1000" dirty="0">
              <a:solidFill>
                <a:srgbClr val="92D050"/>
              </a:solidFill>
            </a:endParaRPr>
          </a:p>
        </p:txBody>
      </p:sp>
      <p:sp>
        <p:nvSpPr>
          <p:cNvPr id="170" name="object 52"/>
          <p:cNvSpPr/>
          <p:nvPr/>
        </p:nvSpPr>
        <p:spPr>
          <a:xfrm>
            <a:off x="1634149" y="2668238"/>
            <a:ext cx="6231255" cy="3091815"/>
          </a:xfrm>
          <a:custGeom>
            <a:avLst/>
            <a:gdLst/>
            <a:ahLst/>
            <a:cxnLst/>
            <a:rect l="l" t="t" r="r" b="b"/>
            <a:pathLst>
              <a:path w="6231255" h="3091815">
                <a:moveTo>
                  <a:pt x="0" y="3091341"/>
                </a:moveTo>
                <a:lnTo>
                  <a:pt x="81029" y="3091341"/>
                </a:lnTo>
                <a:lnTo>
                  <a:pt x="162059" y="3091341"/>
                </a:lnTo>
                <a:lnTo>
                  <a:pt x="243089" y="3091341"/>
                </a:lnTo>
                <a:lnTo>
                  <a:pt x="324119" y="3091341"/>
                </a:lnTo>
                <a:lnTo>
                  <a:pt x="405149" y="3091341"/>
                </a:lnTo>
                <a:lnTo>
                  <a:pt x="486179" y="3091341"/>
                </a:lnTo>
                <a:lnTo>
                  <a:pt x="566294" y="3091341"/>
                </a:lnTo>
                <a:lnTo>
                  <a:pt x="647248" y="3091341"/>
                </a:lnTo>
                <a:lnTo>
                  <a:pt x="728329" y="3091341"/>
                </a:lnTo>
                <a:lnTo>
                  <a:pt x="809282" y="3091341"/>
                </a:lnTo>
                <a:lnTo>
                  <a:pt x="890363" y="3091341"/>
                </a:lnTo>
                <a:lnTo>
                  <a:pt x="971444" y="3091341"/>
                </a:lnTo>
                <a:lnTo>
                  <a:pt x="1052398" y="3091341"/>
                </a:lnTo>
                <a:lnTo>
                  <a:pt x="1052398" y="3010314"/>
                </a:lnTo>
                <a:lnTo>
                  <a:pt x="1133478" y="3010314"/>
                </a:lnTo>
                <a:lnTo>
                  <a:pt x="1133478" y="2764372"/>
                </a:lnTo>
                <a:lnTo>
                  <a:pt x="1214432" y="2764372"/>
                </a:lnTo>
                <a:lnTo>
                  <a:pt x="1214432" y="2682392"/>
                </a:lnTo>
                <a:lnTo>
                  <a:pt x="1294623" y="2682392"/>
                </a:lnTo>
                <a:lnTo>
                  <a:pt x="1375577" y="2682392"/>
                </a:lnTo>
                <a:lnTo>
                  <a:pt x="1456658" y="2682392"/>
                </a:lnTo>
                <a:lnTo>
                  <a:pt x="1537611" y="2682392"/>
                </a:lnTo>
                <a:lnTo>
                  <a:pt x="1537611" y="2599458"/>
                </a:lnTo>
                <a:lnTo>
                  <a:pt x="1537611" y="2599458"/>
                </a:lnTo>
                <a:lnTo>
                  <a:pt x="1618692" y="2599458"/>
                </a:lnTo>
                <a:lnTo>
                  <a:pt x="1699773" y="2599458"/>
                </a:lnTo>
                <a:lnTo>
                  <a:pt x="1699773" y="2351649"/>
                </a:lnTo>
                <a:lnTo>
                  <a:pt x="1780727" y="2351649"/>
                </a:lnTo>
                <a:lnTo>
                  <a:pt x="1780727" y="2185807"/>
                </a:lnTo>
                <a:lnTo>
                  <a:pt x="1860791" y="2185807"/>
                </a:lnTo>
                <a:lnTo>
                  <a:pt x="1941872" y="2185807"/>
                </a:lnTo>
                <a:lnTo>
                  <a:pt x="1941872" y="2102823"/>
                </a:lnTo>
                <a:lnTo>
                  <a:pt x="2022825" y="2102823"/>
                </a:lnTo>
                <a:lnTo>
                  <a:pt x="2022825" y="2019838"/>
                </a:lnTo>
                <a:lnTo>
                  <a:pt x="2103906" y="2019838"/>
                </a:lnTo>
                <a:lnTo>
                  <a:pt x="2103906" y="1936981"/>
                </a:lnTo>
                <a:lnTo>
                  <a:pt x="2184987" y="1936981"/>
                </a:lnTo>
                <a:lnTo>
                  <a:pt x="2184987" y="1853996"/>
                </a:lnTo>
                <a:lnTo>
                  <a:pt x="2265941" y="1853996"/>
                </a:lnTo>
                <a:lnTo>
                  <a:pt x="2265941" y="1771139"/>
                </a:lnTo>
                <a:lnTo>
                  <a:pt x="2265941" y="1771139"/>
                </a:lnTo>
                <a:lnTo>
                  <a:pt x="2347021" y="1771139"/>
                </a:lnTo>
                <a:lnTo>
                  <a:pt x="2427975" y="1771139"/>
                </a:lnTo>
                <a:lnTo>
                  <a:pt x="2508166" y="1771139"/>
                </a:lnTo>
                <a:lnTo>
                  <a:pt x="2589120" y="1771139"/>
                </a:lnTo>
                <a:lnTo>
                  <a:pt x="2589120" y="1687138"/>
                </a:lnTo>
                <a:lnTo>
                  <a:pt x="2670201" y="1687138"/>
                </a:lnTo>
                <a:lnTo>
                  <a:pt x="2751154" y="1687138"/>
                </a:lnTo>
                <a:lnTo>
                  <a:pt x="2832235" y="1687138"/>
                </a:lnTo>
                <a:lnTo>
                  <a:pt x="2913316" y="1687138"/>
                </a:lnTo>
                <a:lnTo>
                  <a:pt x="2913316" y="1519390"/>
                </a:lnTo>
                <a:lnTo>
                  <a:pt x="2994270" y="1519390"/>
                </a:lnTo>
                <a:lnTo>
                  <a:pt x="2994270" y="1267768"/>
                </a:lnTo>
                <a:lnTo>
                  <a:pt x="3075351" y="1267768"/>
                </a:lnTo>
                <a:lnTo>
                  <a:pt x="3075351" y="1100909"/>
                </a:lnTo>
                <a:lnTo>
                  <a:pt x="3155415" y="1100909"/>
                </a:lnTo>
                <a:lnTo>
                  <a:pt x="3155415" y="1016146"/>
                </a:lnTo>
                <a:lnTo>
                  <a:pt x="3236495" y="1016146"/>
                </a:lnTo>
                <a:lnTo>
                  <a:pt x="3236495" y="932272"/>
                </a:lnTo>
                <a:lnTo>
                  <a:pt x="3317449" y="932272"/>
                </a:lnTo>
                <a:lnTo>
                  <a:pt x="3317449" y="848398"/>
                </a:lnTo>
                <a:lnTo>
                  <a:pt x="3317449" y="848398"/>
                </a:lnTo>
                <a:lnTo>
                  <a:pt x="3398530" y="848398"/>
                </a:lnTo>
                <a:lnTo>
                  <a:pt x="3479484" y="848398"/>
                </a:lnTo>
                <a:lnTo>
                  <a:pt x="3560564" y="848398"/>
                </a:lnTo>
                <a:lnTo>
                  <a:pt x="3641645" y="848398"/>
                </a:lnTo>
                <a:lnTo>
                  <a:pt x="3802663" y="848398"/>
                </a:lnTo>
                <a:lnTo>
                  <a:pt x="3802663" y="763507"/>
                </a:lnTo>
                <a:lnTo>
                  <a:pt x="3883744" y="763507"/>
                </a:lnTo>
                <a:lnTo>
                  <a:pt x="3883744" y="592836"/>
                </a:lnTo>
                <a:lnTo>
                  <a:pt x="3964697" y="592836"/>
                </a:lnTo>
                <a:lnTo>
                  <a:pt x="4045778" y="592836"/>
                </a:lnTo>
                <a:lnTo>
                  <a:pt x="4045778" y="508073"/>
                </a:lnTo>
                <a:lnTo>
                  <a:pt x="4126859" y="508073"/>
                </a:lnTo>
                <a:lnTo>
                  <a:pt x="4369847" y="508073"/>
                </a:lnTo>
                <a:lnTo>
                  <a:pt x="4369847" y="423182"/>
                </a:lnTo>
                <a:lnTo>
                  <a:pt x="4369847" y="423182"/>
                </a:lnTo>
                <a:lnTo>
                  <a:pt x="4530992" y="423182"/>
                </a:lnTo>
                <a:lnTo>
                  <a:pt x="4612073" y="423182"/>
                </a:lnTo>
                <a:lnTo>
                  <a:pt x="4612073" y="338291"/>
                </a:lnTo>
                <a:lnTo>
                  <a:pt x="4612073" y="338291"/>
                </a:lnTo>
                <a:lnTo>
                  <a:pt x="4693027" y="338291"/>
                </a:lnTo>
                <a:lnTo>
                  <a:pt x="4774107" y="338291"/>
                </a:lnTo>
                <a:lnTo>
                  <a:pt x="4855188" y="338291"/>
                </a:lnTo>
                <a:lnTo>
                  <a:pt x="4855188" y="252511"/>
                </a:lnTo>
                <a:lnTo>
                  <a:pt x="4936142" y="252511"/>
                </a:lnTo>
                <a:lnTo>
                  <a:pt x="5016206" y="252511"/>
                </a:lnTo>
                <a:lnTo>
                  <a:pt x="5097287" y="252511"/>
                </a:lnTo>
                <a:lnTo>
                  <a:pt x="5178240" y="252511"/>
                </a:lnTo>
                <a:lnTo>
                  <a:pt x="5259321" y="252511"/>
                </a:lnTo>
                <a:lnTo>
                  <a:pt x="5340402" y="252511"/>
                </a:lnTo>
                <a:lnTo>
                  <a:pt x="5421356" y="252511"/>
                </a:lnTo>
                <a:lnTo>
                  <a:pt x="5502436" y="252511"/>
                </a:lnTo>
                <a:lnTo>
                  <a:pt x="5502436" y="136231"/>
                </a:lnTo>
                <a:lnTo>
                  <a:pt x="5582501" y="136231"/>
                </a:lnTo>
                <a:lnTo>
                  <a:pt x="5582501" y="0"/>
                </a:lnTo>
                <a:lnTo>
                  <a:pt x="5582501" y="0"/>
                </a:lnTo>
                <a:lnTo>
                  <a:pt x="5663581" y="0"/>
                </a:lnTo>
                <a:lnTo>
                  <a:pt x="5744535" y="0"/>
                </a:lnTo>
                <a:lnTo>
                  <a:pt x="5825616" y="0"/>
                </a:lnTo>
                <a:lnTo>
                  <a:pt x="5906570" y="0"/>
                </a:lnTo>
                <a:lnTo>
                  <a:pt x="5987650" y="0"/>
                </a:lnTo>
                <a:lnTo>
                  <a:pt x="6068731" y="0"/>
                </a:lnTo>
                <a:lnTo>
                  <a:pt x="6149685" y="0"/>
                </a:lnTo>
                <a:lnTo>
                  <a:pt x="6230766" y="0"/>
                </a:lnTo>
              </a:path>
            </a:pathLst>
          </a:custGeom>
          <a:ln w="381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" name="object 51"/>
          <p:cNvSpPr/>
          <p:nvPr/>
        </p:nvSpPr>
        <p:spPr>
          <a:xfrm>
            <a:off x="1634149" y="4406972"/>
            <a:ext cx="6231255" cy="1353185"/>
          </a:xfrm>
          <a:custGeom>
            <a:avLst/>
            <a:gdLst/>
            <a:ahLst/>
            <a:cxnLst/>
            <a:rect l="l" t="t" r="r" b="b"/>
            <a:pathLst>
              <a:path w="6231255" h="1353185">
                <a:moveTo>
                  <a:pt x="0" y="1352608"/>
                </a:moveTo>
                <a:lnTo>
                  <a:pt x="81029" y="1352608"/>
                </a:lnTo>
                <a:lnTo>
                  <a:pt x="162059" y="1352608"/>
                </a:lnTo>
                <a:lnTo>
                  <a:pt x="243089" y="1352608"/>
                </a:lnTo>
                <a:lnTo>
                  <a:pt x="324119" y="1352608"/>
                </a:lnTo>
                <a:lnTo>
                  <a:pt x="405149" y="1352608"/>
                </a:lnTo>
                <a:lnTo>
                  <a:pt x="486179" y="1352608"/>
                </a:lnTo>
                <a:lnTo>
                  <a:pt x="566294" y="1352608"/>
                </a:lnTo>
                <a:lnTo>
                  <a:pt x="647248" y="1352608"/>
                </a:lnTo>
                <a:lnTo>
                  <a:pt x="728329" y="1352608"/>
                </a:lnTo>
                <a:lnTo>
                  <a:pt x="728329" y="1271580"/>
                </a:lnTo>
                <a:lnTo>
                  <a:pt x="809282" y="1271580"/>
                </a:lnTo>
                <a:lnTo>
                  <a:pt x="890363" y="1271580"/>
                </a:lnTo>
                <a:lnTo>
                  <a:pt x="971444" y="1271580"/>
                </a:lnTo>
                <a:lnTo>
                  <a:pt x="1052398" y="1271580"/>
                </a:lnTo>
                <a:lnTo>
                  <a:pt x="1052398" y="1189600"/>
                </a:lnTo>
                <a:lnTo>
                  <a:pt x="1133478" y="1189600"/>
                </a:lnTo>
                <a:lnTo>
                  <a:pt x="1214432" y="1189600"/>
                </a:lnTo>
                <a:lnTo>
                  <a:pt x="1214432" y="1106666"/>
                </a:lnTo>
                <a:lnTo>
                  <a:pt x="1214432" y="1106666"/>
                </a:lnTo>
                <a:lnTo>
                  <a:pt x="1294623" y="1106666"/>
                </a:lnTo>
                <a:lnTo>
                  <a:pt x="1375577" y="1106666"/>
                </a:lnTo>
                <a:lnTo>
                  <a:pt x="1456658" y="1106666"/>
                </a:lnTo>
                <a:lnTo>
                  <a:pt x="1537611" y="1106666"/>
                </a:lnTo>
                <a:lnTo>
                  <a:pt x="1618692" y="1106666"/>
                </a:lnTo>
                <a:lnTo>
                  <a:pt x="1699773" y="1106666"/>
                </a:lnTo>
                <a:lnTo>
                  <a:pt x="1780727" y="1106666"/>
                </a:lnTo>
                <a:lnTo>
                  <a:pt x="1780727" y="1023733"/>
                </a:lnTo>
                <a:lnTo>
                  <a:pt x="1860791" y="1023733"/>
                </a:lnTo>
                <a:lnTo>
                  <a:pt x="1941872" y="1023733"/>
                </a:lnTo>
                <a:lnTo>
                  <a:pt x="2022825" y="1023733"/>
                </a:lnTo>
                <a:lnTo>
                  <a:pt x="2103906" y="1023733"/>
                </a:lnTo>
                <a:lnTo>
                  <a:pt x="2184987" y="1023733"/>
                </a:lnTo>
                <a:lnTo>
                  <a:pt x="2265941" y="1023733"/>
                </a:lnTo>
                <a:lnTo>
                  <a:pt x="2265941" y="940799"/>
                </a:lnTo>
                <a:lnTo>
                  <a:pt x="2347021" y="940799"/>
                </a:lnTo>
                <a:lnTo>
                  <a:pt x="2427975" y="940799"/>
                </a:lnTo>
                <a:lnTo>
                  <a:pt x="2427975" y="857929"/>
                </a:lnTo>
                <a:lnTo>
                  <a:pt x="2508166" y="857929"/>
                </a:lnTo>
                <a:lnTo>
                  <a:pt x="2589120" y="857929"/>
                </a:lnTo>
                <a:lnTo>
                  <a:pt x="2670201" y="857929"/>
                </a:lnTo>
                <a:lnTo>
                  <a:pt x="2751154" y="857929"/>
                </a:lnTo>
                <a:lnTo>
                  <a:pt x="2832235" y="857929"/>
                </a:lnTo>
                <a:lnTo>
                  <a:pt x="2913316" y="857929"/>
                </a:lnTo>
                <a:lnTo>
                  <a:pt x="2994270" y="857929"/>
                </a:lnTo>
                <a:lnTo>
                  <a:pt x="3075351" y="857929"/>
                </a:lnTo>
                <a:lnTo>
                  <a:pt x="3075351" y="773928"/>
                </a:lnTo>
                <a:lnTo>
                  <a:pt x="3155415" y="773928"/>
                </a:lnTo>
                <a:lnTo>
                  <a:pt x="3155415" y="689164"/>
                </a:lnTo>
                <a:lnTo>
                  <a:pt x="3236495" y="689164"/>
                </a:lnTo>
                <a:lnTo>
                  <a:pt x="3236495" y="605290"/>
                </a:lnTo>
                <a:lnTo>
                  <a:pt x="3236495" y="605290"/>
                </a:lnTo>
                <a:lnTo>
                  <a:pt x="3317449" y="605290"/>
                </a:lnTo>
                <a:lnTo>
                  <a:pt x="3398530" y="605290"/>
                </a:lnTo>
                <a:lnTo>
                  <a:pt x="3479484" y="605290"/>
                </a:lnTo>
                <a:lnTo>
                  <a:pt x="3479484" y="520400"/>
                </a:lnTo>
                <a:lnTo>
                  <a:pt x="3479484" y="520400"/>
                </a:lnTo>
                <a:lnTo>
                  <a:pt x="3560564" y="520400"/>
                </a:lnTo>
                <a:lnTo>
                  <a:pt x="3641645" y="520400"/>
                </a:lnTo>
                <a:lnTo>
                  <a:pt x="3721709" y="520400"/>
                </a:lnTo>
                <a:lnTo>
                  <a:pt x="3802663" y="520400"/>
                </a:lnTo>
                <a:lnTo>
                  <a:pt x="3883744" y="520400"/>
                </a:lnTo>
                <a:lnTo>
                  <a:pt x="3964697" y="520400"/>
                </a:lnTo>
                <a:lnTo>
                  <a:pt x="4045778" y="520400"/>
                </a:lnTo>
                <a:lnTo>
                  <a:pt x="4045778" y="434619"/>
                </a:lnTo>
                <a:lnTo>
                  <a:pt x="4126859" y="434619"/>
                </a:lnTo>
                <a:lnTo>
                  <a:pt x="4207813" y="434619"/>
                </a:lnTo>
                <a:lnTo>
                  <a:pt x="4207813" y="263948"/>
                </a:lnTo>
                <a:lnTo>
                  <a:pt x="4369847" y="263948"/>
                </a:lnTo>
                <a:lnTo>
                  <a:pt x="4450038" y="263948"/>
                </a:lnTo>
                <a:lnTo>
                  <a:pt x="4530992" y="263948"/>
                </a:lnTo>
                <a:lnTo>
                  <a:pt x="4530992" y="178168"/>
                </a:lnTo>
                <a:lnTo>
                  <a:pt x="4612073" y="178168"/>
                </a:lnTo>
                <a:lnTo>
                  <a:pt x="4693027" y="178168"/>
                </a:lnTo>
                <a:lnTo>
                  <a:pt x="4774107" y="178168"/>
                </a:lnTo>
                <a:lnTo>
                  <a:pt x="4774107" y="92388"/>
                </a:lnTo>
                <a:lnTo>
                  <a:pt x="4855188" y="92388"/>
                </a:lnTo>
                <a:lnTo>
                  <a:pt x="4936142" y="92388"/>
                </a:lnTo>
                <a:lnTo>
                  <a:pt x="5016206" y="92388"/>
                </a:lnTo>
                <a:lnTo>
                  <a:pt x="5097287" y="92388"/>
                </a:lnTo>
                <a:lnTo>
                  <a:pt x="5178240" y="92388"/>
                </a:lnTo>
                <a:lnTo>
                  <a:pt x="5259321" y="92388"/>
                </a:lnTo>
                <a:lnTo>
                  <a:pt x="5340402" y="92388"/>
                </a:lnTo>
                <a:lnTo>
                  <a:pt x="5340402" y="0"/>
                </a:lnTo>
                <a:lnTo>
                  <a:pt x="5340402" y="0"/>
                </a:lnTo>
                <a:lnTo>
                  <a:pt x="5421356" y="0"/>
                </a:lnTo>
                <a:lnTo>
                  <a:pt x="5502436" y="0"/>
                </a:lnTo>
                <a:lnTo>
                  <a:pt x="5582501" y="0"/>
                </a:lnTo>
                <a:lnTo>
                  <a:pt x="5663581" y="0"/>
                </a:lnTo>
                <a:lnTo>
                  <a:pt x="5744535" y="0"/>
                </a:lnTo>
                <a:lnTo>
                  <a:pt x="5825616" y="0"/>
                </a:lnTo>
                <a:lnTo>
                  <a:pt x="5906570" y="0"/>
                </a:lnTo>
                <a:lnTo>
                  <a:pt x="5987650" y="0"/>
                </a:lnTo>
                <a:lnTo>
                  <a:pt x="6068731" y="0"/>
                </a:lnTo>
                <a:lnTo>
                  <a:pt x="6149685" y="0"/>
                </a:lnTo>
                <a:lnTo>
                  <a:pt x="6230766" y="0"/>
                </a:lnTo>
              </a:path>
            </a:pathLst>
          </a:custGeom>
          <a:ln w="38100">
            <a:solidFill>
              <a:srgbClr val="4FD1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" name="object 129"/>
          <p:cNvSpPr/>
          <p:nvPr/>
        </p:nvSpPr>
        <p:spPr>
          <a:xfrm>
            <a:off x="1463510" y="1239202"/>
            <a:ext cx="0" cy="4545330"/>
          </a:xfrm>
          <a:custGeom>
            <a:avLst/>
            <a:gdLst/>
            <a:ahLst/>
            <a:cxnLst/>
            <a:rect l="l" t="t" r="r" b="b"/>
            <a:pathLst>
              <a:path h="4545330">
                <a:moveTo>
                  <a:pt x="0" y="4545157"/>
                </a:moveTo>
                <a:lnTo>
                  <a:pt x="0" y="4545157"/>
                </a:lnTo>
                <a:lnTo>
                  <a:pt x="0" y="0"/>
                </a:lnTo>
              </a:path>
            </a:pathLst>
          </a:custGeom>
          <a:ln w="11439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" name="object 158"/>
          <p:cNvSpPr/>
          <p:nvPr/>
        </p:nvSpPr>
        <p:spPr>
          <a:xfrm>
            <a:off x="1463510" y="1239202"/>
            <a:ext cx="0" cy="4545330"/>
          </a:xfrm>
          <a:custGeom>
            <a:avLst/>
            <a:gdLst/>
            <a:ahLst/>
            <a:cxnLst/>
            <a:rect l="l" t="t" r="r" b="b"/>
            <a:pathLst>
              <a:path h="4545330">
                <a:moveTo>
                  <a:pt x="0" y="4545157"/>
                </a:moveTo>
                <a:lnTo>
                  <a:pt x="0" y="4545157"/>
                </a:lnTo>
                <a:lnTo>
                  <a:pt x="0" y="0"/>
                </a:lnTo>
              </a:path>
            </a:pathLst>
          </a:custGeom>
          <a:ln w="11439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" name="object 159"/>
          <p:cNvSpPr/>
          <p:nvPr/>
        </p:nvSpPr>
        <p:spPr>
          <a:xfrm>
            <a:off x="1413934" y="575957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844" y="0"/>
                </a:moveTo>
                <a:lnTo>
                  <a:pt x="43844" y="0"/>
                </a:lnTo>
                <a:lnTo>
                  <a:pt x="0" y="0"/>
                </a:lnTo>
              </a:path>
            </a:pathLst>
          </a:custGeom>
          <a:ln w="11439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" name="object 164"/>
          <p:cNvSpPr/>
          <p:nvPr/>
        </p:nvSpPr>
        <p:spPr>
          <a:xfrm>
            <a:off x="1413934" y="501505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844" y="0"/>
                </a:moveTo>
                <a:lnTo>
                  <a:pt x="43844" y="0"/>
                </a:lnTo>
                <a:lnTo>
                  <a:pt x="0" y="0"/>
                </a:lnTo>
              </a:path>
            </a:pathLst>
          </a:custGeom>
          <a:ln w="11439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" name="object 169"/>
          <p:cNvSpPr/>
          <p:nvPr/>
        </p:nvSpPr>
        <p:spPr>
          <a:xfrm>
            <a:off x="1413934" y="427150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844" y="0"/>
                </a:moveTo>
                <a:lnTo>
                  <a:pt x="43844" y="0"/>
                </a:lnTo>
                <a:lnTo>
                  <a:pt x="0" y="0"/>
                </a:lnTo>
              </a:path>
            </a:pathLst>
          </a:custGeom>
          <a:ln w="11439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7" name="object 174"/>
          <p:cNvSpPr/>
          <p:nvPr/>
        </p:nvSpPr>
        <p:spPr>
          <a:xfrm>
            <a:off x="1413934" y="352705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844" y="0"/>
                </a:moveTo>
                <a:lnTo>
                  <a:pt x="43844" y="0"/>
                </a:lnTo>
                <a:lnTo>
                  <a:pt x="0" y="0"/>
                </a:lnTo>
              </a:path>
            </a:pathLst>
          </a:custGeom>
          <a:ln w="11439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" name="object 179"/>
          <p:cNvSpPr/>
          <p:nvPr/>
        </p:nvSpPr>
        <p:spPr>
          <a:xfrm>
            <a:off x="1413934" y="278261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844" y="0"/>
                </a:moveTo>
                <a:lnTo>
                  <a:pt x="43844" y="0"/>
                </a:lnTo>
                <a:lnTo>
                  <a:pt x="0" y="0"/>
                </a:lnTo>
              </a:path>
            </a:pathLst>
          </a:custGeom>
          <a:ln w="11439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" name="object 184"/>
          <p:cNvSpPr/>
          <p:nvPr/>
        </p:nvSpPr>
        <p:spPr>
          <a:xfrm>
            <a:off x="1413934" y="203803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844" y="0"/>
                </a:moveTo>
                <a:lnTo>
                  <a:pt x="43844" y="0"/>
                </a:lnTo>
                <a:lnTo>
                  <a:pt x="0" y="0"/>
                </a:lnTo>
              </a:path>
            </a:pathLst>
          </a:custGeom>
          <a:ln w="11439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" name="object 189"/>
          <p:cNvSpPr/>
          <p:nvPr/>
        </p:nvSpPr>
        <p:spPr>
          <a:xfrm>
            <a:off x="1413934" y="129359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844" y="0"/>
                </a:moveTo>
                <a:lnTo>
                  <a:pt x="43844" y="0"/>
                </a:lnTo>
                <a:lnTo>
                  <a:pt x="0" y="0"/>
                </a:lnTo>
              </a:path>
            </a:pathLst>
          </a:custGeom>
          <a:ln w="11439">
            <a:solidFill>
              <a:srgbClr val="8588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" name="TextBox 180"/>
          <p:cNvSpPr txBox="1"/>
          <p:nvPr/>
        </p:nvSpPr>
        <p:spPr>
          <a:xfrm>
            <a:off x="1035437" y="1174402"/>
            <a:ext cx="409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1.50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1035437" y="1920616"/>
            <a:ext cx="409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1.25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1029116" y="2663653"/>
            <a:ext cx="409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1.00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1029116" y="3407456"/>
            <a:ext cx="409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0.75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1039186" y="4154762"/>
            <a:ext cx="409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0.50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1039186" y="4898063"/>
            <a:ext cx="409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0.25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1040772" y="5641917"/>
            <a:ext cx="409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0.00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1634148" y="1226138"/>
            <a:ext cx="2506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HR = 0.44 (0.25, 0.80)</a:t>
            </a:r>
          </a:p>
          <a:p>
            <a:r>
              <a:rPr lang="en-US" sz="1400" dirty="0">
                <a:latin typeface="+mj-lt"/>
              </a:rPr>
              <a:t>ARR = 0.59%</a:t>
            </a:r>
          </a:p>
          <a:p>
            <a:r>
              <a:rPr lang="en-US" sz="1400" dirty="0">
                <a:latin typeface="+mj-lt"/>
              </a:rPr>
              <a:t>NNT = 170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A36FB4D-5592-4AB3-8A79-C0072902D73D}"/>
              </a:ext>
            </a:extLst>
          </p:cNvPr>
          <p:cNvSpPr txBox="1"/>
          <p:nvPr/>
        </p:nvSpPr>
        <p:spPr>
          <a:xfrm>
            <a:off x="6311395" y="6594673"/>
            <a:ext cx="2438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Data on file PERFUSE Study Group</a:t>
            </a:r>
          </a:p>
        </p:txBody>
      </p:sp>
    </p:spTree>
    <p:extLst>
      <p:ext uri="{BB962C8B-B14F-4D97-AF65-F5344CB8AC3E}">
        <p14:creationId xmlns:p14="http://schemas.microsoft.com/office/powerpoint/2010/main" val="2353752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8166" y="1387603"/>
            <a:ext cx="2826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RRR = 29.0% (8.0, 46.0)</a:t>
            </a:r>
          </a:p>
          <a:p>
            <a:pPr lvl="0" algn="ctr" eaLnBrk="1" hangingPunct="1">
              <a:defRPr/>
            </a:pPr>
            <a:r>
              <a:rPr lang="en-US" sz="1600" b="1" i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.001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16334" y="1922836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9.30%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89588" y="3092459"/>
            <a:ext cx="804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6.50%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6633" y="3162878"/>
            <a:ext cx="249957" cy="213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p=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43341" y="2039007"/>
            <a:ext cx="1743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HR =   (95% CI)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88419" y="5335271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33562" y="5335271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33562" y="337597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09685" y="2564771"/>
            <a:ext cx="336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%</a:t>
            </a:r>
          </a:p>
        </p:txBody>
      </p:sp>
      <p:graphicFrame>
        <p:nvGraphicFramePr>
          <p:cNvPr id="31" name="Object 3"/>
          <p:cNvGraphicFramePr>
            <a:graphicFrameLocks/>
          </p:cNvGraphicFramePr>
          <p:nvPr>
            <p:extLst/>
          </p:nvPr>
        </p:nvGraphicFramePr>
        <p:xfrm>
          <a:off x="4416212" y="1710583"/>
          <a:ext cx="4271049" cy="4826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768414" y="1971643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9.0%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04172" y="3076564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6.4%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1215412" y="1204948"/>
            <a:ext cx="3309727" cy="29667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1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MAGELLAN</a:t>
            </a:r>
          </a:p>
        </p:txBody>
      </p:sp>
      <p:sp>
        <p:nvSpPr>
          <p:cNvPr id="25" name="Rectangle 159"/>
          <p:cNvSpPr>
            <a:spLocks noChangeArrowheads="1"/>
          </p:cNvSpPr>
          <p:nvPr/>
        </p:nvSpPr>
        <p:spPr bwMode="auto">
          <a:xfrm>
            <a:off x="927100" y="162699"/>
            <a:ext cx="8231189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Primary Efficacy Endpoint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Central D-dimer ≥ 2 x ULN: MAGELLAN vs APEX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5478003" y="1171758"/>
            <a:ext cx="3309727" cy="296677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11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APEX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79904" y="1355414"/>
            <a:ext cx="2877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RRR = 29.5% (11.6, 43.9)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.002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611533"/>
            <a:ext cx="24593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MAGELLAN and APEX analyses through 35 days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79734" y="6621195"/>
            <a:ext cx="29845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Cohen A et al. J Throm Haemost. 2014;12:479-87 </a:t>
            </a:r>
          </a:p>
        </p:txBody>
      </p:sp>
      <p:graphicFrame>
        <p:nvGraphicFramePr>
          <p:cNvPr id="24" name="Object 3"/>
          <p:cNvGraphicFramePr>
            <a:graphicFrameLocks/>
          </p:cNvGraphicFramePr>
          <p:nvPr>
            <p:extLst/>
          </p:nvPr>
        </p:nvGraphicFramePr>
        <p:xfrm>
          <a:off x="372971" y="1675509"/>
          <a:ext cx="4271049" cy="4826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498318" y="1845448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9.3%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54039" y="3011531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6.5%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48509" y="5643048"/>
            <a:ext cx="96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n=125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35900" y="5643047"/>
            <a:ext cx="83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n=84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19558" y="5643046"/>
            <a:ext cx="91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n=165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33674" y="5643046"/>
            <a:ext cx="96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n=118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51887" y="0"/>
            <a:ext cx="392113" cy="2791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78106" y="6611779"/>
            <a:ext cx="3165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Gibson CM, et al. ISTH 2016. Abstract CA02.</a:t>
            </a:r>
          </a:p>
        </p:txBody>
      </p:sp>
    </p:spTree>
    <p:extLst>
      <p:ext uri="{BB962C8B-B14F-4D97-AF65-F5344CB8AC3E}">
        <p14:creationId xmlns:p14="http://schemas.microsoft.com/office/powerpoint/2010/main" val="1707003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s://s3-us-west-2.amazonaws.com/perfuse/alogw.png?X-Amz-Date=20151105T145003Z&amp;X-Amz-Expires=300&amp;X-Amz-Algorithm=AWS4-HMAC-SHA256&amp;X-Amz-Signature=04953c67c89ff5d3c0ad0bce62e4e78b05513e0031998d1089c1e075f6cc7e04&amp;X-Amz-Credential=ASIAJ2JNLB3ULCSC2JQQ/20151105/us-west-2/s3/aws4_request&amp;X-Amz-SignedHeaders=Host&amp;x-amz-security-token=AQoDYXdzEEgakAIwXYWJNBCDyAggyOlL1E/QhsBwayxGJV4SAWCMyZikg3bAvI%2BJSAazlU6klJQx2Xb5GG/B8qrjT8SCEugLfQFQzQgIBlsqq2yp0znmYlDGgSws537L4OSloXNp3kgZl7iJwBZ/rLQQqv1Ai6xMnGHtsg3EVj5r94vmb42efP1JMwubvQGzjLjQm3xU1cx82LBm7ENbvO/mXdbX7D4kFlrBfcp/QQLTP5iTau333Ii09DdrJprqHLvOtY2P57w1t9YBXKEZJ%2B%2BwMj0blH5J9vFiap4yHdWnBeGpenzCfNZx8zfKiYClxOFM/YoDB9fae4S7hguK6B6p7kHRhbrQg3p38D/q/BhUF%2B8IuKHoXZDpxyD/2O2xBQ%3D%3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5" y="127009"/>
            <a:ext cx="923132" cy="76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itle 1"/>
          <p:cNvSpPr>
            <a:spLocks noGrp="1"/>
          </p:cNvSpPr>
          <p:nvPr>
            <p:ph type="title" idx="4294967295"/>
          </p:nvPr>
        </p:nvSpPr>
        <p:spPr>
          <a:xfrm>
            <a:off x="1054100" y="228600"/>
            <a:ext cx="8089900" cy="6096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2100" dirty="0"/>
              <a:t>Comparison to Previous NOAC Trials of Extended Thromboprophylaxis in Acute Medically Ill Patients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944" y="1163315"/>
            <a:ext cx="9058406" cy="5549532"/>
            <a:chOff x="138336" y="1132899"/>
            <a:chExt cx="8942166" cy="5538834"/>
          </a:xfrm>
        </p:grpSpPr>
        <p:sp>
          <p:nvSpPr>
            <p:cNvPr id="57" name="TextBox 56"/>
            <p:cNvSpPr txBox="1"/>
            <p:nvPr/>
          </p:nvSpPr>
          <p:spPr>
            <a:xfrm>
              <a:off x="7795799" y="1756234"/>
              <a:ext cx="9541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p&lt;0.001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38336" y="1134318"/>
              <a:ext cx="8912531" cy="5537415"/>
            </a:xfrm>
            <a:prstGeom prst="rect">
              <a:avLst/>
            </a:prstGeom>
            <a:solidFill>
              <a:schemeClr val="accent4">
                <a:lumMod val="10000"/>
              </a:schemeClr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  <a:defRPr/>
              </a:pPr>
              <a:endPara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aphicFrame>
          <p:nvGraphicFramePr>
            <p:cNvPr id="23" name="Chart 22"/>
            <p:cNvGraphicFramePr/>
            <p:nvPr>
              <p:extLst/>
            </p:nvPr>
          </p:nvGraphicFramePr>
          <p:xfrm>
            <a:off x="857900" y="1777998"/>
            <a:ext cx="8133699" cy="42248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 rot="16200000">
              <a:off x="-309933" y="4110185"/>
              <a:ext cx="1437041" cy="33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Incidence (%)</a:t>
              </a:r>
            </a:p>
          </p:txBody>
        </p:sp>
        <p:sp>
          <p:nvSpPr>
            <p:cNvPr id="25" name="Up Arrow 24"/>
            <p:cNvSpPr/>
            <p:nvPr/>
          </p:nvSpPr>
          <p:spPr>
            <a:xfrm>
              <a:off x="425527" y="1875871"/>
              <a:ext cx="728705" cy="2887300"/>
            </a:xfrm>
            <a:prstGeom prst="up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0" rtlCol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VTE Events</a:t>
              </a:r>
            </a:p>
          </p:txBody>
        </p:sp>
        <p:sp>
          <p:nvSpPr>
            <p:cNvPr id="26" name="Up Arrow 25"/>
            <p:cNvSpPr/>
            <p:nvPr/>
          </p:nvSpPr>
          <p:spPr>
            <a:xfrm rot="10800000">
              <a:off x="425523" y="4763172"/>
              <a:ext cx="728709" cy="1565600"/>
            </a:xfrm>
            <a:prstGeom prst="upArrow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0" tIns="0" rIns="0" bIns="45720" rtlCol="0" anchor="ctr" anchorCtr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Major Bleeding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45838" y="1132899"/>
              <a:ext cx="1083951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ADOPT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Apixaban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50134" y="1135273"/>
              <a:ext cx="1640193" cy="5616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MAGELLAN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Rivaroxaban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74644" y="1135273"/>
              <a:ext cx="873819" cy="56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APEX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Betrixaban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19247" y="5810394"/>
              <a:ext cx="7561255" cy="25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Enoxaparin         Apixaban                                  Enoxaparin       Rivaroxaban                                 Enoxaparin        Betrixaban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73276" y="5401135"/>
              <a:ext cx="823625" cy="337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 .04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55695" y="5401135"/>
              <a:ext cx="935978" cy="337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eaLnBrk="1" hangingPunct="1">
                <a:defRPr/>
              </a:pPr>
              <a:r>
                <a:rPr lang="en-US" sz="1600" b="1" i="1" dirty="0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rPr>
                <a:t>P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&lt; .001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51927" y="5390122"/>
              <a:ext cx="823625" cy="337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eaLnBrk="1" hangingPunct="1">
                <a:defRPr/>
              </a:pPr>
              <a:r>
                <a:rPr lang="en-US" sz="1600" b="1" i="1" dirty="0">
                  <a:solidFill>
                    <a:srgbClr val="FF0066"/>
                  </a:solidFill>
                  <a:latin typeface="Arial" pitchFamily="34" charset="0"/>
                  <a:cs typeface="Arial" pitchFamily="34" charset="0"/>
                </a:rPr>
                <a:t>P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= .55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73276" y="3183974"/>
              <a:ext cx="831094" cy="337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eaLnBrk="1" hangingPunct="1">
                <a:defRPr/>
              </a:pPr>
              <a:r>
                <a:rPr lang="en-US" sz="1600" b="1" i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= .44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64520" y="2264404"/>
              <a:ext cx="831094" cy="337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= .02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451560" y="1907722"/>
            <a:ext cx="1035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= .006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594423"/>
            <a:ext cx="56273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Overall efficacy population analysis used for comparison purposes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29727" y="2988560"/>
            <a:ext cx="1444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RRR = 12.9%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02763" y="2083916"/>
            <a:ext cx="1444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RRR = 22.8%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15183" y="1682998"/>
            <a:ext cx="1524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RRR* = 24.0%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37505" y="4624754"/>
            <a:ext cx="332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27980" y="1726092"/>
            <a:ext cx="332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39251" y="5337340"/>
            <a:ext cx="332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47030" y="3176887"/>
            <a:ext cx="332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78106" y="6611779"/>
            <a:ext cx="3165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Gibson CM, et al. ISTH 2016. Abstract CA02.</a:t>
            </a:r>
          </a:p>
        </p:txBody>
      </p:sp>
    </p:spTree>
    <p:extLst>
      <p:ext uri="{BB962C8B-B14F-4D97-AF65-F5344CB8AC3E}">
        <p14:creationId xmlns:p14="http://schemas.microsoft.com/office/powerpoint/2010/main" val="8073697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1488" y="163513"/>
            <a:ext cx="8672512" cy="7239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3600" dirty="0"/>
              <a:t>Summary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1888" y="1230445"/>
            <a:ext cx="8545513" cy="5276373"/>
          </a:xfrm>
          <a:prstGeom prst="roundRect">
            <a:avLst>
              <a:gd name="adj" fmla="val 2671"/>
            </a:avLst>
          </a:prstGeom>
          <a:gradFill>
            <a:gsLst>
              <a:gs pos="0">
                <a:schemeClr val="dk1">
                  <a:shade val="15000"/>
                  <a:satMod val="180000"/>
                </a:schemeClr>
              </a:gs>
              <a:gs pos="36000">
                <a:schemeClr val="dk1">
                  <a:tint val="99000"/>
                  <a:shade val="65000"/>
                  <a:satMod val="155000"/>
                </a:schemeClr>
              </a:gs>
              <a:gs pos="100000">
                <a:schemeClr val="dk1">
                  <a:tint val="95500"/>
                  <a:shade val="100000"/>
                  <a:satMod val="15500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anchor="ctr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8B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an mITT analysis that includes all patients treated with study drug performed by the FDA in the label and pre-specified in the protocol, Betrixaban reduced the composite endpoint of symptomatic and asymptomatic events as well as symptomatic events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8B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8B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Betrixaban was not associated with a significant increase in major, ICH, or fatal bleeding, but was associated with more CRNM bleeding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8B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8B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Betrixaban reduced stroke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8B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88B0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Betrixaban reduced fatal or irreversible events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4693A-ED78-450F-8077-AD81ADE7F911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8106" y="6611779"/>
            <a:ext cx="3165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1" hangingPunct="1">
              <a:defRPr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Gibson CM, et al. ISTH 2016. Abstract CA02.</a:t>
            </a:r>
          </a:p>
        </p:txBody>
      </p:sp>
    </p:spTree>
    <p:extLst>
      <p:ext uri="{BB962C8B-B14F-4D97-AF65-F5344CB8AC3E}">
        <p14:creationId xmlns:p14="http://schemas.microsoft.com/office/powerpoint/2010/main" val="3114559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90441" y="1844824"/>
            <a:ext cx="3245644" cy="2310432"/>
          </a:xfrm>
        </p:spPr>
        <p:txBody>
          <a:bodyPr/>
          <a:lstStyle/>
          <a:p>
            <a:pPr lvl="1"/>
            <a:r>
              <a:rPr lang="en-US" dirty="0" smtClean="0"/>
              <a:t>Alexander T. Cohen, MBBS, MSc, MD, FRACP</a:t>
            </a:r>
          </a:p>
          <a:p>
            <a:pPr lvl="2"/>
            <a:r>
              <a:rPr lang="en-US" dirty="0" smtClean="0"/>
              <a:t>Consultant Physician</a:t>
            </a:r>
          </a:p>
          <a:p>
            <a:pPr lvl="2"/>
            <a:r>
              <a:rPr lang="en-US" dirty="0" smtClean="0"/>
              <a:t>Guy's and St Thomas' NHS Foundation Trust</a:t>
            </a:r>
          </a:p>
          <a:p>
            <a:pPr lvl="2"/>
            <a:r>
              <a:rPr lang="en-US" dirty="0" smtClean="0"/>
              <a:t>London, United Kingdom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Antidotes for DOACs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4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 smtClean="0"/>
              <a:t>Among patients with acute medical illnesses, the highest frequency of hospital-related DVT and PE occurs:</a:t>
            </a:r>
          </a:p>
          <a:p>
            <a:r>
              <a:rPr lang="en-US" dirty="0" smtClean="0"/>
              <a:t> 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US" dirty="0" smtClean="0"/>
              <a:t>During the first 5 days of hospitalization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US" dirty="0" smtClean="0"/>
              <a:t>During the second 10 days of hospitalization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US" dirty="0" smtClean="0"/>
              <a:t>During the first month after hospital discharge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US" dirty="0" smtClean="0"/>
              <a:t>During the third month after hospital discharge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US" dirty="0" smtClean="0"/>
              <a:t>During the sixth month after hospital discharge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Question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283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9BEB5C-4E15-4D94-8318-D62D1686E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dirty="0" smtClean="0"/>
              <a:t>What was the mortality rate from intracranial haemorrhages in the DOAC phase III studies?</a:t>
            </a:r>
          </a:p>
          <a:p>
            <a:endParaRPr lang="en-GB" dirty="0" smtClean="0"/>
          </a:p>
          <a:p>
            <a:pPr marL="457200" lvl="1" indent="-457200">
              <a:buFont typeface="+mj-lt"/>
              <a:buAutoNum type="alphaUcPeriod"/>
            </a:pPr>
            <a:r>
              <a:rPr lang="en-GB" dirty="0" smtClean="0"/>
              <a:t>10-15%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GB" dirty="0" smtClean="0"/>
              <a:t>15-30%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GB" dirty="0" smtClean="0"/>
              <a:t>30-40%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GB" dirty="0" smtClean="0"/>
              <a:t>40-50%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899671-D467-4327-92EB-341B3930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Question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489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9BEB5C-4E15-4D94-8318-D62D1686E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dirty="0" smtClean="0"/>
              <a:t>What was the mortality rate from intracranial haemorrhages in the DOAC phase III studies?</a:t>
            </a:r>
          </a:p>
          <a:p>
            <a:endParaRPr lang="en-GB" dirty="0" smtClean="0"/>
          </a:p>
          <a:p>
            <a:pPr marL="457200" lvl="1" indent="-457200">
              <a:buFont typeface="+mj-lt"/>
              <a:buAutoNum type="alphaUcPeriod"/>
            </a:pPr>
            <a:r>
              <a:rPr lang="en-GB" dirty="0" smtClean="0"/>
              <a:t>10-15%          </a:t>
            </a:r>
            <a:r>
              <a:rPr lang="en-GB" dirty="0"/>
              <a:t>49</a:t>
            </a:r>
            <a:r>
              <a:rPr lang="en-GB" dirty="0" smtClean="0"/>
              <a:t>%</a:t>
            </a:r>
            <a:endParaRPr lang="en-GB" dirty="0"/>
          </a:p>
          <a:p>
            <a:pPr marL="457200" lvl="1" indent="-457200">
              <a:buFont typeface="+mj-lt"/>
              <a:buAutoNum type="alphaUcPeriod"/>
            </a:pPr>
            <a:r>
              <a:rPr lang="en-GB" dirty="0" smtClean="0"/>
              <a:t>15-30%          21%</a:t>
            </a:r>
            <a:endParaRPr lang="en-GB" dirty="0"/>
          </a:p>
          <a:p>
            <a:pPr marL="457200" lvl="1" indent="-457200">
              <a:buFont typeface="+mj-lt"/>
              <a:buAutoNum type="alphaUcPeriod"/>
            </a:pPr>
            <a:r>
              <a:rPr lang="en-GB" dirty="0"/>
              <a:t>30-40</a:t>
            </a:r>
            <a:r>
              <a:rPr lang="en-GB" dirty="0" smtClean="0"/>
              <a:t>%          </a:t>
            </a:r>
            <a:r>
              <a:rPr lang="en-GB" dirty="0"/>
              <a:t>14</a:t>
            </a:r>
            <a:r>
              <a:rPr lang="en-GB" dirty="0" smtClean="0"/>
              <a:t>%</a:t>
            </a:r>
            <a:endParaRPr lang="en-GB" dirty="0"/>
          </a:p>
          <a:p>
            <a:pPr marL="457200" lvl="1" indent="-457200">
              <a:buFont typeface="+mj-lt"/>
              <a:buAutoNum type="alphaUcPeriod"/>
            </a:pPr>
            <a:r>
              <a:rPr lang="en-GB" b="1" dirty="0"/>
              <a:t>40-50</a:t>
            </a:r>
            <a:r>
              <a:rPr lang="en-GB" b="1" dirty="0" smtClean="0"/>
              <a:t>%          </a:t>
            </a:r>
            <a:r>
              <a:rPr lang="en-GB" dirty="0" smtClean="0"/>
              <a:t>15</a:t>
            </a:r>
            <a:r>
              <a:rPr lang="en-GB" dirty="0"/>
              <a:t>%</a:t>
            </a:r>
          </a:p>
          <a:p>
            <a:pPr marL="457200" lvl="1" indent="-457200">
              <a:buFont typeface="+mj-lt"/>
              <a:buAutoNum type="alphaUcPeriod"/>
            </a:pPr>
            <a:endParaRPr lang="en-GB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899671-D467-4327-92EB-341B3930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Question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44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E4D2-31E7-4096-8CAB-5CEFEC730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lack of antidotes for factor Xa inhibitors is a concern for patients and clinicians</a:t>
            </a:r>
          </a:p>
          <a:p>
            <a:pPr lvl="1"/>
            <a:r>
              <a:rPr lang="en-US" dirty="0" smtClean="0"/>
              <a:t>Many clinicians perceive VKAs and the heparins to be safer, as antidotes are available if bleeding occurs</a:t>
            </a:r>
          </a:p>
          <a:p>
            <a:pPr lvl="1"/>
            <a:r>
              <a:rPr lang="en-US" dirty="0" smtClean="0"/>
              <a:t>In clinical trials and clinical practice, however, major bleeding rates and bleeding case fatality rates are significantly lower with DOACs than with VKAs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OAC-Related Bleeding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141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OACs still top the list of medications most likely to cause harm</a:t>
            </a:r>
          </a:p>
          <a:p>
            <a:pPr lvl="1"/>
            <a:r>
              <a:rPr lang="en-US" dirty="0" smtClean="0"/>
              <a:t>DOACs are being used in patients with multiple morbidities</a:t>
            </a:r>
          </a:p>
          <a:p>
            <a:pPr lvl="1"/>
            <a:r>
              <a:rPr lang="en-US" dirty="0" smtClean="0"/>
              <a:t>PCC can reverse INR after FXa inhibitors (rivaroxaban, apixaban, edoxaban, betrixaban), but this is not proven to stop bleeding and is associated with thrombosis</a:t>
            </a:r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Antidotes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018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Level 1A Evidence for Reversal Strategies for Direct Anticoagulants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9876225">
            <a:off x="228821" y="3167700"/>
            <a:ext cx="838879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Tahoma" panose="020B0604030504040204" pitchFamily="34" charset="0"/>
              </a:rPr>
              <a:t>This space intentionally left blank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2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Idarucizumab</a:t>
            </a:r>
          </a:p>
          <a:p>
            <a:pPr lvl="2"/>
            <a:r>
              <a:rPr lang="en-US" dirty="0" smtClean="0"/>
              <a:t>Humanized monoclonal antibody fragment that binds dabigatran</a:t>
            </a:r>
          </a:p>
          <a:p>
            <a:pPr lvl="2"/>
            <a:r>
              <a:rPr lang="en-US" dirty="0" smtClean="0"/>
              <a:t>300 </a:t>
            </a:r>
            <a:r>
              <a:rPr lang="en-US" dirty="0" smtClean="0">
                <a:sym typeface="Symbol"/>
              </a:rPr>
              <a:t></a:t>
            </a:r>
            <a:r>
              <a:rPr lang="en-US" dirty="0" smtClean="0"/>
              <a:t> higher affinity for dabigatran than dabigatran has for thrombin</a:t>
            </a:r>
          </a:p>
          <a:p>
            <a:pPr lvl="2"/>
            <a:r>
              <a:rPr lang="en-US" dirty="0" smtClean="0"/>
              <a:t>2.5-g IV x 2 bolus dose</a:t>
            </a:r>
          </a:p>
          <a:p>
            <a:pPr lvl="2"/>
            <a:r>
              <a:rPr lang="en-US" dirty="0" smtClean="0"/>
              <a:t>Approved for </a:t>
            </a:r>
          </a:p>
          <a:p>
            <a:pPr lvl="3"/>
            <a:r>
              <a:rPr lang="en-US" dirty="0" smtClean="0"/>
              <a:t>Emergency surgery/urgent procedures </a:t>
            </a:r>
          </a:p>
          <a:p>
            <a:pPr lvl="3"/>
            <a:r>
              <a:rPr lang="en-US" dirty="0" smtClean="0"/>
              <a:t>Life-threatening or uncontrolled bleeding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 smtClean="0"/>
              <a:t>Pollack CV, et al.</a:t>
            </a:r>
            <a:r>
              <a:rPr lang="da-DK" i="1" dirty="0" smtClean="0"/>
              <a:t> N Engl J Med</a:t>
            </a:r>
            <a:r>
              <a:rPr lang="da-DK" dirty="0" smtClean="0"/>
              <a:t>. 2017;377:431-441.</a:t>
            </a:r>
            <a:endParaRPr lang="da-DK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DOAC Antidote </a:t>
            </a:r>
            <a:br>
              <a:rPr lang="en-US" dirty="0" smtClean="0"/>
            </a:br>
            <a:r>
              <a:rPr lang="en-US" dirty="0" smtClean="0"/>
              <a:t>Idarucizumab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56992"/>
            <a:ext cx="2612972" cy="26003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83422" y="270280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Fully humanized antibody fragment </a:t>
            </a:r>
            <a:endParaRPr lang="en-US" sz="1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15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" y="-223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498B"/>
              </a:solidFill>
              <a:latin typeface="Calibri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i="1" dirty="0"/>
              <a:t>N Engl J Med</a:t>
            </a:r>
            <a:r>
              <a:rPr lang="en-US" dirty="0"/>
              <a:t>, Pollack CV, et al., Idarucizumab for Dabigatran Reversal, 373., 511-520. Copyright © 2015 Massachusetts Medical Society. Reprinted with permission from Massachusetts Medical Society. </a:t>
            </a: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473EED-344A-43DD-9253-453D11F1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RE-VERSE AD: Primary Endpoint -- Reversal of Dabigatran With Idarucizumab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42901" y="1534320"/>
            <a:ext cx="8496302" cy="47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Arial" panose="020B0604020202020204" pitchFamily="34" charset="0"/>
              <a:buNone/>
              <a:tabLst>
                <a:tab pos="230188" algn="l"/>
                <a:tab pos="5541963" algn="l"/>
              </a:tabLst>
              <a:defRPr sz="24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2286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804863" indent="-3476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Calibri" panose="020F0502020204030204" pitchFamily="34" charset="0"/>
              <a:buChar char="–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2620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Wingdings" panose="05000000000000000000" pitchFamily="2" charset="2"/>
              <a:buChar char="§"/>
              <a:tabLst>
                <a:tab pos="1262063" algn="l"/>
              </a:tabLst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6FA7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IMAGE NO LONGER AVAILABLE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427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301 acute bleeding: </a:t>
            </a:r>
          </a:p>
          <a:p>
            <a:pPr lvl="1"/>
            <a:r>
              <a:rPr lang="en-GB" dirty="0" smtClean="0"/>
              <a:t>98 (32.6%) presented with intracranial hemorrhage; </a:t>
            </a:r>
          </a:p>
          <a:p>
            <a:pPr lvl="2"/>
            <a:r>
              <a:rPr lang="en-GB" dirty="0" smtClean="0"/>
              <a:t>Median time to the cessation of bleeding was 2.5 hours (in those assessable)</a:t>
            </a:r>
          </a:p>
          <a:p>
            <a:pPr lvl="1"/>
            <a:r>
              <a:rPr lang="en-GB" dirty="0" smtClean="0"/>
              <a:t>At 90 days, thrombotic events 6.3%</a:t>
            </a:r>
          </a:p>
          <a:p>
            <a:pPr lvl="2"/>
            <a:r>
              <a:rPr lang="en-GB" dirty="0" smtClean="0"/>
              <a:t>Mortality rate was 19%</a:t>
            </a:r>
          </a:p>
          <a:p>
            <a:pPr lvl="1"/>
            <a:r>
              <a:rPr lang="en-GB" dirty="0" smtClean="0"/>
              <a:t>202 emergency surgery:  </a:t>
            </a:r>
          </a:p>
          <a:p>
            <a:pPr lvl="1"/>
            <a:r>
              <a:rPr lang="en-GB" dirty="0" smtClean="0"/>
              <a:t>Median time to the initiation of the intended procedure was 1.6 hours;</a:t>
            </a:r>
          </a:p>
          <a:p>
            <a:pPr lvl="1"/>
            <a:r>
              <a:rPr lang="en-GB" dirty="0" smtClean="0"/>
              <a:t>Periprocedural hemostasis was assessed as normal in 93.4% </a:t>
            </a:r>
          </a:p>
          <a:p>
            <a:pPr lvl="2"/>
            <a:r>
              <a:rPr lang="en-GB" dirty="0" smtClean="0"/>
              <a:t>Mildly abnormal in 5.1%, and moderately abnormal in 1.5% </a:t>
            </a:r>
          </a:p>
          <a:p>
            <a:pPr lvl="1"/>
            <a:r>
              <a:rPr lang="en-GB" dirty="0" smtClean="0"/>
              <a:t>At 90 days, thrombotic events 7.4%</a:t>
            </a:r>
          </a:p>
          <a:p>
            <a:pPr lvl="2"/>
            <a:r>
              <a:rPr lang="en-GB" dirty="0" smtClean="0"/>
              <a:t>Mortality rate was 19%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/>
              <a:t>Pollack CV, et al. </a:t>
            </a:r>
            <a:r>
              <a:rPr lang="da-DK" i="1" dirty="0"/>
              <a:t>N Engl J Med</a:t>
            </a:r>
            <a:r>
              <a:rPr lang="da-DK" dirty="0"/>
              <a:t>. 2017;377:431-441. 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Idarucizumab for Dabigatran Reversal</a:t>
            </a:r>
            <a:endParaRPr lang="en-GB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10132911" y="6326119"/>
            <a:ext cx="632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E14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36F82F2-659E-4779-934C-90BE5A398E16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60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Andexanet alfa</a:t>
            </a:r>
          </a:p>
          <a:p>
            <a:pPr lvl="1"/>
            <a:r>
              <a:rPr lang="en-US" dirty="0" smtClean="0"/>
              <a:t>"Decoy" recombinant FXa molecule with mutation in catalytic site, lacks GLA domain</a:t>
            </a:r>
          </a:p>
          <a:p>
            <a:pPr lvl="1"/>
            <a:r>
              <a:rPr lang="en-US" dirty="0" smtClean="0"/>
              <a:t>"Universal" FXa inhibitor antidote</a:t>
            </a:r>
          </a:p>
          <a:p>
            <a:pPr lvl="1"/>
            <a:r>
              <a:rPr lang="en-US" dirty="0" smtClean="0"/>
              <a:t>Human volunteer studies demonstrate reversal of anticoagulation:</a:t>
            </a:r>
          </a:p>
          <a:p>
            <a:pPr lvl="2"/>
            <a:r>
              <a:rPr lang="en-US" dirty="0" smtClean="0"/>
              <a:t>Apixaban</a:t>
            </a:r>
          </a:p>
          <a:p>
            <a:pPr lvl="2"/>
            <a:r>
              <a:rPr lang="en-US" dirty="0" smtClean="0"/>
              <a:t>Betrixaban</a:t>
            </a:r>
          </a:p>
          <a:p>
            <a:pPr lvl="2"/>
            <a:r>
              <a:rPr lang="en-US" dirty="0" smtClean="0"/>
              <a:t>Edoxaban</a:t>
            </a:r>
          </a:p>
          <a:p>
            <a:pPr lvl="2"/>
            <a:r>
              <a:rPr lang="en-US" dirty="0" smtClean="0"/>
              <a:t>Rivaroxaban</a:t>
            </a:r>
          </a:p>
          <a:p>
            <a:pPr lvl="2"/>
            <a:r>
              <a:rPr lang="en-US" dirty="0" smtClean="0"/>
              <a:t>LMWH</a:t>
            </a:r>
          </a:p>
          <a:p>
            <a:pPr lvl="1"/>
            <a:r>
              <a:rPr lang="en-US" dirty="0" smtClean="0"/>
              <a:t>Not yet approved for use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Image courtesy of Alexander Cohen, MBBS, MSc, MD.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DOAC Antidote </a:t>
            </a:r>
            <a:br>
              <a:rPr lang="en-US" dirty="0" smtClean="0"/>
            </a:br>
            <a:r>
              <a:rPr lang="en-US" sz="3600" i="1" dirty="0" smtClean="0"/>
              <a:t>Andexanet Alfa</a:t>
            </a:r>
            <a:endParaRPr lang="en-US" sz="36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522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i="1" dirty="0"/>
              <a:t>N Engl J Med</a:t>
            </a:r>
            <a:r>
              <a:rPr lang="en-US" dirty="0"/>
              <a:t>, Siegal DM, et al., Andexanet Alfa for the Reversal of Factor Xa Inhibitor Activity, 373., 2413-2424. Copyright © 2015 Massachusetts Medical Society. Reprinted with permission from Massachusetts Medical Society. 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ANNEXA-A and </a:t>
            </a:r>
            <a:r>
              <a:rPr lang="en-US" dirty="0" smtClean="0"/>
              <a:t>ANNEXA-R</a:t>
            </a:r>
            <a:r>
              <a:rPr lang="en-US" dirty="0"/>
              <a:t/>
            </a:r>
            <a:br>
              <a:rPr lang="en-US" dirty="0"/>
            </a:br>
            <a:r>
              <a:rPr lang="en-US" sz="3600" i="1" dirty="0"/>
              <a:t>Heathy Volunteers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0498" y="1916832"/>
            <a:ext cx="13303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342901" y="1534320"/>
            <a:ext cx="8496302" cy="47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Arial" panose="020B0604020202020204" pitchFamily="34" charset="0"/>
              <a:buNone/>
              <a:tabLst>
                <a:tab pos="230188" algn="l"/>
                <a:tab pos="5541963" algn="l"/>
              </a:tabLst>
              <a:defRPr sz="24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2286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804863" indent="-3476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Calibri" panose="020F0502020204030204" pitchFamily="34" charset="0"/>
              <a:buChar char="–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2620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Wingdings" panose="05000000000000000000" pitchFamily="2" charset="2"/>
              <a:buChar char="§"/>
              <a:tabLst>
                <a:tab pos="1262063" algn="l"/>
              </a:tabLst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6FA7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IMAGE NO LONGER AVAILABLE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1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 smtClean="0"/>
              <a:t>Among patients with acute medical illnesses, the highest frequency of hospital-related DVT and PE occurs:</a:t>
            </a:r>
          </a:p>
          <a:p>
            <a:r>
              <a:rPr lang="en-US" dirty="0" smtClean="0"/>
              <a:t> 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US" dirty="0" smtClean="0"/>
              <a:t>During the first 5 days of hospitalization			34%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US" dirty="0" smtClean="0"/>
              <a:t>During the second 10 days of hospitalization		21%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US" b="1" dirty="0" smtClean="0">
                <a:solidFill>
                  <a:schemeClr val="tx1"/>
                </a:solidFill>
              </a:rPr>
              <a:t>During the first month after hospital discharge</a:t>
            </a:r>
            <a:r>
              <a:rPr lang="en-US" dirty="0" smtClean="0"/>
              <a:t>		39%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US" dirty="0" smtClean="0"/>
              <a:t>During the third month after hospital discharge		3%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US" dirty="0" smtClean="0"/>
              <a:t>During the sixth month after hospital discharge		3%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Question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447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Connolly SJ, et al. </a:t>
            </a:r>
            <a:r>
              <a:rPr lang="en-US" i="1" dirty="0">
                <a:solidFill>
                  <a:prstClr val="black"/>
                </a:solidFill>
              </a:rPr>
              <a:t>N Engl J Med</a:t>
            </a:r>
            <a:r>
              <a:rPr lang="en-US" dirty="0">
                <a:solidFill>
                  <a:prstClr val="black"/>
                </a:solidFill>
              </a:rPr>
              <a:t>. 2016;375:1131-1141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Andexanet Alfa: Interim Analysis </a:t>
            </a:r>
            <a:br>
              <a:rPr lang="en-US" dirty="0" smtClean="0"/>
            </a:br>
            <a:r>
              <a:rPr lang="en-US" dirty="0" smtClean="0"/>
              <a:t>of 67 Patients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1560" y="1493370"/>
            <a:ext cx="8151656" cy="4832748"/>
            <a:chOff x="3719736" y="1628800"/>
            <a:chExt cx="5354705" cy="3896992"/>
          </a:xfrm>
        </p:grpSpPr>
        <p:sp>
          <p:nvSpPr>
            <p:cNvPr id="8" name="Rectangle 7"/>
            <p:cNvSpPr/>
            <p:nvPr/>
          </p:nvSpPr>
          <p:spPr>
            <a:xfrm>
              <a:off x="3719736" y="1628800"/>
              <a:ext cx="5354705" cy="703404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dirty="0">
                  <a:solidFill>
                    <a:prstClr val="white"/>
                  </a:solidFill>
                  <a:latin typeface="Calibri"/>
                </a:rPr>
                <a:t>The </a:t>
              </a:r>
              <a:r>
                <a:rPr lang="en-US" sz="3200" i="1" dirty="0">
                  <a:solidFill>
                    <a:prstClr val="white"/>
                  </a:solidFill>
                  <a:latin typeface="Calibri"/>
                </a:rPr>
                <a:t>New England Journal of Medicine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19736" y="2332204"/>
              <a:ext cx="5354705" cy="3193588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dirty="0">
                  <a:solidFill>
                    <a:prstClr val="black"/>
                  </a:solidFill>
                  <a:latin typeface="Calibri"/>
                </a:rPr>
                <a:t>Andexanet Alfa for Acute Major Bleeding Associated With Factor Xa Inhibitors</a:t>
              </a:r>
            </a:p>
            <a:p>
              <a:pPr algn="ctr">
                <a:defRPr/>
              </a:pPr>
              <a:endParaRPr lang="en-US" sz="2800" dirty="0">
                <a:solidFill>
                  <a:prstClr val="black"/>
                </a:solidFill>
                <a:latin typeface="Calibri"/>
              </a:endParaRPr>
            </a:p>
            <a:p>
              <a:pPr algn="ctr">
                <a:defRPr/>
              </a:pPr>
              <a:r>
                <a:rPr lang="en-US" sz="2800" dirty="0">
                  <a:solidFill>
                    <a:prstClr val="black"/>
                  </a:solidFill>
                  <a:latin typeface="Calibri"/>
                </a:rPr>
                <a:t>Connolly SJ, Milling TJ, Eikelboom JW, Gibson CM, Curnutte JT, Gold A, Bronson MD, Lu G, Conley PB, Verhamme P, Schmidt J, Middeldrop S, Cohen AT, Beyer-Westendorf J, Albaladejo P, Lopez-Sendon J, Goodman S, Leeds J, Wiens BL, Siegal DM, Zotova E, Meeks B, Nakamya J, Lim WT, Crowther M</a:t>
              </a:r>
            </a:p>
          </p:txBody>
        </p:sp>
      </p:grpSp>
      <p:sp>
        <p:nvSpPr>
          <p:cNvPr id="10" name="Slide Number Placeholder 2"/>
          <p:cNvSpPr txBox="1">
            <a:spLocks/>
          </p:cNvSpPr>
          <p:nvPr/>
        </p:nvSpPr>
        <p:spPr>
          <a:xfrm>
            <a:off x="10132911" y="6326119"/>
            <a:ext cx="632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E1400"/>
                </a:solidFill>
                <a:latin typeface="Calibri"/>
                <a:ea typeface="+mn-ea"/>
                <a:cs typeface="Calibri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36F82F2-659E-4779-934C-90BE5A398E16}" type="slidenum">
              <a:rPr lang="en-US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-180528" y="7278784"/>
            <a:ext cx="4404533" cy="3484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386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User-assisted volumetric software featuring:</a:t>
            </a:r>
          </a:p>
          <a:p>
            <a:pPr lvl="1"/>
            <a:r>
              <a:rPr lang="en-US" dirty="0"/>
              <a:t>Adjustment for slice thickness and gaps</a:t>
            </a:r>
          </a:p>
          <a:p>
            <a:pPr lvl="1"/>
            <a:r>
              <a:rPr lang="en-US" dirty="0"/>
              <a:t>Study parameters saved to facilitate retrospective validation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321" name="Rectangle 13">
            <a:extLst>
              <a:ext uri="{FF2B5EF4-FFF2-40B4-BE49-F238E27FC236}">
                <a16:creationId xmlns:a16="http://schemas.microsoft.com/office/drawing/2014/main" id="{08C60AD5-F1F4-4199-A7AF-5A2D84E0B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Methods -- Hematoma Volumetric Analysis </a:t>
            </a:r>
            <a:br>
              <a:rPr lang="en-US" altLang="en-US" sz="3600" dirty="0"/>
            </a:br>
            <a:r>
              <a:rPr lang="en-US" altLang="en-US" sz="3200" i="1" dirty="0"/>
              <a:t>Quantitative Tomography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Image courtesy of Alexander T. Cohen, MBBS, MSc, MD.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18" name="Content Placeholder 1"/>
          <p:cNvSpPr txBox="1">
            <a:spLocks noGrp="1"/>
          </p:cNvSpPr>
          <p:nvPr>
            <p:ph sz="quarter" idx="14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Arial" panose="020B0604020202020204" pitchFamily="34" charset="0"/>
              <a:buNone/>
              <a:tabLst>
                <a:tab pos="230188" algn="l"/>
                <a:tab pos="5541963" algn="l"/>
              </a:tabLst>
              <a:defRPr sz="24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2286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804863" indent="-347663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Calibri" panose="020F0502020204030204" pitchFamily="34" charset="0"/>
              <a:buChar char="–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2620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E1400"/>
              </a:buClr>
              <a:buFont typeface="Wingdings" panose="05000000000000000000" pitchFamily="2" charset="2"/>
              <a:buChar char="§"/>
              <a:tabLst>
                <a:tab pos="1262063" algn="l"/>
              </a:tabLst>
              <a:defRPr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A6FA7"/>
              </a:buClr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IMAGE NO LONGER AVAILABLE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721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Hemostatic Efficacy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From </a:t>
            </a:r>
            <a:r>
              <a:rPr lang="en-US" sz="1200" i="1" dirty="0"/>
              <a:t>N Engl J Med</a:t>
            </a:r>
            <a:r>
              <a:rPr lang="en-US" sz="1200" dirty="0"/>
              <a:t>, Connolly SJ, et al., Andexanet Alfa for Acute Major Bleeding Associated with Factor Xa Inhibitors, 375., 1131-1141. Copyright © 2016 Massachusetts Medical Society. Reprinted with permission from Massachusetts Medical Society.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7547" y="1340768"/>
            <a:ext cx="8249599" cy="5161974"/>
            <a:chOff x="911424" y="1604806"/>
            <a:chExt cx="8249599" cy="4873942"/>
          </a:xfrm>
        </p:grpSpPr>
        <p:grpSp>
          <p:nvGrpSpPr>
            <p:cNvPr id="4" name="Group 3"/>
            <p:cNvGrpSpPr/>
            <p:nvPr/>
          </p:nvGrpSpPr>
          <p:grpSpPr>
            <a:xfrm>
              <a:off x="911424" y="1604806"/>
              <a:ext cx="8249599" cy="4873942"/>
              <a:chOff x="933451" y="857249"/>
              <a:chExt cx="9677400" cy="5717501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451" y="857249"/>
                <a:ext cx="9677400" cy="5717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" name="Straight Connector 6"/>
              <p:cNvCxnSpPr/>
              <p:nvPr/>
            </p:nvCxnSpPr>
            <p:spPr>
              <a:xfrm flipH="1">
                <a:off x="8209555" y="1325777"/>
                <a:ext cx="3" cy="488084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/>
            <p:cNvSpPr/>
            <p:nvPr/>
          </p:nvSpPr>
          <p:spPr>
            <a:xfrm>
              <a:off x="1005840" y="1976641"/>
              <a:ext cx="7955280" cy="247135"/>
            </a:xfrm>
            <a:prstGeom prst="rect">
              <a:avLst/>
            </a:prstGeom>
            <a:noFill/>
            <a:ln w="19050">
              <a:solidFill>
                <a:srgbClr val="21C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443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ANNEXA-4 Update: Thrombotic Event and Re-Anticoagulation Rates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Connolly SJ, et al. </a:t>
            </a:r>
            <a:r>
              <a:rPr lang="en-US" i="1" dirty="0">
                <a:latin typeface="Calibri" panose="020F0502020204030204" pitchFamily="34" charset="0"/>
              </a:rPr>
              <a:t>N Engl J Med </a:t>
            </a:r>
            <a:r>
              <a:rPr lang="en-US" dirty="0">
                <a:latin typeface="Calibri" panose="020F0502020204030204" pitchFamily="34" charset="0"/>
              </a:rPr>
              <a:t>2016;375:1131-1141; Connolly SJ, et al. </a:t>
            </a:r>
            <a:r>
              <a:rPr lang="en-US" i="1" dirty="0">
                <a:latin typeface="Calibri" panose="020F0502020204030204" pitchFamily="34" charset="0"/>
              </a:rPr>
              <a:t>N Eng J Med </a:t>
            </a:r>
            <a:r>
              <a:rPr lang="en-US" dirty="0" smtClean="0">
                <a:latin typeface="Calibri" panose="020F0502020204030204" pitchFamily="34" charset="0"/>
              </a:rPr>
              <a:t>2016;375:2498-2500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087912"/>
              </p:ext>
            </p:extLst>
          </p:nvPr>
        </p:nvGraphicFramePr>
        <p:xfrm>
          <a:off x="708687" y="2806828"/>
          <a:ext cx="7813699" cy="213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53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0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500" b="1" kern="12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0" marR="89390" marT="25141" marB="25141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ANNEXA-4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500" b="1" i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N Engl J Med </a:t>
                      </a:r>
                      <a:r>
                        <a:rPr lang="en-US" sz="15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Publication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500" b="1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August 2016 (n = 67)</a:t>
                      </a:r>
                      <a:endParaRPr lang="en-US" sz="1500" b="1" kern="1200" baseline="30000" dirty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0" marR="89390" marT="25141" marB="25141"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ANNEXA-4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N Engl J Med </a:t>
                      </a:r>
                      <a:r>
                        <a:rPr lang="en-US" sz="15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Update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baseline="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December 2016 (n = 105)</a:t>
                      </a:r>
                    </a:p>
                  </a:txBody>
                  <a:tcPr marL="89390" marR="89390" marT="25141" marB="25141"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74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day thrombotic event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rate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0" marR="89390" marT="25141" marB="251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14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89390" marR="89390" marT="25141" marB="251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140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12% </a:t>
                      </a:r>
                    </a:p>
                  </a:txBody>
                  <a:tcPr marL="89390" marR="89390" marT="25141" marB="251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140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28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Interval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: 3% (1 of 38)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0" marR="89390" marT="25141" marB="251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1400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65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Re-anticoagulation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rate (by day 30)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0" marR="89390" marT="25141" marB="251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89390" marR="89390" marT="25141" marB="251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89390" marR="89390" marT="25141" marB="251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01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Interval :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63% (24 of 38</a:t>
                      </a:r>
                      <a:r>
                        <a:rPr lang="en-US" sz="15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390" marR="89390" marT="25141" marB="251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0435" y="1556792"/>
            <a:ext cx="82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Letter to </a:t>
            </a:r>
            <a:r>
              <a:rPr lang="en-US" i="1" dirty="0">
                <a:latin typeface="+mn-lt"/>
              </a:rPr>
              <a:t>New England Journal of Medicine</a:t>
            </a:r>
            <a:r>
              <a:rPr lang="en-US" dirty="0">
                <a:latin typeface="+mn-lt"/>
              </a:rPr>
              <a:t>, December 22, 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939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Specific antidotes will be an important addition to the management of bleeding, and will lower the barrier for patient and clinician acceptance of prescribing DOACs</a:t>
            </a:r>
          </a:p>
          <a:p>
            <a:pPr lvl="1"/>
            <a:r>
              <a:rPr lang="en-GB" dirty="0" smtClean="0"/>
              <a:t>Idarucizumab has been approved and is in use for dabigatran reversal</a:t>
            </a:r>
          </a:p>
          <a:p>
            <a:pPr lvl="1"/>
            <a:r>
              <a:rPr lang="en-GB" dirty="0" smtClean="0"/>
              <a:t>Andexanet alfa is in the final stages of development 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287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Moderator</a:t>
            </a:r>
          </a:p>
          <a:p>
            <a:pPr lvl="1"/>
            <a:r>
              <a:rPr lang="en-US" dirty="0" smtClean="0"/>
              <a:t>Gregory Piazza, MD</a:t>
            </a:r>
          </a:p>
          <a:p>
            <a:pPr lvl="2"/>
            <a:r>
              <a:rPr lang="en-US" dirty="0" smtClean="0"/>
              <a:t>Assistant Professor of Medicine</a:t>
            </a:r>
          </a:p>
          <a:p>
            <a:pPr lvl="2"/>
            <a:r>
              <a:rPr lang="en-US" dirty="0" smtClean="0"/>
              <a:t>Harvard Medical School</a:t>
            </a:r>
          </a:p>
          <a:p>
            <a:pPr lvl="2"/>
            <a:r>
              <a:rPr lang="en-US" dirty="0" smtClean="0"/>
              <a:t>Boston, Massachusetts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Case Discussion With Faculty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473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 smtClean="0"/>
              <a:t>What is the appropriate duration of thromboprophylaxis for a 67-year-old woman with diabetes and obesity, who is admitted to the medical ward with urosepsis and discharged after 3 days?</a:t>
            </a:r>
          </a:p>
          <a:p>
            <a:endParaRPr lang="en-US" dirty="0" smtClean="0"/>
          </a:p>
          <a:p>
            <a:pPr marL="457200" lvl="1" indent="-457200">
              <a:buFont typeface="+mj-lt"/>
              <a:buAutoNum type="alphaUcPeriod"/>
            </a:pPr>
            <a:r>
              <a:rPr lang="en-US" dirty="0" smtClean="0"/>
              <a:t>3 days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US" dirty="0" smtClean="0"/>
              <a:t>7 days 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US" dirty="0" smtClean="0"/>
              <a:t>14 days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US" dirty="0" smtClean="0"/>
              <a:t>42 days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Question: Case No. 1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267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 smtClean="0"/>
              <a:t>What is the appropriate duration of thromboprophylaxis for a 67-year-old woman with diabetes and obesity, who is admitted to the medical ward with urosepsis and discharged after 3 days?</a:t>
            </a:r>
          </a:p>
          <a:p>
            <a:endParaRPr lang="en-US" dirty="0" smtClean="0"/>
          </a:p>
          <a:p>
            <a:pPr marL="457200" lvl="1" indent="-457200">
              <a:buFont typeface="+mj-lt"/>
              <a:buAutoNum type="alphaUcPeriod"/>
            </a:pPr>
            <a:r>
              <a:rPr lang="en-US" dirty="0" smtClean="0"/>
              <a:t>3 days		13%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US" dirty="0" smtClean="0"/>
              <a:t>7 days		16%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US" dirty="0" smtClean="0"/>
              <a:t>14 days		23%</a:t>
            </a:r>
          </a:p>
          <a:p>
            <a:pPr marL="457200" lvl="1" indent="-457200">
              <a:buFont typeface="+mj-lt"/>
              <a:buAutoNum type="alphaUcPeriod"/>
            </a:pPr>
            <a:r>
              <a:rPr lang="en-US" b="1" dirty="0" smtClean="0">
                <a:solidFill>
                  <a:schemeClr val="tx1"/>
                </a:solidFill>
              </a:rPr>
              <a:t>42 days</a:t>
            </a:r>
            <a:r>
              <a:rPr lang="en-US" dirty="0" smtClean="0"/>
              <a:t>		48%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Question: Case No. 1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983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 76-year-old woman with chronic obstructive pulmonary disease is admitted for shortness of breath and cough</a:t>
            </a:r>
          </a:p>
          <a:p>
            <a:pPr lvl="1"/>
            <a:r>
              <a:rPr lang="en-US" dirty="0" smtClean="0"/>
              <a:t>A chest X-ray shows hyperinflation, dense right lower lobe consolidation, and a small right pleural effusion</a:t>
            </a:r>
          </a:p>
          <a:p>
            <a:pPr lvl="1"/>
            <a:r>
              <a:rPr lang="en-US" dirty="0" smtClean="0"/>
              <a:t>The patient is treated for community-acquired pneumonia and is discharged on the fourth hospital day</a:t>
            </a:r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Case No. 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332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Infection (pneumonia)</a:t>
            </a:r>
          </a:p>
          <a:p>
            <a:pPr lvl="1"/>
            <a:r>
              <a:rPr lang="en-US" dirty="0" smtClean="0"/>
              <a:t>COPD</a:t>
            </a:r>
          </a:p>
          <a:p>
            <a:pPr lvl="1"/>
            <a:r>
              <a:rPr lang="en-US" dirty="0" smtClean="0"/>
              <a:t>Elderly age</a:t>
            </a:r>
          </a:p>
          <a:p>
            <a:pPr lvl="1"/>
            <a:r>
              <a:rPr lang="en-US" dirty="0" smtClean="0"/>
              <a:t>Immobilization after hospital discharge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Risk Factors Does This Patient Have For VTE Following Discharge?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F82F2-659E-4779-934C-90BE5A398E16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0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Image courtesy of Samuel Z. Goldhaber, MD.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41-Year-Old Woman: Sudden Collapse</a:t>
            </a:r>
            <a:endParaRPr lang="en-US" dirty="0"/>
          </a:p>
        </p:txBody>
      </p:sp>
      <p:pic>
        <p:nvPicPr>
          <p:cNvPr id="290818" name="Picture 2" descr="DSCN3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115" y="1435944"/>
            <a:ext cx="3550175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234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risk for VTE</a:t>
            </a:r>
            <a:endParaRPr lang="en-US" dirty="0" smtClean="0"/>
          </a:p>
          <a:p>
            <a:pPr lvl="2"/>
            <a:r>
              <a:rPr lang="en-US" dirty="0" smtClean="0"/>
              <a:t>Risk increases </a:t>
            </a:r>
            <a:r>
              <a:rPr lang="en-US" dirty="0"/>
              <a:t>after </a:t>
            </a:r>
            <a:r>
              <a:rPr lang="en-US" dirty="0" smtClean="0"/>
              <a:t>hospitalization</a:t>
            </a:r>
          </a:p>
          <a:p>
            <a:pPr lvl="2"/>
            <a:r>
              <a:rPr lang="en-US" dirty="0" smtClean="0"/>
              <a:t>Presence </a:t>
            </a:r>
            <a:r>
              <a:rPr lang="en-US" dirty="0"/>
              <a:t>of </a:t>
            </a:r>
            <a:r>
              <a:rPr lang="en-US" dirty="0" smtClean="0"/>
              <a:t>inflammatory </a:t>
            </a:r>
            <a:r>
              <a:rPr lang="en-US" dirty="0"/>
              <a:t>milieu activates </a:t>
            </a:r>
            <a:r>
              <a:rPr lang="en-US" dirty="0" smtClean="0"/>
              <a:t>coagulation system</a:t>
            </a:r>
            <a:endParaRPr lang="en-US" dirty="0"/>
          </a:p>
          <a:p>
            <a:pPr lvl="2"/>
            <a:r>
              <a:rPr lang="en-US" dirty="0" smtClean="0"/>
              <a:t>Immobilization </a:t>
            </a:r>
            <a:r>
              <a:rPr lang="en-US" dirty="0"/>
              <a:t>after hospital </a:t>
            </a:r>
            <a:r>
              <a:rPr lang="en-US" dirty="0" smtClean="0"/>
              <a:t>discharge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Would You Rate This Patient's Overall Risk for VTE Complicating Discharge From Hospitalization?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319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en-US" dirty="0" smtClean="0"/>
              <a:t>Betrixaban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160 mg loading dose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80 mg once daily for 35 to 42 days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Is the Optimal Thromboprophylactic Regimen for This Patient During Hospitalization and After Discharge?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525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Betrixaban in the acutely ill medical patient provides physicians a new tool to </a:t>
            </a:r>
          </a:p>
          <a:p>
            <a:pPr lvl="2"/>
            <a:r>
              <a:rPr lang="en-US" dirty="0" smtClean="0"/>
              <a:t>Reduce symptomatic PE, symptomatic and asymptomatic DVT</a:t>
            </a:r>
          </a:p>
          <a:p>
            <a:pPr lvl="2"/>
            <a:r>
              <a:rPr lang="en-US" dirty="0" smtClean="0"/>
              <a:t>Reduce fatal irreversible events</a:t>
            </a:r>
          </a:p>
          <a:p>
            <a:pPr lvl="2"/>
            <a:r>
              <a:rPr lang="en-US" dirty="0" smtClean="0"/>
              <a:t>Reduce stroke</a:t>
            </a:r>
          </a:p>
          <a:p>
            <a:pPr lvl="2"/>
            <a:r>
              <a:rPr lang="en-US" dirty="0" smtClean="0"/>
              <a:t>Reduce thrombus burden</a:t>
            </a:r>
          </a:p>
          <a:p>
            <a:pPr lvl="2"/>
            <a:r>
              <a:rPr lang="en-US" dirty="0" smtClean="0"/>
              <a:t>Reduce rehospitalization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Concluding Remarks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6F82F2-659E-4779-934C-90BE5A398E16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602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Thank you for participating in this activity.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97762" y="4328369"/>
            <a:ext cx="7486605" cy="1097280"/>
          </a:xfrm>
        </p:spPr>
        <p:txBody>
          <a:bodyPr/>
          <a:lstStyle/>
          <a:p>
            <a:r>
              <a:rPr lang="en-US" dirty="0">
                <a:cs typeface="Calibri"/>
              </a:rPr>
              <a:t>To proceed to the online CME test, click on the </a:t>
            </a:r>
            <a:r>
              <a:rPr lang="en-US" b="1" dirty="0">
                <a:cs typeface="Calibri"/>
              </a:rPr>
              <a:t>Earn Credit </a:t>
            </a:r>
            <a:r>
              <a:rPr lang="en-US" dirty="0">
                <a:cs typeface="Calibri"/>
              </a:rPr>
              <a:t>link on this page.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532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IMAGE NO LONGER AVAILABLE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From </a:t>
            </a:r>
            <a:r>
              <a:rPr lang="en-US" sz="1100" i="1" dirty="0"/>
              <a:t>N Engl J Med</a:t>
            </a:r>
            <a:r>
              <a:rPr lang="en-US" sz="1100" dirty="0"/>
              <a:t>, Piazza G, Goldhaber SZ, et al., Chronic Thromboembolic Pulmonary Hypertension, 364., 351-60. Copyright © 2011 Massachusetts Medical Society. Reprinted with permission from Massachusetts Medical Society. </a:t>
            </a:r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CTEPH  Pathophysiology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1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Images courtesy of Samuel Z. Goldhaber, MD. </a:t>
            </a:r>
          </a:p>
        </p:txBody>
      </p:sp>
      <p:sp>
        <p:nvSpPr>
          <p:cNvPr id="293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Post-Thrombotic Syndrome</a:t>
            </a:r>
          </a:p>
        </p:txBody>
      </p:sp>
      <p:pic>
        <p:nvPicPr>
          <p:cNvPr id="20" name="Shape 587" descr="AnkleEdema"/>
          <p:cNvPicPr preferRelativeResize="0"/>
          <p:nvPr/>
        </p:nvPicPr>
        <p:blipFill rotWithShape="1">
          <a:blip r:embed="rId3">
            <a:alphaModFix/>
          </a:blip>
          <a:srcRect l="9375" r="8593" b="15625"/>
          <a:stretch/>
        </p:blipFill>
        <p:spPr>
          <a:xfrm>
            <a:off x="6432911" y="1446201"/>
            <a:ext cx="2451100" cy="189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588" descr="pts"/>
          <p:cNvPicPr preferRelativeResize="0"/>
          <p:nvPr/>
        </p:nvPicPr>
        <p:blipFill rotWithShape="1">
          <a:blip r:embed="rId4">
            <a:alphaModFix/>
          </a:blip>
          <a:srcRect l="35792" t="3096" r="35447" b="55298"/>
          <a:stretch/>
        </p:blipFill>
        <p:spPr>
          <a:xfrm>
            <a:off x="667659" y="1495958"/>
            <a:ext cx="1715778" cy="20258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589"/>
          <p:cNvSpPr txBox="1"/>
          <p:nvPr/>
        </p:nvSpPr>
        <p:spPr>
          <a:xfrm>
            <a:off x="6979805" y="3590289"/>
            <a:ext cx="1357312" cy="396550"/>
          </a:xfrm>
          <a:prstGeom prst="roundRect">
            <a:avLst/>
          </a:prstGeom>
          <a:noFill/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</a:pPr>
            <a:r>
              <a:rPr lang="en-US" sz="2000" b="1" dirty="0">
                <a:latin typeface="+mn-lt"/>
                <a:ea typeface="Arial"/>
                <a:cs typeface="Arial"/>
                <a:sym typeface="Arial"/>
              </a:rPr>
              <a:t>Edema</a:t>
            </a:r>
          </a:p>
        </p:txBody>
      </p:sp>
      <p:sp>
        <p:nvSpPr>
          <p:cNvPr id="24" name="Shape 590"/>
          <p:cNvSpPr txBox="1"/>
          <p:nvPr/>
        </p:nvSpPr>
        <p:spPr>
          <a:xfrm>
            <a:off x="366400" y="3800216"/>
            <a:ext cx="2318296" cy="631493"/>
          </a:xfrm>
          <a:prstGeom prst="roundRect">
            <a:avLst/>
          </a:prstGeom>
          <a:noFill/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</a:pPr>
            <a:r>
              <a:rPr lang="en-US" sz="2000" b="1" dirty="0">
                <a:latin typeface="+mn-lt"/>
                <a:ea typeface="Arial"/>
                <a:cs typeface="Arial"/>
                <a:sym typeface="Arial"/>
              </a:rPr>
              <a:t>Hyperpigmentation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</a:pPr>
            <a:r>
              <a:rPr lang="en-US" sz="2000" b="1" dirty="0">
                <a:latin typeface="+mn-lt"/>
                <a:ea typeface="Arial"/>
                <a:cs typeface="Arial"/>
                <a:sym typeface="Arial"/>
              </a:rPr>
              <a:t>Venous ulcer</a:t>
            </a:r>
          </a:p>
        </p:txBody>
      </p:sp>
      <p:pic>
        <p:nvPicPr>
          <p:cNvPr id="25" name="Shape 591" descr="pts"/>
          <p:cNvPicPr preferRelativeResize="0"/>
          <p:nvPr/>
        </p:nvPicPr>
        <p:blipFill rotWithShape="1">
          <a:blip r:embed="rId5">
            <a:alphaModFix/>
          </a:blip>
          <a:srcRect l="5357" t="52711" r="66447" b="6235"/>
          <a:stretch/>
        </p:blipFill>
        <p:spPr>
          <a:xfrm>
            <a:off x="6691871" y="4174808"/>
            <a:ext cx="1938336" cy="230346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592"/>
          <p:cNvSpPr txBox="1"/>
          <p:nvPr/>
        </p:nvSpPr>
        <p:spPr>
          <a:xfrm>
            <a:off x="3470437" y="5720626"/>
            <a:ext cx="2175604" cy="757642"/>
          </a:xfrm>
          <a:prstGeom prst="roundRect">
            <a:avLst/>
          </a:prstGeom>
          <a:noFill/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</a:pPr>
            <a:r>
              <a:rPr lang="en-US" sz="2000" b="1" dirty="0">
                <a:latin typeface="+mn-lt"/>
                <a:ea typeface="Arial"/>
                <a:cs typeface="Arial"/>
                <a:sym typeface="Arial"/>
              </a:rPr>
              <a:t>Skin induration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</a:pPr>
            <a:r>
              <a:rPr lang="en-US" sz="2000" b="1" dirty="0">
                <a:latin typeface="+mn-lt"/>
                <a:ea typeface="Arial"/>
                <a:cs typeface="Arial"/>
                <a:sym typeface="Arial"/>
              </a:rPr>
              <a:t>Atrophie blanche</a:t>
            </a:r>
          </a:p>
        </p:txBody>
      </p:sp>
      <p:sp>
        <p:nvSpPr>
          <p:cNvPr id="27" name="Shape 593"/>
          <p:cNvSpPr txBox="1"/>
          <p:nvPr/>
        </p:nvSpPr>
        <p:spPr>
          <a:xfrm>
            <a:off x="3264428" y="1405744"/>
            <a:ext cx="2587625" cy="461961"/>
          </a:xfrm>
          <a:prstGeom prst="roundRect">
            <a:avLst/>
          </a:prstGeom>
          <a:noFill/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</a:pPr>
            <a:r>
              <a:rPr lang="en-US" sz="2000" b="1" dirty="0">
                <a:latin typeface="+mn-lt"/>
                <a:ea typeface="Arial"/>
                <a:cs typeface="Arial"/>
                <a:sym typeface="Arial"/>
              </a:rPr>
              <a:t>Venous ectasia</a:t>
            </a:r>
          </a:p>
        </p:txBody>
      </p:sp>
      <p:pic>
        <p:nvPicPr>
          <p:cNvPr id="28" name="Shape 594" descr="LegUlcer2"/>
          <p:cNvPicPr preferRelativeResize="0"/>
          <p:nvPr/>
        </p:nvPicPr>
        <p:blipFill rotWithShape="1">
          <a:blip r:embed="rId6">
            <a:alphaModFix/>
          </a:blip>
          <a:srcRect t="15167"/>
          <a:stretch/>
        </p:blipFill>
        <p:spPr>
          <a:xfrm>
            <a:off x="650387" y="4695226"/>
            <a:ext cx="1750323" cy="169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595" descr="Telangectasia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50666" y="2199695"/>
            <a:ext cx="2615146" cy="32010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597"/>
          <p:cNvSpPr txBox="1"/>
          <p:nvPr/>
        </p:nvSpPr>
        <p:spPr>
          <a:xfrm rot="5400000">
            <a:off x="5729020" y="3698864"/>
            <a:ext cx="496534" cy="107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600"/>
          <p:cNvSpPr txBox="1"/>
          <p:nvPr/>
        </p:nvSpPr>
        <p:spPr>
          <a:xfrm rot="5400000">
            <a:off x="4184976" y="2321492"/>
            <a:ext cx="269201" cy="362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603"/>
          <p:cNvSpPr txBox="1"/>
          <p:nvPr/>
        </p:nvSpPr>
        <p:spPr>
          <a:xfrm rot="5400000">
            <a:off x="2524607" y="4840867"/>
            <a:ext cx="269201" cy="362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605"/>
          <p:cNvSpPr txBox="1"/>
          <p:nvPr/>
        </p:nvSpPr>
        <p:spPr>
          <a:xfrm rot="5400000">
            <a:off x="2517336" y="3786773"/>
            <a:ext cx="283743" cy="10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4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Straight Arrow Connector 33"/>
          <p:cNvCxnSpPr>
            <a:stCxn id="24" idx="0"/>
            <a:endCxn id="21" idx="2"/>
          </p:cNvCxnSpPr>
          <p:nvPr/>
        </p:nvCxnSpPr>
        <p:spPr>
          <a:xfrm flipV="1">
            <a:off x="1525548" y="3521803"/>
            <a:ext cx="0" cy="278413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4" idx="2"/>
            <a:endCxn id="28" idx="0"/>
          </p:cNvCxnSpPr>
          <p:nvPr/>
        </p:nvCxnSpPr>
        <p:spPr>
          <a:xfrm>
            <a:off x="1525548" y="4431709"/>
            <a:ext cx="1" cy="26351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2"/>
            <a:endCxn id="29" idx="0"/>
          </p:cNvCxnSpPr>
          <p:nvPr/>
        </p:nvCxnSpPr>
        <p:spPr>
          <a:xfrm flipH="1">
            <a:off x="4558240" y="1867704"/>
            <a:ext cx="1" cy="33199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1"/>
          </p:cNvCxnSpPr>
          <p:nvPr/>
        </p:nvCxnSpPr>
        <p:spPr>
          <a:xfrm flipH="1">
            <a:off x="2336322" y="1636725"/>
            <a:ext cx="928106" cy="187035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6" idx="3"/>
          </p:cNvCxnSpPr>
          <p:nvPr/>
        </p:nvCxnSpPr>
        <p:spPr>
          <a:xfrm flipV="1">
            <a:off x="5646041" y="5859743"/>
            <a:ext cx="1662263" cy="239704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2" idx="0"/>
            <a:endCxn id="20" idx="2"/>
          </p:cNvCxnSpPr>
          <p:nvPr/>
        </p:nvCxnSpPr>
        <p:spPr>
          <a:xfrm flipV="1">
            <a:off x="7658461" y="3336913"/>
            <a:ext cx="0" cy="253376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2"/>
            <a:endCxn id="25" idx="0"/>
          </p:cNvCxnSpPr>
          <p:nvPr/>
        </p:nvCxnSpPr>
        <p:spPr>
          <a:xfrm>
            <a:off x="7658461" y="3986839"/>
            <a:ext cx="2578" cy="187968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36F82F2-659E-4779-934C-90BE5A398E1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1914"/>
      </p:ext>
    </p:extLst>
  </p:cSld>
  <p:clrMapOvr>
    <a:masterClrMapping/>
  </p:clrMapOvr>
</p:sld>
</file>

<file path=ppt/theme/theme1.xml><?xml version="1.0" encoding="utf-8"?>
<a:theme xmlns:a="http://schemas.openxmlformats.org/drawingml/2006/main" name="TH blue SLIDE MASTER ">
  <a:themeElements>
    <a:clrScheme name="TH template opt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C37E2C"/>
      </a:accent2>
      <a:accent3>
        <a:srgbClr val="8E1400"/>
      </a:accent3>
      <a:accent4>
        <a:srgbClr val="003853"/>
      </a:accent4>
      <a:accent5>
        <a:srgbClr val="380053"/>
      </a:accent5>
      <a:accent6>
        <a:srgbClr val="345B0E"/>
      </a:accent6>
      <a:hlink>
        <a:srgbClr val="FFFFCC"/>
      </a:hlink>
      <a:folHlink>
        <a:srgbClr val="FFC000"/>
      </a:folHlink>
    </a:clrScheme>
    <a:fontScheme name="TH template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dcri_slides_template">
  <a:themeElements>
    <a:clrScheme name="">
      <a:dk1>
        <a:srgbClr val="000000"/>
      </a:dk1>
      <a:lt1>
        <a:srgbClr val="FFFFFF"/>
      </a:lt1>
      <a:dk2>
        <a:srgbClr val="00009C"/>
      </a:dk2>
      <a:lt2>
        <a:srgbClr val="FFBA3E"/>
      </a:lt2>
      <a:accent1>
        <a:srgbClr val="3365FB"/>
      </a:accent1>
      <a:accent2>
        <a:srgbClr val="6B6BCE"/>
      </a:accent2>
      <a:accent3>
        <a:srgbClr val="AAAACB"/>
      </a:accent3>
      <a:accent4>
        <a:srgbClr val="DADADA"/>
      </a:accent4>
      <a:accent5>
        <a:srgbClr val="ADB8FD"/>
      </a:accent5>
      <a:accent6>
        <a:srgbClr val="6060BA"/>
      </a:accent6>
      <a:hlink>
        <a:srgbClr val="00B7A5"/>
      </a:hlink>
      <a:folHlink>
        <a:srgbClr val="F8E6C6"/>
      </a:folHlink>
    </a:clrScheme>
    <a:fontScheme name="2_dcri_slide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med" len="med"/>
          <a:tailEnd type="triangle" w="med" len="med"/>
        </a:ln>
        <a:effectLst>
          <a:outerShdw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-80" charset="2"/>
          <a:buChar char="4"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med" len="med"/>
          <a:tailEnd type="triangle" w="med" len="med"/>
        </a:ln>
        <a:effectLst>
          <a:outerShdw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-80" charset="2"/>
          <a:buChar char="4"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cri_slide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cri_slides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cri_slides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cri_slides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cri_slides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cri_slides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cri_slides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cri_slides_template">
  <a:themeElements>
    <a:clrScheme name="">
      <a:dk1>
        <a:srgbClr val="000000"/>
      </a:dk1>
      <a:lt1>
        <a:srgbClr val="FFFFFF"/>
      </a:lt1>
      <a:dk2>
        <a:srgbClr val="00009C"/>
      </a:dk2>
      <a:lt2>
        <a:srgbClr val="FFBA3E"/>
      </a:lt2>
      <a:accent1>
        <a:srgbClr val="3365FB"/>
      </a:accent1>
      <a:accent2>
        <a:srgbClr val="6B6BCE"/>
      </a:accent2>
      <a:accent3>
        <a:srgbClr val="AAAACB"/>
      </a:accent3>
      <a:accent4>
        <a:srgbClr val="DADADA"/>
      </a:accent4>
      <a:accent5>
        <a:srgbClr val="ADB8FD"/>
      </a:accent5>
      <a:accent6>
        <a:srgbClr val="6060BA"/>
      </a:accent6>
      <a:hlink>
        <a:srgbClr val="00B7A5"/>
      </a:hlink>
      <a:folHlink>
        <a:srgbClr val="F8E6C6"/>
      </a:folHlink>
    </a:clrScheme>
    <a:fontScheme name="2_dcri_slide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med" len="med"/>
          <a:tailEnd type="triangle" w="med" len="med"/>
        </a:ln>
        <a:effectLst>
          <a:outerShdw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-80" charset="2"/>
          <a:buChar char="4"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med" len="med"/>
          <a:tailEnd type="triangle" w="med" len="med"/>
        </a:ln>
        <a:effectLst>
          <a:outerShdw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-80" charset="2"/>
          <a:buChar char="4"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cri_slide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cri_slides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cri_slides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cri_slides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cri_slides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cri_slides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cri_slides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 blue SLIDE MASTER ">
  <a:themeElements>
    <a:clrScheme name="TH template opt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C37E2C"/>
      </a:accent2>
      <a:accent3>
        <a:srgbClr val="8E1400"/>
      </a:accent3>
      <a:accent4>
        <a:srgbClr val="003853"/>
      </a:accent4>
      <a:accent5>
        <a:srgbClr val="380053"/>
      </a:accent5>
      <a:accent6>
        <a:srgbClr val="345B0E"/>
      </a:accent6>
      <a:hlink>
        <a:srgbClr val="FFFFCC"/>
      </a:hlink>
      <a:folHlink>
        <a:srgbClr val="FFC000"/>
      </a:folHlink>
    </a:clrScheme>
    <a:fontScheme name="TH template 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scape Colors">
    <a:dk1>
      <a:srgbClr val="000000"/>
    </a:dk1>
    <a:lt1>
      <a:srgbClr val="FFFFFF"/>
    </a:lt1>
    <a:dk2>
      <a:srgbClr val="000000"/>
    </a:dk2>
    <a:lt2>
      <a:srgbClr val="FFFFFF"/>
    </a:lt2>
    <a:accent1>
      <a:srgbClr val="003854"/>
    </a:accent1>
    <a:accent2>
      <a:srgbClr val="0A6FA7"/>
    </a:accent2>
    <a:accent3>
      <a:srgbClr val="444E54"/>
    </a:accent3>
    <a:accent4>
      <a:srgbClr val="345B0E"/>
    </a:accent4>
    <a:accent5>
      <a:srgbClr val="569517"/>
    </a:accent5>
    <a:accent6>
      <a:srgbClr val="8E1400"/>
    </a:accent6>
    <a:hlink>
      <a:srgbClr val="003854"/>
    </a:hlink>
    <a:folHlink>
      <a:srgbClr val="0A6FA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edscape Colors">
    <a:dk1>
      <a:srgbClr val="000000"/>
    </a:dk1>
    <a:lt1>
      <a:srgbClr val="FFFFFF"/>
    </a:lt1>
    <a:dk2>
      <a:srgbClr val="000000"/>
    </a:dk2>
    <a:lt2>
      <a:srgbClr val="FFFFFF"/>
    </a:lt2>
    <a:accent1>
      <a:srgbClr val="003854"/>
    </a:accent1>
    <a:accent2>
      <a:srgbClr val="0A6FA7"/>
    </a:accent2>
    <a:accent3>
      <a:srgbClr val="444E54"/>
    </a:accent3>
    <a:accent4>
      <a:srgbClr val="345B0E"/>
    </a:accent4>
    <a:accent5>
      <a:srgbClr val="569517"/>
    </a:accent5>
    <a:accent6>
      <a:srgbClr val="8E1400"/>
    </a:accent6>
    <a:hlink>
      <a:srgbClr val="003854"/>
    </a:hlink>
    <a:folHlink>
      <a:srgbClr val="0A6FA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Titles 145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Medscape</Template>
  <TotalTime>14089</TotalTime>
  <Words>5650</Words>
  <Application>Microsoft Office PowerPoint</Application>
  <PresentationFormat>On-screen Show (4:3)</PresentationFormat>
  <Paragraphs>1170</Paragraphs>
  <Slides>73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73</vt:i4>
      </vt:variant>
    </vt:vector>
  </HeadingPairs>
  <TitlesOfParts>
    <vt:vector size="92" baseType="lpstr">
      <vt:lpstr>ＭＳ Ｐゴシック</vt:lpstr>
      <vt:lpstr>ＭＳ Ｐゴシック</vt:lpstr>
      <vt:lpstr>Arial</vt:lpstr>
      <vt:lpstr>Calibri</vt:lpstr>
      <vt:lpstr>Calibri Light</vt:lpstr>
      <vt:lpstr>Franklin Gothic Book</vt:lpstr>
      <vt:lpstr>Gill Sans</vt:lpstr>
      <vt:lpstr>Gill Sans MT</vt:lpstr>
      <vt:lpstr>Microsoft Sans Serif</vt:lpstr>
      <vt:lpstr>Miriam</vt:lpstr>
      <vt:lpstr>Monotype Sorts</vt:lpstr>
      <vt:lpstr>Symbol</vt:lpstr>
      <vt:lpstr>Tahoma</vt:lpstr>
      <vt:lpstr>Times New Roman</vt:lpstr>
      <vt:lpstr>Wingdings</vt:lpstr>
      <vt:lpstr>TH blue SLIDE MASTER </vt:lpstr>
      <vt:lpstr>2_dcri_slides_template</vt:lpstr>
      <vt:lpstr>3_dcri_slides_template</vt:lpstr>
      <vt:lpstr>1_TH blue SLIDE MASTER </vt:lpstr>
      <vt:lpstr>PowerPoint Presentation</vt:lpstr>
      <vt:lpstr>PowerPoint Presentation</vt:lpstr>
      <vt:lpstr>Learning Objectives</vt:lpstr>
      <vt:lpstr>PowerPoint Presentation</vt:lpstr>
      <vt:lpstr>Interactive Question </vt:lpstr>
      <vt:lpstr>Interactive Question </vt:lpstr>
      <vt:lpstr>41-Year-Old Woman: Sudden Collapse</vt:lpstr>
      <vt:lpstr>CTEPH  Pathophysiology</vt:lpstr>
      <vt:lpstr>Post-Thrombotic Syndrome</vt:lpstr>
      <vt:lpstr>Call to Action</vt:lpstr>
      <vt:lpstr>In G7 Countries, How Big Is the At-Risk Population  of Acutely Ill Medical Patients?</vt:lpstr>
      <vt:lpstr>Trials of VTE Prophylaxis in Hospitalized  Medical Patients</vt:lpstr>
      <vt:lpstr>3  Pharmacologic Trials</vt:lpstr>
      <vt:lpstr>Randomization</vt:lpstr>
      <vt:lpstr>Patient Alerts</vt:lpstr>
      <vt:lpstr>Primary Endpoint</vt:lpstr>
      <vt:lpstr>VTE After Hospital Discharge</vt:lpstr>
      <vt:lpstr>Out-of-Hospital VTE</vt:lpstr>
      <vt:lpstr>Risk of VTE Extends  Post-Hospital Discharge</vt:lpstr>
      <vt:lpstr>Extended VTE Prophylaxis Medical Patients</vt:lpstr>
      <vt:lpstr>Post-Discharge VTE: Medical Patients </vt:lpstr>
      <vt:lpstr>Betrixaban </vt:lpstr>
      <vt:lpstr>Properties of Betrixaban</vt:lpstr>
      <vt:lpstr>Betrixaban: APEX Study Publication</vt:lpstr>
      <vt:lpstr>More Than Half of VTE Occurs After 10 Days of Prophylaxis</vt:lpstr>
      <vt:lpstr>PowerPoint Presentation</vt:lpstr>
      <vt:lpstr>Previous Novel Oral Anticoagulant Trials of Extended Thromboprophylaxis in Acute Medically Ill Patients</vt:lpstr>
      <vt:lpstr>MARINER Acute Medical Illness Patients Post-Hospital Discharge</vt:lpstr>
      <vt:lpstr>Betrixaban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to Previous NOAC Trials of Extended Thromboprophylaxis in Acute Medically Ill Patients</vt:lpstr>
      <vt:lpstr>Summary</vt:lpstr>
      <vt:lpstr>PowerPoint Presentation</vt:lpstr>
      <vt:lpstr>Interactive Question </vt:lpstr>
      <vt:lpstr>Interactive Question </vt:lpstr>
      <vt:lpstr>OAC-Related Bleeding</vt:lpstr>
      <vt:lpstr>Why Do We Need Antidotes ?</vt:lpstr>
      <vt:lpstr>Level 1A Evidence for Reversal Strategies for Direct Anticoagulants</vt:lpstr>
      <vt:lpstr>DOAC Antidote  Idarucizumab</vt:lpstr>
      <vt:lpstr>RE-VERSE AD: Primary Endpoint -- Reversal of Dabigatran With Idarucizumab</vt:lpstr>
      <vt:lpstr>Idarucizumab for Dabigatran Reversal</vt:lpstr>
      <vt:lpstr>DOAC Antidote  Andexanet Alfa</vt:lpstr>
      <vt:lpstr>ANNEXA-A and ANNEXA-R Heathy Volunteers</vt:lpstr>
      <vt:lpstr>Andexanet Alfa: Interim Analysis  of 67 Patients </vt:lpstr>
      <vt:lpstr>Methods -- Hematoma Volumetric Analysis  Quantitative Tomography</vt:lpstr>
      <vt:lpstr>Clinical Hemostatic Efficacy</vt:lpstr>
      <vt:lpstr>ANNEXA-4 Update: Thrombotic Event and Re-Anticoagulation Rates</vt:lpstr>
      <vt:lpstr>Conclusions</vt:lpstr>
      <vt:lpstr>PowerPoint Presentation</vt:lpstr>
      <vt:lpstr>Interactive Question: Case No. 1 </vt:lpstr>
      <vt:lpstr>Interactive Question: Case No. 1 </vt:lpstr>
      <vt:lpstr>Discussion Case No. 2</vt:lpstr>
      <vt:lpstr>What Risk Factors Does This Patient Have For VTE Following Discharge?</vt:lpstr>
      <vt:lpstr>How Would You Rate This Patient's Overall Risk for VTE Complicating Discharge From Hospitalization?</vt:lpstr>
      <vt:lpstr>What Is the Optimal Thromboprophylactic Regimen for This Patient During Hospitalization and After Discharge?</vt:lpstr>
      <vt:lpstr>Summary and Concluding 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Moderne Behandlungsverfahren im Kindesalter: Wie finde ich die beste Therapieoption für meine Patienten?</dc:title>
  <dc:creator>TB</dc:creator>
  <cp:lastModifiedBy>Snyder, Rose</cp:lastModifiedBy>
  <cp:revision>1047</cp:revision>
  <cp:lastPrinted>2016-11-02T15:58:28Z</cp:lastPrinted>
  <dcterms:created xsi:type="dcterms:W3CDTF">2010-03-10T16:20:45Z</dcterms:created>
  <dcterms:modified xsi:type="dcterms:W3CDTF">2018-09-04T18:18:36Z</dcterms:modified>
</cp:coreProperties>
</file>