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3258-99AE-49DB-B2AE-F54AF1A66F1C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BDF8-85BA-4566-BC62-F6F54283A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8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03258-99AE-49DB-B2AE-F54AF1A66F1C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DBDF8-85BA-4566-BC62-F6F54283A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6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Identification of </a:t>
            </a:r>
            <a:br>
              <a:rPr lang="en-US" smtClean="0"/>
            </a:br>
            <a:r>
              <a:rPr lang="en-US" smtClean="0"/>
              <a:t>High-Risk Dyslipidemias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40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Estimated Prevalence of FH Globally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smtClean="0"/>
              <a:t>LDL-C Burden in Individuals With or Without FH as a Function of the Age of Initiation of Statin Therapy 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48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Reasons for Necessity of Early Diagnosis of FH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7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smtClean="0"/>
              <a:t>Estimated Percentage of Individuals Diagnosed With FH as a Fraction of Patients Theoretically Predicted</a:t>
            </a:r>
            <a:endParaRPr lang="ja-JP" alt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Distribution of LDL-C Level in Patients With and Without FH</a:t>
            </a:r>
            <a:endParaRPr kumimoji="1"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smtClean="0"/>
              <a:t>Known Mechanisms Causing FH Linked</a:t>
            </a:r>
            <a:br>
              <a:rPr lang="en-GB" altLang="ja-JP" smtClean="0"/>
            </a:br>
            <a:r>
              <a:rPr lang="en-GB" altLang="ja-JP" smtClean="0"/>
              <a:t> to LDL-R Function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8214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Prevalence of Genetic Variance Among Patients With FH (Hokuriku District in Japan)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Dutch Lipid Clinic Network Criteria for Diagnosis of HeFH in Adults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Diagnostic Criteria Used in Published FH Studies </a:t>
            </a:r>
            <a:br>
              <a:rPr lang="en-US" sz="3200" smtClean="0"/>
            </a:br>
            <a:r>
              <a:rPr lang="en-US" sz="3200" smtClean="0"/>
              <a:t>in Asia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96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smtClean="0"/>
              <a:t>Diagnostic Criteria for HeFH in Adults (Age ≥ 15 y)</a:t>
            </a:r>
            <a:endParaRPr lang="ja-JP" alt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High-Risk Dyslipidemia in Asia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6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Prevalence of FH in Patients With ACS in Japan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75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Treatment of Adult FH (age ≥ 15 y)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64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Care Situation in 3 Asian Countries in MEDPED Program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57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Levels of Calculated LDL-C Over Time (ODYSSEY FH I and FH II)</a:t>
            </a:r>
            <a:endParaRPr kumimoji="1"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Percentage Changes in LDL-CL From Baseline by Study Point (RUTHERFORD-2)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58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en-US" altLang="ja-JP" sz="2800" smtClean="0"/>
              <a:t>Percentage Changes in LDL-C From Baseline to 10/12 wk After Evolocumab Treatment in Patients With HeFH (YUKAWA-2 Study)</a:t>
            </a:r>
            <a:endParaRPr lang="en-US" alt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25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Key Messages</a:t>
            </a:r>
            <a:endParaRPr kumimoji="1"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Screening, Identification, and Management of Patients With FH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45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Cause of Death and Age of Patients With HeFH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4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Acute Myocardial Infarction (HeFH)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CV Death, MI, Stroke, UA, or Coronary Revascularization in the FOURIER trial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61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FH Is More Common Than Other Genetic Diseases 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18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Estimated Prevalence of FH Globally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7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smtClean="0"/>
              <a:t>LDL-C Burden in Individuals With or Without FH as a Function of the Age of Initiation of Statin Therapy 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0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Reasons for Necessity of Early Diagnosis of FH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76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smtClean="0"/>
              <a:t>Estimated Percentage of Individuals Diagnosed With FH as a Fraction of Patients Theoretically Predicted</a:t>
            </a:r>
            <a:endParaRPr lang="ja-JP" alt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94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Distribution of LDL-C Level in Patients With and Without FH</a:t>
            </a:r>
            <a:endParaRPr kumimoji="1"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smtClean="0"/>
              <a:t>Known Mechanisms Causing FH Linked</a:t>
            </a:r>
            <a:br>
              <a:rPr lang="en-GB" altLang="ja-JP" smtClean="0"/>
            </a:br>
            <a:r>
              <a:rPr lang="en-GB" altLang="ja-JP" smtClean="0"/>
              <a:t> to LDL-R Function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5757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Prevalence of Genetic Variance Among Patients With FH (Hokuriku District in Japan)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Dutch Lipid Clinic Network Criteria for Diagnosis of HeFH in Adults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Diagnostic Criteria Used in Published FH Studies </a:t>
            </a:r>
            <a:br>
              <a:rPr lang="en-US" sz="3200" smtClean="0"/>
            </a:br>
            <a:r>
              <a:rPr lang="en-US" sz="3200" smtClean="0"/>
              <a:t>in Asia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9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FOURIER : Safety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82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smtClean="0"/>
              <a:t>Diagnostic Criteria for HeFH in Adults (Age ≥ 15 y)</a:t>
            </a:r>
            <a:endParaRPr lang="ja-JP" alt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1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Prevalence of FH in Patients With ACS in Japan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25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Treatment of Adult FH (age ≥ 15 y)</a:t>
            </a:r>
            <a:endParaRPr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15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Care Situation in 3 Asian Countries in MEDPED Program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49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Levels of Calculated LDL-C Over Time (ODYSSEY FH I and FH II)</a:t>
            </a:r>
            <a:endParaRPr kumimoji="1"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02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Percentage Changes in LDL-CL From Baseline by Study Point (RUTHERFORD-2)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55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en-US" altLang="ja-JP" sz="2800" smtClean="0"/>
              <a:t>Percentage Changes in LDL-C From Baseline to 10/12 wk After Evolocumab Treatment in Patients With HeFH (YUKAWA-2 Study)</a:t>
            </a:r>
            <a:endParaRPr lang="en-US" alt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74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Key Messages</a:t>
            </a:r>
            <a:endParaRPr kumimoji="1" lang="ja-JP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Mixed Hyperlipidemia 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14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Definition of Mixed Hyperlipidemia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49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Program Topics</a:t>
            </a:r>
            <a:endParaRPr lang="fr-F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92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Definition of Mixed Hyperlipidemia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90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Familial Combined Hyperlipidemia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62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Prevalence of Mixed Hyperlipidemia in Asia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02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smtClean="0"/>
              <a:t>Prevalence of Mixed Hyperlipidemia in Asia (cont)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440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Effect of Mixed Hyperlipidemia on Prognosis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49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TG-Mediated Pathways and Coronary Disease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169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TGs and CVD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13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Variants in</a:t>
            </a:r>
            <a:r>
              <a:rPr lang="en-US" i="1" smtClean="0">
                <a:solidFill>
                  <a:schemeClr val="tx2"/>
                </a:solidFill>
              </a:rPr>
              <a:t> </a:t>
            </a:r>
            <a:r>
              <a:rPr lang="en-US" smtClean="0">
                <a:solidFill>
                  <a:schemeClr val="tx2"/>
                </a:solidFill>
              </a:rPr>
              <a:t>ANGPTL4</a:t>
            </a:r>
            <a:r>
              <a:rPr lang="en-US" i="1" smtClean="0">
                <a:solidFill>
                  <a:schemeClr val="tx2"/>
                </a:solidFill>
              </a:rPr>
              <a:t> </a:t>
            </a:r>
            <a:r>
              <a:rPr lang="en-US" smtClean="0">
                <a:solidFill>
                  <a:schemeClr val="tx2"/>
                </a:solidFill>
              </a:rPr>
              <a:t>and ANGPTL3 and TGs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096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Optional Therapeutic Strategies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46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Ezetimibe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57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Screening, Identification, and Management of Patients With FH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192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kern="0" smtClean="0">
                <a:solidFill>
                  <a:schemeClr val="tx2"/>
                </a:solidFill>
              </a:rPr>
              <a:t>Fenofibrate</a:t>
            </a:r>
            <a:br>
              <a:rPr lang="en-US" altLang="en-US" sz="2400" kern="0" smtClean="0">
                <a:solidFill>
                  <a:schemeClr val="tx2"/>
                </a:solidFill>
              </a:rPr>
            </a:br>
            <a:r>
              <a:rPr lang="en-US" altLang="en-US" sz="2400" i="1" kern="0" smtClean="0">
                <a:solidFill>
                  <a:schemeClr val="tx2"/>
                </a:solidFill>
              </a:rPr>
              <a:t>ACCORD</a:t>
            </a:r>
            <a:r>
              <a:rPr lang="en-US" altLang="en-US" sz="2400" kern="0" smtClean="0">
                <a:solidFill>
                  <a:schemeClr val="tx2"/>
                </a:solidFill>
              </a:rPr>
              <a:t>—</a:t>
            </a:r>
            <a:r>
              <a:rPr lang="en-US" altLang="en-US" sz="2400" i="1" kern="0" smtClean="0">
                <a:solidFill>
                  <a:schemeClr val="tx2"/>
                </a:solidFill>
              </a:rPr>
              <a:t>Patients With Elevated TGs and Low HDL-C</a:t>
            </a:r>
            <a:endParaRPr lang="en-US" sz="2400" i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70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Niacin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6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Lipid-Lowering Efficacy of Evolocumab in Patients With Mixed Hyperlipidemia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311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Lipid-Lowering Efficacy of Evolocumab in Patients With T2DM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33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ODYSSEY DM‑DYSLIPIDEMIA Trial</a:t>
            </a:r>
            <a:br>
              <a:rPr lang="en-US" smtClean="0"/>
            </a:br>
            <a:r>
              <a:rPr lang="en-US" sz="3200" i="1" smtClean="0"/>
              <a:t>Effect of Alirocumab</a:t>
            </a:r>
            <a:endParaRPr lang="en-US" sz="3200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725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Conclusion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93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cs typeface="Arial" panose="020B0604020202020204" pitchFamily="34" charset="0"/>
              </a:rPr>
              <a:t>Statin Intolerance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Definition</a:t>
            </a:r>
            <a:endParaRPr lang="en-AU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990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Frequency of SI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598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Lipid-Lowering Efficacy of Statins in Asians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29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Cause of Death and Age of Patients With HeFH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Recent SI Research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822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Highlights From GAUSS-3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597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ODYSSEY ALTERNATIVE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634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CV Risk in Patients With SI</a:t>
            </a:r>
            <a:endParaRPr lang="en-AU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551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Risk Factors for Statin-Induced Myopathy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39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Simplified Algorithm for Statin-Induced Myopathy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161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Therapeutic Strategies to Assist SI</a:t>
            </a:r>
            <a:endParaRPr lang="en-AU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901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>Take-Home Message </a:t>
            </a:r>
            <a:endParaRPr lang="en-CA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965"/>
      </p:ext>
    </p:extLst>
  </p:cSld>
  <p:clrMapOvr>
    <a:masterClrMapping/>
  </p:clrMapOvr>
  <p:transition spd="slow" advClick="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Screening to </a:t>
            </a:r>
            <a:br>
              <a:rPr lang="en-US" smtClean="0"/>
            </a:br>
            <a:r>
              <a:rPr lang="en-US" smtClean="0"/>
              <a:t>Effect of Treatment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015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High-Risk Dyslipidemia Treatment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61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Acute Myocardial Infarction (HeFH)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FOURIER Trial</a:t>
            </a:r>
            <a:br>
              <a:rPr lang="en-US" smtClean="0"/>
            </a:br>
            <a:r>
              <a:rPr lang="en-US" sz="3200" i="1" smtClean="0"/>
              <a:t>Primary Efficacy Outcome</a:t>
            </a:r>
            <a:endParaRPr lang="en-US" sz="3600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776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ODYSSEY Outcomes</a:t>
            </a:r>
            <a:br>
              <a:rPr lang="en-US" smtClean="0"/>
            </a:br>
            <a:r>
              <a:rPr lang="en-US" sz="3200" i="1" smtClean="0"/>
              <a:t>Phase 3 Post-ACS With Alirocumab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373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>Abbreviations</a:t>
            </a:r>
            <a:endParaRPr lang="en-CA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26677"/>
      </p:ext>
    </p:extLst>
  </p:cSld>
  <p:clrMapOvr>
    <a:masterClrMapping/>
  </p:clrMapOvr>
  <p:transition spd="slow" advClick="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>Abbreviations (cont)</a:t>
            </a:r>
            <a:endParaRPr lang="en-CA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06809"/>
      </p:ext>
    </p:extLst>
  </p:cSld>
  <p:clrMapOvr>
    <a:masterClrMapping/>
  </p:clrMapOvr>
  <p:transition spd="slow" advClick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>Abbreviations (cont)</a:t>
            </a:r>
            <a:endParaRPr lang="en-CA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14974"/>
      </p:ext>
    </p:extLst>
  </p:cSld>
  <p:clrMapOvr>
    <a:masterClrMapping/>
  </p:clrMapOvr>
  <p:transition spd="slow" advClick="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/>
            </a:r>
            <a:br>
              <a:rPr lang="en-CA" altLang="en-US" smtClean="0"/>
            </a:br>
            <a:r>
              <a:rPr lang="en-CA" altLang="en-US" smtClean="0"/>
              <a:t>Abbreviations (cont)</a:t>
            </a:r>
            <a:endParaRPr lang="en-CA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33204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FH Is More Common Than Other Genetic Diseases 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68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On-screen Show (4:3)</PresentationFormat>
  <Paragraphs>85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游ゴシック Light</vt:lpstr>
      <vt:lpstr>Arial</vt:lpstr>
      <vt:lpstr>Calibri</vt:lpstr>
      <vt:lpstr>Calibri Light</vt:lpstr>
      <vt:lpstr>Office Theme</vt:lpstr>
      <vt:lpstr>Identification of  High-Risk Dyslipidemias </vt:lpstr>
      <vt:lpstr>High-Risk Dyslipidemia in Asia</vt:lpstr>
      <vt:lpstr>CV Death, MI, Stroke, UA, or Coronary Revascularization in the FOURIER trial</vt:lpstr>
      <vt:lpstr>FOURIER : Safety </vt:lpstr>
      <vt:lpstr>Program Topics</vt:lpstr>
      <vt:lpstr>Screening, Identification, and Management of Patients With FH</vt:lpstr>
      <vt:lpstr>Cause of Death and Age of Patients With HeFH</vt:lpstr>
      <vt:lpstr>Acute Myocardial Infarction (HeFH)</vt:lpstr>
      <vt:lpstr>FH Is More Common Than Other Genetic Diseases </vt:lpstr>
      <vt:lpstr>Estimated Prevalence of FH Globally</vt:lpstr>
      <vt:lpstr>LDL-C Burden in Individuals With or Without FH as a Function of the Age of Initiation of Statin Therapy </vt:lpstr>
      <vt:lpstr>Reasons for Necessity of Early Diagnosis of FH</vt:lpstr>
      <vt:lpstr>Estimated Percentage of Individuals Diagnosed With FH as a Fraction of Patients Theoretically Predicted</vt:lpstr>
      <vt:lpstr>Distribution of LDL-C Level in Patients With and Without FH</vt:lpstr>
      <vt:lpstr>Known Mechanisms Causing FH Linked  to LDL-R Function</vt:lpstr>
      <vt:lpstr>Prevalence of Genetic Variance Among Patients With FH (Hokuriku District in Japan)</vt:lpstr>
      <vt:lpstr>Dutch Lipid Clinic Network Criteria for Diagnosis of HeFH in Adults</vt:lpstr>
      <vt:lpstr>Diagnostic Criteria Used in Published FH Studies  in Asia</vt:lpstr>
      <vt:lpstr>Diagnostic Criteria for HeFH in Adults (Age ≥ 15 y)</vt:lpstr>
      <vt:lpstr>Prevalence of FH in Patients With ACS in Japan</vt:lpstr>
      <vt:lpstr>Treatment of Adult FH (age ≥ 15 y)</vt:lpstr>
      <vt:lpstr>The Care Situation in 3 Asian Countries in MEDPED Program</vt:lpstr>
      <vt:lpstr>Levels of Calculated LDL-C Over Time (ODYSSEY FH I and FH II)</vt:lpstr>
      <vt:lpstr>Percentage Changes in LDL-CL From Baseline by Study Point (RUTHERFORD-2)</vt:lpstr>
      <vt:lpstr> Percentage Changes in LDL-C From Baseline to 10/12 wk After Evolocumab Treatment in Patients With HeFH (YUKAWA-2 Study)</vt:lpstr>
      <vt:lpstr>Key Messages</vt:lpstr>
      <vt:lpstr>Screening, Identification, and Management of Patients With FH</vt:lpstr>
      <vt:lpstr>Cause of Death and Age of Patients With HeFH</vt:lpstr>
      <vt:lpstr>Acute Myocardial Infarction (HeFH)</vt:lpstr>
      <vt:lpstr>FH Is More Common Than Other Genetic Diseases </vt:lpstr>
      <vt:lpstr>Estimated Prevalence of FH Globally</vt:lpstr>
      <vt:lpstr>LDL-C Burden in Individuals With or Without FH as a Function of the Age of Initiation of Statin Therapy </vt:lpstr>
      <vt:lpstr>Reasons for Necessity of Early Diagnosis of FH</vt:lpstr>
      <vt:lpstr>Estimated Percentage of Individuals Diagnosed With FH as a Fraction of Patients Theoretically Predicted</vt:lpstr>
      <vt:lpstr>Distribution of LDL-C Level in Patients With and Without FH</vt:lpstr>
      <vt:lpstr>Known Mechanisms Causing FH Linked  to LDL-R Function</vt:lpstr>
      <vt:lpstr>Prevalence of Genetic Variance Among Patients With FH (Hokuriku District in Japan)</vt:lpstr>
      <vt:lpstr>Dutch Lipid Clinic Network Criteria for Diagnosis of HeFH in Adults</vt:lpstr>
      <vt:lpstr>Diagnostic Criteria Used in Published FH Studies  in Asia</vt:lpstr>
      <vt:lpstr>Diagnostic Criteria for HeFH in Adults (Age ≥ 15 y)</vt:lpstr>
      <vt:lpstr>Prevalence of FH in Patients With ACS in Japan</vt:lpstr>
      <vt:lpstr>Treatment of Adult FH (age ≥ 15 y)</vt:lpstr>
      <vt:lpstr>The Care Situation in 3 Asian Countries in MEDPED Program</vt:lpstr>
      <vt:lpstr>Levels of Calculated LDL-C Over Time (ODYSSEY FH I and FH II)</vt:lpstr>
      <vt:lpstr>Percentage Changes in LDL-CL From Baseline by Study Point (RUTHERFORD-2)</vt:lpstr>
      <vt:lpstr> Percentage Changes in LDL-C From Baseline to 10/12 wk After Evolocumab Treatment in Patients With HeFH (YUKAWA-2 Study)</vt:lpstr>
      <vt:lpstr>Key Messages</vt:lpstr>
      <vt:lpstr>Mixed Hyperlipidemia </vt:lpstr>
      <vt:lpstr>Definition of Mixed Hyperlipidemia</vt:lpstr>
      <vt:lpstr>Definition of Mixed Hyperlipidemia (cont)</vt:lpstr>
      <vt:lpstr>Familial Combined Hyperlipidemia</vt:lpstr>
      <vt:lpstr>Prevalence of Mixed Hyperlipidemia in Asia</vt:lpstr>
      <vt:lpstr>Prevalence of Mixed Hyperlipidemia in Asia (cont)</vt:lpstr>
      <vt:lpstr>Effect of Mixed Hyperlipidemia on Prognosis</vt:lpstr>
      <vt:lpstr>TG-Mediated Pathways and Coronary Disease</vt:lpstr>
      <vt:lpstr>TGs and CVD</vt:lpstr>
      <vt:lpstr>Variants in ANGPTL4 and ANGPTL3 and TGs</vt:lpstr>
      <vt:lpstr>Optional Therapeutic Strategies</vt:lpstr>
      <vt:lpstr>Ezetimibe</vt:lpstr>
      <vt:lpstr>Fenofibrate ACCORD—Patients With Elevated TGs and Low HDL-C</vt:lpstr>
      <vt:lpstr>Niacin</vt:lpstr>
      <vt:lpstr>Lipid-Lowering Efficacy of Evolocumab in Patients With Mixed Hyperlipidemia</vt:lpstr>
      <vt:lpstr>Lipid-Lowering Efficacy of Evolocumab in Patients With T2DM</vt:lpstr>
      <vt:lpstr>ODYSSEY DM‑DYSLIPIDEMIA Trial Effect of Alirocumab</vt:lpstr>
      <vt:lpstr>Conclusion</vt:lpstr>
      <vt:lpstr>Statin Intolerance</vt:lpstr>
      <vt:lpstr>Definition</vt:lpstr>
      <vt:lpstr> Frequency of SI</vt:lpstr>
      <vt:lpstr>The Lipid-Lowering Efficacy of Statins in Asians </vt:lpstr>
      <vt:lpstr>Recent SI Research </vt:lpstr>
      <vt:lpstr>Highlights From GAUSS-3</vt:lpstr>
      <vt:lpstr>ODYSSEY ALTERNATIVE</vt:lpstr>
      <vt:lpstr>CV Risk in Patients With SI</vt:lpstr>
      <vt:lpstr>Risk Factors for Statin-Induced Myopathy</vt:lpstr>
      <vt:lpstr>A Simplified Algorithm for Statin-Induced Myopathy</vt:lpstr>
      <vt:lpstr>Therapeutic Strategies to Assist SI</vt:lpstr>
      <vt:lpstr>  Take-Home Message </vt:lpstr>
      <vt:lpstr>From Screening to  Effect of Treatment</vt:lpstr>
      <vt:lpstr>High-Risk Dyslipidemia Treatment</vt:lpstr>
      <vt:lpstr>FOURIER Trial Primary Efficacy Outcome</vt:lpstr>
      <vt:lpstr>ODYSSEY Outcomes Phase 3 Post-ACS With Alirocumab</vt:lpstr>
      <vt:lpstr>  Abbreviations</vt:lpstr>
      <vt:lpstr>  Abbreviations (cont)</vt:lpstr>
      <vt:lpstr>  Abbreviations (cont)</vt:lpstr>
      <vt:lpstr>  Abbreviations (cont)</vt:lpstr>
    </vt:vector>
  </TitlesOfParts>
  <Company>WebMD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 High-Risk Dyslipidemias </dc:title>
  <dc:creator>Ryan, Kristina</dc:creator>
  <cp:lastModifiedBy>Ryan, Kristina</cp:lastModifiedBy>
  <cp:revision>1</cp:revision>
  <dcterms:created xsi:type="dcterms:W3CDTF">2018-09-04T19:23:08Z</dcterms:created>
  <dcterms:modified xsi:type="dcterms:W3CDTF">2018-09-04T19:23:08Z</dcterms:modified>
</cp:coreProperties>
</file>