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FD7FD-1664-44D3-AAE0-CF93847ECC98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B35E-3069-4F9A-A0A3-31CE29097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3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FD7FD-1664-44D3-AAE0-CF93847ECC98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FB35E-3069-4F9A-A0A3-31CE29097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735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072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>
                <a:solidFill>
                  <a:schemeClr val="accent5"/>
                </a:solidFill>
                <a:latin typeface="Calibri"/>
                <a:cs typeface="Calibri"/>
              </a:rPr>
              <a:t>Things to Keep in Mind</a:t>
            </a:r>
            <a:endParaRPr lang="en-GB" sz="32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025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>
                <a:solidFill>
                  <a:schemeClr val="accent5"/>
                </a:solidFill>
                <a:latin typeface="Calibri"/>
                <a:cs typeface="Calibri"/>
              </a:rPr>
              <a:t>Things to Be Aware of When Performing an MRI</a:t>
            </a:r>
            <a:endParaRPr lang="en-GB" sz="32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051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368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>
                <a:solidFill>
                  <a:schemeClr val="accent5"/>
                </a:solidFill>
                <a:latin typeface="Calibri"/>
                <a:cs typeface="Calibri"/>
              </a:rPr>
              <a:t>MR-Only Invasive Cancers Are Small</a:t>
            </a:r>
            <a:endParaRPr lang="en-GB" sz="32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94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Small Cancer Focus</a:t>
            </a:r>
            <a:endParaRPr lang="en-GB" sz="32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373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Cancer Small Mass</a:t>
            </a:r>
            <a:endParaRPr lang="en-GB" sz="32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003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3800" smtClean="0">
                <a:solidFill>
                  <a:schemeClr val="accent5"/>
                </a:solidFill>
                <a:latin typeface="Calibri"/>
                <a:cs typeface="Calibri"/>
              </a:rPr>
              <a:t>Age 45: Right Mastectomy 5 Years Ago</a:t>
            </a:r>
            <a:endParaRPr lang="en-GB" sz="38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312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>
                <a:solidFill>
                  <a:schemeClr val="accent5"/>
                </a:solidFill>
                <a:latin typeface="Calibri"/>
                <a:cs typeface="Calibri"/>
              </a:rPr>
              <a:t>Be Aware of the Posterior Lymph Node at the Level of the Nipple</a:t>
            </a:r>
            <a:endParaRPr lang="en-GB" sz="32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76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3400" smtClean="0">
                <a:solidFill>
                  <a:schemeClr val="accent5"/>
                </a:solidFill>
                <a:latin typeface="Calibri"/>
                <a:cs typeface="Calibri"/>
              </a:rPr>
              <a:t>Age 31: History of MR-Guided Biopsy Left Breast</a:t>
            </a:r>
            <a:endParaRPr lang="en-GB" sz="2400" i="1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78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>
                <a:solidFill>
                  <a:schemeClr val="accent5"/>
                </a:solidFill>
                <a:latin typeface="Calibri"/>
                <a:cs typeface="Calibri"/>
              </a:rPr>
              <a:t>When to Biopsy a Focus?</a:t>
            </a:r>
            <a:endParaRPr lang="en-GB" sz="32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73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Mammography Screening Overview</a:t>
            </a:r>
            <a:endParaRPr lang="en-GB" sz="32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3270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MR-Only: Noninvasive </a:t>
            </a:r>
            <a:r>
              <a:rPr lang="en-US" smtClean="0">
                <a:solidFill>
                  <a:schemeClr val="accent5"/>
                </a:solidFill>
                <a:latin typeface="Calibri"/>
                <a:cs typeface="Calibri"/>
              </a:rPr>
              <a:t>Cancers Can Be Small or Large</a:t>
            </a:r>
            <a:endParaRPr lang="en-GB" sz="32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1749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Screen-Detected DCIS</a:t>
            </a:r>
            <a:endParaRPr lang="en-GB" sz="32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0004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>
                <a:solidFill>
                  <a:schemeClr val="accent5"/>
                </a:solidFill>
                <a:latin typeface="Calibri"/>
                <a:cs typeface="Calibri"/>
              </a:rPr>
              <a:t>Age 62: History of Bilateral Benign Breast Biopsy Left = ALH</a:t>
            </a:r>
            <a:endParaRPr lang="en-GB" sz="32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5070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>
                <a:solidFill>
                  <a:schemeClr val="accent5"/>
                </a:solidFill>
                <a:latin typeface="Calibri"/>
                <a:cs typeface="Calibri"/>
              </a:rPr>
              <a:t>Age 57: High-Risk Screening</a:t>
            </a:r>
            <a:endParaRPr lang="en-GB" sz="32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904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5-mm DCIS High-Grade Solid With Necrosis ER/PR+</a:t>
            </a:r>
            <a:endParaRPr lang="en-GB" sz="32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6235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Screen-Detected Carcinoma in Situ</a:t>
            </a:r>
            <a:endParaRPr lang="en-GB" sz="32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665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Screen-Detected Carcinoma in Situ</a:t>
            </a:r>
            <a:endParaRPr lang="en-GB" sz="32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359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Intermediate-Grade DCIS </a:t>
            </a:r>
            <a:endParaRPr lang="en-GB" sz="32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9507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Screening MRI</a:t>
            </a:r>
            <a:endParaRPr lang="en-GB" sz="32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3893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MR-Directed Mammography Reveals Calcifications</a:t>
            </a:r>
            <a:endParaRPr lang="en-GB" sz="32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86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>
                <a:solidFill>
                  <a:schemeClr val="accent5"/>
                </a:solidFill>
                <a:latin typeface="Calibri"/>
                <a:cs typeface="Calibri"/>
              </a:rPr>
              <a:t>Observed Stage Shifts With Organized Mammography Screening</a:t>
            </a:r>
            <a:endParaRPr lang="en-GB" sz="32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0862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When to Biopsy Non-Masslike Enhancement?</a:t>
            </a:r>
            <a:endParaRPr lang="en-GB" sz="32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6205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>
                <a:solidFill>
                  <a:schemeClr val="accent5"/>
                </a:solidFill>
                <a:latin typeface="Calibri"/>
                <a:cs typeface="Calibri"/>
              </a:rPr>
              <a:t>Age 32: High-Risk Screening Every 6 Months</a:t>
            </a:r>
            <a:endParaRPr lang="en-GB" sz="32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7008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>
                <a:solidFill>
                  <a:schemeClr val="accent5"/>
                </a:solidFill>
                <a:latin typeface="Calibri"/>
                <a:cs typeface="Calibri"/>
              </a:rPr>
              <a:t>Age 27: High-Risk Screening Every 6 Months</a:t>
            </a:r>
            <a:endParaRPr lang="en-GB" sz="32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6647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>
                <a:solidFill>
                  <a:schemeClr val="accent5"/>
                </a:solidFill>
                <a:latin typeface="Calibri"/>
                <a:cs typeface="Calibri"/>
              </a:rPr>
              <a:t>Basal-Like Cancers Have a Distinct Imaging Phenotype</a:t>
            </a:r>
            <a:endParaRPr lang="en-GB" sz="32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3720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>
                <a:solidFill>
                  <a:schemeClr val="accent5"/>
                </a:solidFill>
                <a:latin typeface="Calibri"/>
                <a:cs typeface="Calibri"/>
              </a:rPr>
              <a:t>Age 36: BRCA2 Mutation: Screening</a:t>
            </a:r>
            <a:endParaRPr lang="en-GB" sz="32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2943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>
                <a:solidFill>
                  <a:schemeClr val="accent5"/>
                </a:solidFill>
                <a:latin typeface="Calibri"/>
                <a:cs typeface="Calibri"/>
              </a:rPr>
              <a:t>Age 36: BRCA2 Mutation: Screening</a:t>
            </a:r>
            <a:endParaRPr lang="en-GB" sz="32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634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>
                <a:solidFill>
                  <a:schemeClr val="accent5"/>
                </a:solidFill>
                <a:latin typeface="Calibri"/>
                <a:cs typeface="Calibri"/>
              </a:rPr>
              <a:t>Age 36: BRCA2 Mutation: Screening</a:t>
            </a:r>
            <a:endParaRPr lang="en-GB" sz="32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748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>
                <a:solidFill>
                  <a:schemeClr val="accent5"/>
                </a:solidFill>
                <a:latin typeface="Calibri"/>
                <a:cs typeface="Calibri"/>
              </a:rPr>
              <a:t>Addressing the Limitations of MRI</a:t>
            </a:r>
            <a:endParaRPr lang="en-GB" sz="32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4920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Sample Abbreviated Protocol</a:t>
            </a:r>
            <a:endParaRPr lang="en-GB" sz="32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6207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Sample Abbreviated Protocol</a:t>
            </a:r>
            <a:endParaRPr lang="en-GB" sz="32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976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Risk Estimation</a:t>
            </a:r>
            <a:endParaRPr lang="en-GB" sz="32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5613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4441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792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Mammographic Sensitivity</a:t>
            </a:r>
            <a:endParaRPr lang="en-GB" sz="32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37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Limitations of Mammography</a:t>
            </a:r>
            <a:endParaRPr lang="en-GB" sz="32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676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Screening MRI</a:t>
            </a:r>
            <a:b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</a:br>
            <a:r>
              <a:rPr lang="en-US" i="1" smtClean="0">
                <a:solidFill>
                  <a:schemeClr val="accent5"/>
                </a:solidFill>
                <a:latin typeface="Calibri"/>
                <a:cs typeface="Calibri"/>
              </a:rPr>
              <a:t>Clinical Trials of High-Risk Women</a:t>
            </a:r>
            <a:endParaRPr lang="en-GB" sz="2800" i="1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704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>
                <a:solidFill>
                  <a:schemeClr val="accent5"/>
                </a:solidFill>
                <a:latin typeface="Calibri"/>
                <a:cs typeface="Calibri"/>
              </a:rPr>
              <a:t>Clinical Trials of High-Risk Women</a:t>
            </a:r>
            <a:endParaRPr lang="en-GB" sz="32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914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3400" smtClean="0">
                <a:solidFill>
                  <a:schemeClr val="accent5"/>
                </a:solidFill>
                <a:latin typeface="Calibri"/>
                <a:cs typeface="Calibri"/>
              </a:rPr>
              <a:t>Comparison of MRI, Mammography, and Ultrasound as Screening for High-Risk Women</a:t>
            </a:r>
            <a:endParaRPr lang="en-GB" sz="34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48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</Words>
  <Application>Microsoft Office PowerPoint</Application>
  <PresentationFormat>On-screen Show (4:3)</PresentationFormat>
  <Paragraphs>39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Office Theme</vt:lpstr>
      <vt:lpstr>PowerPoint Presentation</vt:lpstr>
      <vt:lpstr>Mammography Screening Overview</vt:lpstr>
      <vt:lpstr>Observed Stage Shifts With Organized Mammography Screening</vt:lpstr>
      <vt:lpstr>Risk Estimation</vt:lpstr>
      <vt:lpstr>Mammographic Sensitivity</vt:lpstr>
      <vt:lpstr>Limitations of Mammography</vt:lpstr>
      <vt:lpstr>Screening MRI Clinical Trials of High-Risk Women</vt:lpstr>
      <vt:lpstr>Clinical Trials of High-Risk Women</vt:lpstr>
      <vt:lpstr>Comparison of MRI, Mammography, and Ultrasound as Screening for High-Risk Women</vt:lpstr>
      <vt:lpstr>Things to Keep in Mind</vt:lpstr>
      <vt:lpstr>Things to Be Aware of When Performing an MRI</vt:lpstr>
      <vt:lpstr>PowerPoint Presentation</vt:lpstr>
      <vt:lpstr>MR-Only Invasive Cancers Are Small</vt:lpstr>
      <vt:lpstr>Small Cancer Focus</vt:lpstr>
      <vt:lpstr>Cancer Small Mass</vt:lpstr>
      <vt:lpstr>Age 45: Right Mastectomy 5 Years Ago</vt:lpstr>
      <vt:lpstr>Be Aware of the Posterior Lymph Node at the Level of the Nipple</vt:lpstr>
      <vt:lpstr>Age 31: History of MR-Guided Biopsy Left Breast</vt:lpstr>
      <vt:lpstr>When to Biopsy a Focus?</vt:lpstr>
      <vt:lpstr>MR-Only: Noninvasive Cancers Can Be Small or Large</vt:lpstr>
      <vt:lpstr>Screen-Detected DCIS</vt:lpstr>
      <vt:lpstr>Age 62: History of Bilateral Benign Breast Biopsy Left = ALH</vt:lpstr>
      <vt:lpstr>Age 57: High-Risk Screening</vt:lpstr>
      <vt:lpstr>5-mm DCIS High-Grade Solid With Necrosis ER/PR+</vt:lpstr>
      <vt:lpstr>Screen-Detected Carcinoma in Situ</vt:lpstr>
      <vt:lpstr>Screen-Detected Carcinoma in Situ</vt:lpstr>
      <vt:lpstr>Intermediate-Grade DCIS </vt:lpstr>
      <vt:lpstr>Screening MRI</vt:lpstr>
      <vt:lpstr>MR-Directed Mammography Reveals Calcifications</vt:lpstr>
      <vt:lpstr>When to Biopsy Non-Masslike Enhancement?</vt:lpstr>
      <vt:lpstr>Age 32: High-Risk Screening Every 6 Months</vt:lpstr>
      <vt:lpstr>Age 27: High-Risk Screening Every 6 Months</vt:lpstr>
      <vt:lpstr>Basal-Like Cancers Have a Distinct Imaging Phenotype</vt:lpstr>
      <vt:lpstr>Age 36: BRCA2 Mutation: Screening</vt:lpstr>
      <vt:lpstr>Age 36: BRCA2 Mutation: Screening</vt:lpstr>
      <vt:lpstr>Age 36: BRCA2 Mutation: Screening</vt:lpstr>
      <vt:lpstr>Addressing the Limitations of MRI</vt:lpstr>
      <vt:lpstr>Sample Abbreviated Protocol</vt:lpstr>
      <vt:lpstr>Sample Abbreviated Protocol</vt:lpstr>
      <vt:lpstr>Abbreviations</vt:lpstr>
      <vt:lpstr>References</vt:lpstr>
    </vt:vector>
  </TitlesOfParts>
  <Company>WebMD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Gupta, Sweta</dc:creator>
  <cp:lastModifiedBy>Gupta, Sweta</cp:lastModifiedBy>
  <cp:revision>1</cp:revision>
  <dcterms:created xsi:type="dcterms:W3CDTF">2015-03-13T15:57:53Z</dcterms:created>
  <dcterms:modified xsi:type="dcterms:W3CDTF">2015-03-13T15:57:53Z</dcterms:modified>
</cp:coreProperties>
</file>