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FEAA-099F-48C9-A31D-D81722BC63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134D6C-34D1-41D8-84AD-9D3893352BA9}"/>
              </a:ext>
            </a:extLst>
          </p:cNvPr>
          <p:cNvSpPr>
            <a:spLocks noGrp="1"/>
          </p:cNvSpPr>
          <p:nvPr>
            <p:ph type="dt" sz="half" idx="10"/>
          </p:nvPr>
        </p:nvSpPr>
        <p:spPr/>
        <p:txBody>
          <a:bodyPr/>
          <a:lstStyle/>
          <a:p>
            <a:fld id="{0E4ED38F-7534-47B5-92EF-EFAB9BB0000E}" type="datetimeFigureOut">
              <a:rPr lang="en-US" smtClean="0"/>
              <a:t>5/31/2018</a:t>
            </a:fld>
            <a:endParaRPr lang="en-US"/>
          </a:p>
        </p:txBody>
      </p:sp>
      <p:sp>
        <p:nvSpPr>
          <p:cNvPr id="4" name="Footer Placeholder 3">
            <a:extLst>
              <a:ext uri="{FF2B5EF4-FFF2-40B4-BE49-F238E27FC236}">
                <a16:creationId xmlns:a16="http://schemas.microsoft.com/office/drawing/2014/main" id="{6AEEC0EC-F104-4653-9822-0222EEEEEF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A59BE9-0705-4C17-AE4E-9E0E1527E4EC}"/>
              </a:ext>
            </a:extLst>
          </p:cNvPr>
          <p:cNvSpPr>
            <a:spLocks noGrp="1"/>
          </p:cNvSpPr>
          <p:nvPr>
            <p:ph type="sldNum" sz="quarter" idx="12"/>
          </p:nvPr>
        </p:nvSpPr>
        <p:spPr/>
        <p:txBody>
          <a:bodyPr/>
          <a:lstStyle/>
          <a:p>
            <a:fld id="{3CBCD2ED-FDF2-47D3-8854-97250E9DAC45}" type="slidenum">
              <a:rPr lang="en-US" smtClean="0"/>
              <a:t>‹#›</a:t>
            </a:fld>
            <a:endParaRPr lang="en-US"/>
          </a:p>
        </p:txBody>
      </p:sp>
    </p:spTree>
    <p:extLst>
      <p:ext uri="{BB962C8B-B14F-4D97-AF65-F5344CB8AC3E}">
        <p14:creationId xmlns:p14="http://schemas.microsoft.com/office/powerpoint/2010/main" val="399268284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35A49C-9482-4424-84B0-F4A74B6CCB2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F96625-3BB9-4BF3-BF5E-680B16125B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82BEE-DEB9-4A5C-9D10-5B6C9EFAA4F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E4ED38F-7534-47B5-92EF-EFAB9BB0000E}" type="datetimeFigureOut">
              <a:rPr lang="en-US" smtClean="0"/>
              <a:t>5/31/2018</a:t>
            </a:fld>
            <a:endParaRPr lang="en-US"/>
          </a:p>
        </p:txBody>
      </p:sp>
      <p:sp>
        <p:nvSpPr>
          <p:cNvPr id="5" name="Footer Placeholder 4">
            <a:extLst>
              <a:ext uri="{FF2B5EF4-FFF2-40B4-BE49-F238E27FC236}">
                <a16:creationId xmlns:a16="http://schemas.microsoft.com/office/drawing/2014/main" id="{ACAE24D2-D593-4214-A951-834ECA7D8F8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4E2DAB-9630-4887-90B2-9E4D8444470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BCD2ED-FDF2-47D3-8854-97250E9DAC45}" type="slidenum">
              <a:rPr lang="en-US" smtClean="0"/>
              <a:t>‹#›</a:t>
            </a:fld>
            <a:endParaRPr lang="en-US"/>
          </a:p>
        </p:txBody>
      </p:sp>
    </p:spTree>
    <p:extLst>
      <p:ext uri="{BB962C8B-B14F-4D97-AF65-F5344CB8AC3E}">
        <p14:creationId xmlns:p14="http://schemas.microsoft.com/office/powerpoint/2010/main" val="147906789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FB68A65-0F90-4BF2-85F2-E4F13500B135}"/>
              </a:ext>
            </a:extLst>
          </p:cNvPr>
          <p:cNvSpPr>
            <a:spLocks noGrp="1"/>
          </p:cNvSpPr>
          <p:nvPr>
            <p:ph type="title"/>
          </p:nvPr>
        </p:nvSpPr>
        <p:spPr/>
        <p:txBody>
          <a:bodyPr/>
          <a:lstStyle/>
          <a:p>
            <a:r>
              <a:rPr lang="en-US"/>
              <a:t>The Resurgence of Topical Treatments Across a Spectrum of Psoriasis</a:t>
            </a:r>
            <a:endParaRPr lang="en-US" dirty="0"/>
          </a:p>
        </p:txBody>
      </p:sp>
      <p:pic>
        <p:nvPicPr>
          <p:cNvPr id="3" name="Picture 2">
            <a:extLst>
              <a:ext uri="{FF2B5EF4-FFF2-40B4-BE49-F238E27FC236}">
                <a16:creationId xmlns:a16="http://schemas.microsoft.com/office/drawing/2014/main" id="{44E4C3F7-005A-49BF-93F8-E0D402C5DA5D}"/>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1446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869CCC-2A56-40E7-86BB-43695F9BD6E8}"/>
              </a:ext>
            </a:extLst>
          </p:cNvPr>
          <p:cNvSpPr>
            <a:spLocks noGrp="1"/>
          </p:cNvSpPr>
          <p:nvPr>
            <p:ph type="title"/>
          </p:nvPr>
        </p:nvSpPr>
        <p:spPr/>
        <p:txBody>
          <a:bodyPr/>
          <a:lstStyle/>
          <a:p>
            <a:r>
              <a:rPr lang="en-US"/>
              <a:t>The Challenge of Potent TCS (cont)</a:t>
            </a:r>
            <a:endParaRPr lang="en-US" dirty="0"/>
          </a:p>
        </p:txBody>
      </p:sp>
      <p:pic>
        <p:nvPicPr>
          <p:cNvPr id="3" name="Picture 2">
            <a:extLst>
              <a:ext uri="{FF2B5EF4-FFF2-40B4-BE49-F238E27FC236}">
                <a16:creationId xmlns:a16="http://schemas.microsoft.com/office/drawing/2014/main" id="{12C0EA7E-A030-4C6B-A743-0AE1E3EF3AD6}"/>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6004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7D348DC-C707-4491-BE37-10251E2CC4C3}"/>
              </a:ext>
            </a:extLst>
          </p:cNvPr>
          <p:cNvSpPr>
            <a:spLocks noGrp="1"/>
          </p:cNvSpPr>
          <p:nvPr>
            <p:ph type="title"/>
          </p:nvPr>
        </p:nvSpPr>
        <p:spPr/>
        <p:txBody>
          <a:bodyPr/>
          <a:lstStyle/>
          <a:p>
            <a:r>
              <a:rPr lang="en-US"/>
              <a:t>Vitamin D Analogues</a:t>
            </a:r>
            <a:endParaRPr lang="en-US" dirty="0"/>
          </a:p>
        </p:txBody>
      </p:sp>
      <p:pic>
        <p:nvPicPr>
          <p:cNvPr id="3" name="Picture 2">
            <a:extLst>
              <a:ext uri="{FF2B5EF4-FFF2-40B4-BE49-F238E27FC236}">
                <a16:creationId xmlns:a16="http://schemas.microsoft.com/office/drawing/2014/main" id="{AEF0B8E7-3D82-4DFB-8678-259C7F3CF6E7}"/>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28674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B5BC6D-2386-4C0D-9880-6BEAE7563D80}"/>
              </a:ext>
            </a:extLst>
          </p:cNvPr>
          <p:cNvSpPr>
            <a:spLocks noGrp="1"/>
          </p:cNvSpPr>
          <p:nvPr>
            <p:ph type="title"/>
          </p:nvPr>
        </p:nvSpPr>
        <p:spPr/>
        <p:txBody>
          <a:bodyPr/>
          <a:lstStyle/>
          <a:p>
            <a:r>
              <a:rPr lang="en-US"/>
              <a:t>Topical Retinoids</a:t>
            </a:r>
            <a:endParaRPr lang="en-US" dirty="0"/>
          </a:p>
        </p:txBody>
      </p:sp>
      <p:pic>
        <p:nvPicPr>
          <p:cNvPr id="3" name="Picture 2">
            <a:extLst>
              <a:ext uri="{FF2B5EF4-FFF2-40B4-BE49-F238E27FC236}">
                <a16:creationId xmlns:a16="http://schemas.microsoft.com/office/drawing/2014/main" id="{E2A4CC5A-D168-4EE8-AA5C-20A1814373D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61470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016807C-9995-4596-AE77-0FAD5CEF7A45}"/>
              </a:ext>
            </a:extLst>
          </p:cNvPr>
          <p:cNvSpPr>
            <a:spLocks noGrp="1"/>
          </p:cNvSpPr>
          <p:nvPr>
            <p:ph type="title"/>
          </p:nvPr>
        </p:nvSpPr>
        <p:spPr/>
        <p:txBody>
          <a:bodyPr/>
          <a:lstStyle/>
          <a:p>
            <a:r>
              <a:rPr lang="en-US"/>
              <a:t>Combination Medication for Mild-to-Moderate Psoriasis</a:t>
            </a:r>
            <a:endParaRPr lang="en-US" dirty="0"/>
          </a:p>
        </p:txBody>
      </p:sp>
      <p:pic>
        <p:nvPicPr>
          <p:cNvPr id="3" name="Picture 2">
            <a:extLst>
              <a:ext uri="{FF2B5EF4-FFF2-40B4-BE49-F238E27FC236}">
                <a16:creationId xmlns:a16="http://schemas.microsoft.com/office/drawing/2014/main" id="{CF4CC288-92FB-42D0-AD1D-36087CA88640}"/>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52554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9E33A99-4388-4080-AD3E-E81028FE29E0}"/>
              </a:ext>
            </a:extLst>
          </p:cNvPr>
          <p:cNvSpPr>
            <a:spLocks noGrp="1"/>
          </p:cNvSpPr>
          <p:nvPr>
            <p:ph type="title"/>
          </p:nvPr>
        </p:nvSpPr>
        <p:spPr/>
        <p:txBody>
          <a:bodyPr/>
          <a:lstStyle/>
          <a:p>
            <a:r>
              <a:rPr lang="en-US"/>
              <a:t>Calcipotriene + TCS Fixed-Combination Trial</a:t>
            </a:r>
            <a:endParaRPr lang="en-US" dirty="0"/>
          </a:p>
        </p:txBody>
      </p:sp>
      <p:pic>
        <p:nvPicPr>
          <p:cNvPr id="3" name="Picture 2">
            <a:extLst>
              <a:ext uri="{FF2B5EF4-FFF2-40B4-BE49-F238E27FC236}">
                <a16:creationId xmlns:a16="http://schemas.microsoft.com/office/drawing/2014/main" id="{8F0EA997-D0F0-4F76-A6BC-26EE5CDC8090}"/>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13445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DF30DE0-52B6-44E0-99DD-F9CEECEC6FF9}"/>
              </a:ext>
            </a:extLst>
          </p:cNvPr>
          <p:cNvSpPr>
            <a:spLocks noGrp="1"/>
          </p:cNvSpPr>
          <p:nvPr>
            <p:ph type="title"/>
          </p:nvPr>
        </p:nvSpPr>
        <p:spPr/>
        <p:txBody>
          <a:bodyPr/>
          <a:lstStyle/>
          <a:p>
            <a:r>
              <a:rPr lang="en-US"/>
              <a:t>Calcipotriene + TCS Combination</a:t>
            </a:r>
            <a:endParaRPr lang="en-US" dirty="0"/>
          </a:p>
        </p:txBody>
      </p:sp>
      <p:pic>
        <p:nvPicPr>
          <p:cNvPr id="3" name="Picture 2">
            <a:extLst>
              <a:ext uri="{FF2B5EF4-FFF2-40B4-BE49-F238E27FC236}">
                <a16:creationId xmlns:a16="http://schemas.microsoft.com/office/drawing/2014/main" id="{42B10520-99FC-4EF4-9C50-4327FBBB8F96}"/>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4047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2FA04C-D0B1-4090-91EF-B5222385750A}"/>
              </a:ext>
            </a:extLst>
          </p:cNvPr>
          <p:cNvSpPr>
            <a:spLocks noGrp="1"/>
          </p:cNvSpPr>
          <p:nvPr>
            <p:ph type="title"/>
          </p:nvPr>
        </p:nvSpPr>
        <p:spPr/>
        <p:txBody>
          <a:bodyPr/>
          <a:lstStyle/>
          <a:p>
            <a:r>
              <a:rPr lang="en-US"/>
              <a:t>TAZ + TCS Combination</a:t>
            </a:r>
            <a:endParaRPr lang="en-US" dirty="0"/>
          </a:p>
        </p:txBody>
      </p:sp>
      <p:pic>
        <p:nvPicPr>
          <p:cNvPr id="3" name="Picture 2">
            <a:extLst>
              <a:ext uri="{FF2B5EF4-FFF2-40B4-BE49-F238E27FC236}">
                <a16:creationId xmlns:a16="http://schemas.microsoft.com/office/drawing/2014/main" id="{5A234999-CA3F-4A77-A8E0-A1CD96538764}"/>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08803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4C7DD4-B6FF-4B2B-9A18-5808BFA829DD}"/>
              </a:ext>
            </a:extLst>
          </p:cNvPr>
          <p:cNvSpPr>
            <a:spLocks noGrp="1"/>
          </p:cNvSpPr>
          <p:nvPr>
            <p:ph type="title"/>
          </p:nvPr>
        </p:nvSpPr>
        <p:spPr/>
        <p:txBody>
          <a:bodyPr/>
          <a:lstStyle/>
          <a:p>
            <a:r>
              <a:rPr lang="en-US"/>
              <a:t>Case 2</a:t>
            </a:r>
            <a:br>
              <a:rPr lang="en-US"/>
            </a:br>
            <a:r>
              <a:rPr lang="en-US" sz="3200" i="1"/>
              <a:t>Eduardo</a:t>
            </a:r>
            <a:endParaRPr lang="en-US" i="1" dirty="0"/>
          </a:p>
        </p:txBody>
      </p:sp>
      <p:pic>
        <p:nvPicPr>
          <p:cNvPr id="3" name="Picture 2">
            <a:extLst>
              <a:ext uri="{FF2B5EF4-FFF2-40B4-BE49-F238E27FC236}">
                <a16:creationId xmlns:a16="http://schemas.microsoft.com/office/drawing/2014/main" id="{7E87DCD2-D876-4289-9CE8-53E5CFB4500F}"/>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2397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807651-DE74-4482-980D-DF28266F7F11}"/>
              </a:ext>
            </a:extLst>
          </p:cNvPr>
          <p:cNvSpPr>
            <a:spLocks noGrp="1"/>
          </p:cNvSpPr>
          <p:nvPr>
            <p:ph type="title"/>
          </p:nvPr>
        </p:nvSpPr>
        <p:spPr/>
        <p:txBody>
          <a:bodyPr/>
          <a:lstStyle/>
          <a:p>
            <a:r>
              <a:rPr lang="en-US"/>
              <a:t>Treatment Options for Genital Psoriasis </a:t>
            </a:r>
            <a:endParaRPr lang="en-US" dirty="0"/>
          </a:p>
        </p:txBody>
      </p:sp>
      <p:pic>
        <p:nvPicPr>
          <p:cNvPr id="3" name="Picture 2">
            <a:extLst>
              <a:ext uri="{FF2B5EF4-FFF2-40B4-BE49-F238E27FC236}">
                <a16:creationId xmlns:a16="http://schemas.microsoft.com/office/drawing/2014/main" id="{CFCDA819-3549-47BF-8E42-0EC4DB330C7A}"/>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3173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14374B8-2A10-4C40-8D3B-D9AC24CEF55E}"/>
              </a:ext>
            </a:extLst>
          </p:cNvPr>
          <p:cNvSpPr>
            <a:spLocks noGrp="1"/>
          </p:cNvSpPr>
          <p:nvPr>
            <p:ph type="title"/>
          </p:nvPr>
        </p:nvSpPr>
        <p:spPr/>
        <p:txBody>
          <a:bodyPr/>
          <a:lstStyle/>
          <a:p>
            <a:r>
              <a:rPr lang="en-US"/>
              <a:t>Case 3</a:t>
            </a:r>
            <a:br>
              <a:rPr lang="en-US"/>
            </a:br>
            <a:r>
              <a:rPr lang="en-US" sz="3200" i="1"/>
              <a:t>Maria</a:t>
            </a:r>
            <a:endParaRPr lang="en-US" i="1" dirty="0"/>
          </a:p>
        </p:txBody>
      </p:sp>
      <p:pic>
        <p:nvPicPr>
          <p:cNvPr id="3" name="Picture 2">
            <a:extLst>
              <a:ext uri="{FF2B5EF4-FFF2-40B4-BE49-F238E27FC236}">
                <a16:creationId xmlns:a16="http://schemas.microsoft.com/office/drawing/2014/main" id="{D79B29FE-431F-4DE3-89EA-1BCFE755A7E9}"/>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9529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FC532E7-111F-461E-988D-9F17488F8B0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164C795-6518-4D69-BE45-46A99715E801}"/>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49073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1FC745-017B-4B32-A9F2-ABB2D14BAC6D}"/>
              </a:ext>
            </a:extLst>
          </p:cNvPr>
          <p:cNvSpPr>
            <a:spLocks noGrp="1"/>
          </p:cNvSpPr>
          <p:nvPr>
            <p:ph type="title"/>
          </p:nvPr>
        </p:nvSpPr>
        <p:spPr/>
        <p:txBody>
          <a:bodyPr/>
          <a:lstStyle/>
          <a:p>
            <a:r>
              <a:rPr lang="en-US"/>
              <a:t>What Patients Can Expect</a:t>
            </a:r>
            <a:endParaRPr lang="en-US" dirty="0"/>
          </a:p>
        </p:txBody>
      </p:sp>
      <p:pic>
        <p:nvPicPr>
          <p:cNvPr id="3" name="Picture 2">
            <a:extLst>
              <a:ext uri="{FF2B5EF4-FFF2-40B4-BE49-F238E27FC236}">
                <a16:creationId xmlns:a16="http://schemas.microsoft.com/office/drawing/2014/main" id="{5897F2D5-2493-4C92-AD3F-05CCD7ACA84F}"/>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6179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7CCD49-6C9E-4ECD-AA0B-E957D1A527A8}"/>
              </a:ext>
            </a:extLst>
          </p:cNvPr>
          <p:cNvSpPr>
            <a:spLocks noGrp="1"/>
          </p:cNvSpPr>
          <p:nvPr>
            <p:ph type="title"/>
          </p:nvPr>
        </p:nvSpPr>
        <p:spPr/>
        <p:txBody>
          <a:bodyPr/>
          <a:lstStyle/>
          <a:p>
            <a:r>
              <a:rPr lang="en-US"/>
              <a:t>Management Strategy for Facial Psoriasis</a:t>
            </a:r>
            <a:endParaRPr lang="en-US" dirty="0"/>
          </a:p>
        </p:txBody>
      </p:sp>
      <p:pic>
        <p:nvPicPr>
          <p:cNvPr id="3" name="Picture 2">
            <a:extLst>
              <a:ext uri="{FF2B5EF4-FFF2-40B4-BE49-F238E27FC236}">
                <a16:creationId xmlns:a16="http://schemas.microsoft.com/office/drawing/2014/main" id="{7F736FFC-2AA0-4870-9508-3E1265DEF393}"/>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97417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825140-97F4-4E23-8A89-F83BFCF55542}"/>
              </a:ext>
            </a:extLst>
          </p:cNvPr>
          <p:cNvSpPr>
            <a:spLocks noGrp="1"/>
          </p:cNvSpPr>
          <p:nvPr>
            <p:ph type="title"/>
          </p:nvPr>
        </p:nvSpPr>
        <p:spPr/>
        <p:txBody>
          <a:bodyPr/>
          <a:lstStyle/>
          <a:p>
            <a:r>
              <a:rPr lang="en-US"/>
              <a:t>Concerns With Treatment During Pregnancy</a:t>
            </a:r>
            <a:endParaRPr lang="en-US" dirty="0"/>
          </a:p>
        </p:txBody>
      </p:sp>
      <p:pic>
        <p:nvPicPr>
          <p:cNvPr id="3" name="Picture 2">
            <a:extLst>
              <a:ext uri="{FF2B5EF4-FFF2-40B4-BE49-F238E27FC236}">
                <a16:creationId xmlns:a16="http://schemas.microsoft.com/office/drawing/2014/main" id="{30855146-D2EB-4978-95B1-23A184DC809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45682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E6DDD41-26E9-4A93-9A93-C524287E525D}"/>
              </a:ext>
            </a:extLst>
          </p:cNvPr>
          <p:cNvSpPr>
            <a:spLocks noGrp="1"/>
          </p:cNvSpPr>
          <p:nvPr>
            <p:ph type="title"/>
          </p:nvPr>
        </p:nvSpPr>
        <p:spPr/>
        <p:txBody>
          <a:bodyPr/>
          <a:lstStyle/>
          <a:p>
            <a:r>
              <a:rPr lang="en-US"/>
              <a:t>Emerging Therapies</a:t>
            </a:r>
            <a:br>
              <a:rPr lang="en-US"/>
            </a:br>
            <a:r>
              <a:rPr lang="en-US" sz="3200" i="1"/>
              <a:t>HP + TAZ</a:t>
            </a:r>
            <a:endParaRPr lang="en-US" sz="3200" i="1" dirty="0"/>
          </a:p>
        </p:txBody>
      </p:sp>
      <p:pic>
        <p:nvPicPr>
          <p:cNvPr id="3" name="Picture 2">
            <a:extLst>
              <a:ext uri="{FF2B5EF4-FFF2-40B4-BE49-F238E27FC236}">
                <a16:creationId xmlns:a16="http://schemas.microsoft.com/office/drawing/2014/main" id="{B041DE4D-A8E3-447B-A147-0F87873CD6D5}"/>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70542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7A71BBC-F4ED-4CDA-B5E9-25B1A796C1D0}"/>
              </a:ext>
            </a:extLst>
          </p:cNvPr>
          <p:cNvSpPr>
            <a:spLocks noGrp="1"/>
          </p:cNvSpPr>
          <p:nvPr>
            <p:ph type="title"/>
          </p:nvPr>
        </p:nvSpPr>
        <p:spPr/>
        <p:txBody>
          <a:bodyPr/>
          <a:lstStyle/>
          <a:p>
            <a:r>
              <a:rPr lang="en-US"/>
              <a:t>Emerging Therapies</a:t>
            </a:r>
            <a:br>
              <a:rPr lang="en-US"/>
            </a:br>
            <a:r>
              <a:rPr lang="en-US" sz="3200" i="1"/>
              <a:t>HP + TAZ (cont)</a:t>
            </a:r>
            <a:endParaRPr lang="en-US" sz="3200" i="1" dirty="0"/>
          </a:p>
        </p:txBody>
      </p:sp>
      <p:pic>
        <p:nvPicPr>
          <p:cNvPr id="3" name="Picture 2">
            <a:extLst>
              <a:ext uri="{FF2B5EF4-FFF2-40B4-BE49-F238E27FC236}">
                <a16:creationId xmlns:a16="http://schemas.microsoft.com/office/drawing/2014/main" id="{820EBD22-EAE7-4CEE-947F-385B409C4900}"/>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63227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8DD29C-18A7-4AEB-9A59-BBCF1FABCEA6}"/>
              </a:ext>
            </a:extLst>
          </p:cNvPr>
          <p:cNvSpPr>
            <a:spLocks noGrp="1"/>
          </p:cNvSpPr>
          <p:nvPr>
            <p:ph type="title"/>
          </p:nvPr>
        </p:nvSpPr>
        <p:spPr/>
        <p:txBody>
          <a:bodyPr/>
          <a:lstStyle/>
          <a:p>
            <a:r>
              <a:rPr lang="en-US"/>
              <a:t>Emerging Therapies</a:t>
            </a:r>
            <a:br>
              <a:rPr lang="en-US"/>
            </a:br>
            <a:r>
              <a:rPr lang="en-US" sz="3200" i="1"/>
              <a:t>Tapinarof</a:t>
            </a:r>
            <a:endParaRPr lang="en-US" sz="3200" i="1" dirty="0"/>
          </a:p>
        </p:txBody>
      </p:sp>
      <p:pic>
        <p:nvPicPr>
          <p:cNvPr id="3" name="Picture 2">
            <a:extLst>
              <a:ext uri="{FF2B5EF4-FFF2-40B4-BE49-F238E27FC236}">
                <a16:creationId xmlns:a16="http://schemas.microsoft.com/office/drawing/2014/main" id="{BBA4CD94-00B5-4571-96DD-4279FD105CCA}"/>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56343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FD569CF-5D04-4D65-877E-9DB0DC2EDE2F}"/>
              </a:ext>
            </a:extLst>
          </p:cNvPr>
          <p:cNvSpPr>
            <a:spLocks noGrp="1"/>
          </p:cNvSpPr>
          <p:nvPr>
            <p:ph type="title"/>
          </p:nvPr>
        </p:nvSpPr>
        <p:spPr/>
        <p:txBody>
          <a:bodyPr/>
          <a:lstStyle/>
          <a:p>
            <a:r>
              <a:rPr lang="en-US"/>
              <a:t>Concluding Remarks</a:t>
            </a:r>
            <a:endParaRPr lang="en-US" dirty="0"/>
          </a:p>
        </p:txBody>
      </p:sp>
      <p:pic>
        <p:nvPicPr>
          <p:cNvPr id="3" name="Picture 2">
            <a:extLst>
              <a:ext uri="{FF2B5EF4-FFF2-40B4-BE49-F238E27FC236}">
                <a16:creationId xmlns:a16="http://schemas.microsoft.com/office/drawing/2014/main" id="{D07259A6-7110-4831-815F-3B75CC88966D}"/>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21881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C601DA-C2DA-493C-AA03-B6502C65961A}"/>
              </a:ext>
            </a:extLst>
          </p:cNvPr>
          <p:cNvSpPr>
            <a:spLocks noGrp="1"/>
          </p:cNvSpPr>
          <p:nvPr>
            <p:ph type="title"/>
          </p:nvPr>
        </p:nvSpPr>
        <p:spPr/>
        <p:txBody>
          <a:bodyPr/>
          <a:lstStyle/>
          <a:p>
            <a:r>
              <a:rPr lang="en-US"/>
              <a:t>Abbreviations</a:t>
            </a:r>
            <a:endParaRPr lang="en-US" dirty="0"/>
          </a:p>
        </p:txBody>
      </p:sp>
      <p:pic>
        <p:nvPicPr>
          <p:cNvPr id="3" name="Picture 2">
            <a:extLst>
              <a:ext uri="{FF2B5EF4-FFF2-40B4-BE49-F238E27FC236}">
                <a16:creationId xmlns:a16="http://schemas.microsoft.com/office/drawing/2014/main" id="{9D40CE59-7711-4C2D-A632-A1E993940FB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1053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B5B4DF6-A383-47E8-9DA0-BD0D35882519}"/>
              </a:ext>
            </a:extLst>
          </p:cNvPr>
          <p:cNvSpPr>
            <a:spLocks noGrp="1"/>
          </p:cNvSpPr>
          <p:nvPr>
            <p:ph type="title"/>
          </p:nvPr>
        </p:nvSpPr>
        <p:spPr/>
        <p:txBody>
          <a:bodyPr/>
          <a:lstStyle/>
          <a:p>
            <a:r>
              <a:rPr lang="en-US"/>
              <a:t>This program will include a discussion of off-label treatment and investigational agents not approved by the FDA for use in the United States and data that were presented in abstract form. These data should be considered preliminary until published in a peer-reviewed journal.</a:t>
            </a:r>
            <a:endParaRPr lang="en-US" dirty="0"/>
          </a:p>
        </p:txBody>
      </p:sp>
      <p:pic>
        <p:nvPicPr>
          <p:cNvPr id="3" name="Picture 2">
            <a:extLst>
              <a:ext uri="{FF2B5EF4-FFF2-40B4-BE49-F238E27FC236}">
                <a16:creationId xmlns:a16="http://schemas.microsoft.com/office/drawing/2014/main" id="{0D15FD99-5A8A-43F4-BFFE-5A6526B43244}"/>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3016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D823F5-B2B2-41CF-A453-CF7FC8234C0B}"/>
              </a:ext>
            </a:extLst>
          </p:cNvPr>
          <p:cNvSpPr>
            <a:spLocks noGrp="1"/>
          </p:cNvSpPr>
          <p:nvPr>
            <p:ph type="title"/>
          </p:nvPr>
        </p:nvSpPr>
        <p:spPr/>
        <p:txBody>
          <a:bodyPr/>
          <a:lstStyle/>
          <a:p>
            <a:r>
              <a:rPr lang="en-US"/>
              <a:t>Topical Therapies for Treatment of Psoriasis</a:t>
            </a:r>
            <a:endParaRPr lang="en-US" dirty="0"/>
          </a:p>
        </p:txBody>
      </p:sp>
      <p:pic>
        <p:nvPicPr>
          <p:cNvPr id="3" name="Picture 2">
            <a:extLst>
              <a:ext uri="{FF2B5EF4-FFF2-40B4-BE49-F238E27FC236}">
                <a16:creationId xmlns:a16="http://schemas.microsoft.com/office/drawing/2014/main" id="{EEF81197-62B3-41E8-8D28-C9A3FFF82D0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18306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C05436B-8E13-4506-B2C5-FE4E44D19C85}"/>
              </a:ext>
            </a:extLst>
          </p:cNvPr>
          <p:cNvSpPr>
            <a:spLocks noGrp="1"/>
          </p:cNvSpPr>
          <p:nvPr>
            <p:ph type="title"/>
          </p:nvPr>
        </p:nvSpPr>
        <p:spPr/>
        <p:txBody>
          <a:bodyPr/>
          <a:lstStyle/>
          <a:p>
            <a:r>
              <a:rPr lang="en-US"/>
              <a:t>Case 1</a:t>
            </a:r>
            <a:br>
              <a:rPr lang="en-US"/>
            </a:br>
            <a:r>
              <a:rPr lang="en-US" sz="3200" i="1"/>
              <a:t>Chris</a:t>
            </a:r>
            <a:endParaRPr lang="en-US" sz="3200" i="1" dirty="0"/>
          </a:p>
        </p:txBody>
      </p:sp>
      <p:pic>
        <p:nvPicPr>
          <p:cNvPr id="3" name="Picture 2">
            <a:extLst>
              <a:ext uri="{FF2B5EF4-FFF2-40B4-BE49-F238E27FC236}">
                <a16:creationId xmlns:a16="http://schemas.microsoft.com/office/drawing/2014/main" id="{D0A68B89-E3F3-4D95-B5C3-5E1A80B78B3A}"/>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29787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AC02A1-859F-4B1D-95D4-7E79293B548A}"/>
              </a:ext>
            </a:extLst>
          </p:cNvPr>
          <p:cNvSpPr>
            <a:spLocks noGrp="1"/>
          </p:cNvSpPr>
          <p:nvPr>
            <p:ph type="title"/>
          </p:nvPr>
        </p:nvSpPr>
        <p:spPr/>
        <p:txBody>
          <a:bodyPr/>
          <a:lstStyle/>
          <a:p>
            <a:r>
              <a:rPr lang="en-US"/>
              <a:t>How to Address Adherence Issues</a:t>
            </a:r>
            <a:endParaRPr lang="en-US" dirty="0"/>
          </a:p>
        </p:txBody>
      </p:sp>
      <p:pic>
        <p:nvPicPr>
          <p:cNvPr id="3" name="Picture 2">
            <a:extLst>
              <a:ext uri="{FF2B5EF4-FFF2-40B4-BE49-F238E27FC236}">
                <a16:creationId xmlns:a16="http://schemas.microsoft.com/office/drawing/2014/main" id="{6D3A87C8-9747-41EB-94A2-FA65BC691ABF}"/>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1123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17D18E-7986-44F7-A00B-985FF675C717}"/>
              </a:ext>
            </a:extLst>
          </p:cNvPr>
          <p:cNvSpPr>
            <a:spLocks noGrp="1"/>
          </p:cNvSpPr>
          <p:nvPr>
            <p:ph type="title"/>
          </p:nvPr>
        </p:nvSpPr>
        <p:spPr/>
        <p:txBody>
          <a:bodyPr/>
          <a:lstStyle/>
          <a:p>
            <a:r>
              <a:rPr lang="en-US"/>
              <a:t>Possible Topical Treatment Options</a:t>
            </a:r>
            <a:endParaRPr lang="en-US" dirty="0"/>
          </a:p>
        </p:txBody>
      </p:sp>
      <p:pic>
        <p:nvPicPr>
          <p:cNvPr id="3" name="Picture 2">
            <a:extLst>
              <a:ext uri="{FF2B5EF4-FFF2-40B4-BE49-F238E27FC236}">
                <a16:creationId xmlns:a16="http://schemas.microsoft.com/office/drawing/2014/main" id="{652A49E8-19CE-454F-877E-46EA46D5AEC1}"/>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8939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4B47F1B-B618-47DA-B3B2-64AB491563B1}"/>
              </a:ext>
            </a:extLst>
          </p:cNvPr>
          <p:cNvSpPr>
            <a:spLocks noGrp="1"/>
          </p:cNvSpPr>
          <p:nvPr>
            <p:ph type="title"/>
          </p:nvPr>
        </p:nvSpPr>
        <p:spPr/>
        <p:txBody>
          <a:bodyPr/>
          <a:lstStyle/>
          <a:p>
            <a:r>
              <a:rPr lang="en-US"/>
              <a:t>Choosing the Right TCS for the Right Patient</a:t>
            </a:r>
            <a:endParaRPr lang="en-US" dirty="0"/>
          </a:p>
        </p:txBody>
      </p:sp>
      <p:pic>
        <p:nvPicPr>
          <p:cNvPr id="3" name="Picture 2">
            <a:extLst>
              <a:ext uri="{FF2B5EF4-FFF2-40B4-BE49-F238E27FC236}">
                <a16:creationId xmlns:a16="http://schemas.microsoft.com/office/drawing/2014/main" id="{67389354-4FF2-4679-9ADB-82698ED7C6E3}"/>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7651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4EBA3E-FB67-4201-9444-FAC8469F6F08}"/>
              </a:ext>
            </a:extLst>
          </p:cNvPr>
          <p:cNvSpPr>
            <a:spLocks noGrp="1"/>
          </p:cNvSpPr>
          <p:nvPr>
            <p:ph type="title"/>
          </p:nvPr>
        </p:nvSpPr>
        <p:spPr/>
        <p:txBody>
          <a:bodyPr/>
          <a:lstStyle/>
          <a:p>
            <a:r>
              <a:rPr lang="en-US"/>
              <a:t>The Challenge of Potent TCS</a:t>
            </a:r>
            <a:endParaRPr lang="en-US" dirty="0"/>
          </a:p>
        </p:txBody>
      </p:sp>
      <p:pic>
        <p:nvPicPr>
          <p:cNvPr id="3" name="Picture 2">
            <a:extLst>
              <a:ext uri="{FF2B5EF4-FFF2-40B4-BE49-F238E27FC236}">
                <a16:creationId xmlns:a16="http://schemas.microsoft.com/office/drawing/2014/main" id="{04A2DFEF-40B8-4213-9F14-248FA74E5F4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35742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Words>
  <Application>Microsoft Office PowerPoint</Application>
  <PresentationFormat>On-screen Show (4:3)</PresentationFormat>
  <Paragraphs>26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The Resurgence of Topical Treatments Across a Spectrum of Psoriasis</vt:lpstr>
      <vt:lpstr>PowerPoint Presentation</vt:lpstr>
      <vt:lpstr>This program will include a discussion of off-label treatment and investigational agents not approved by the FDA for use in the United States and data that were presented in abstract form. These data should be considered preliminary until published in a peer-reviewed journal.</vt:lpstr>
      <vt:lpstr>Topical Therapies for Treatment of Psoriasis</vt:lpstr>
      <vt:lpstr>Case 1 Chris</vt:lpstr>
      <vt:lpstr>How to Address Adherence Issues</vt:lpstr>
      <vt:lpstr>Possible Topical Treatment Options</vt:lpstr>
      <vt:lpstr>Choosing the Right TCS for the Right Patient</vt:lpstr>
      <vt:lpstr>The Challenge of Potent TCS</vt:lpstr>
      <vt:lpstr>The Challenge of Potent TCS (cont)</vt:lpstr>
      <vt:lpstr>Vitamin D Analogues</vt:lpstr>
      <vt:lpstr>Topical Retinoids</vt:lpstr>
      <vt:lpstr>Combination Medication for Mild-to-Moderate Psoriasis</vt:lpstr>
      <vt:lpstr>Calcipotriene + TCS Fixed-Combination Trial</vt:lpstr>
      <vt:lpstr>Calcipotriene + TCS Combination</vt:lpstr>
      <vt:lpstr>TAZ + TCS Combination</vt:lpstr>
      <vt:lpstr>Case 2 Eduardo</vt:lpstr>
      <vt:lpstr>Treatment Options for Genital Psoriasis </vt:lpstr>
      <vt:lpstr>Case 3 Maria</vt:lpstr>
      <vt:lpstr>What Patients Can Expect</vt:lpstr>
      <vt:lpstr>Management Strategy for Facial Psoriasis</vt:lpstr>
      <vt:lpstr>Concerns With Treatment During Pregnancy</vt:lpstr>
      <vt:lpstr>Emerging Therapies HP + TAZ</vt:lpstr>
      <vt:lpstr>Emerging Therapies HP + TAZ (cont)</vt:lpstr>
      <vt:lpstr>Emerging Therapies Tapinarof</vt:lpstr>
      <vt:lpstr>Concluding Remarks</vt:lpstr>
      <vt:lpstr>Abbreviations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Resurgence of Topical Treatments Across a Spectrum of Psoriasis</dc:title>
  <dc:creator>Berkoff, Mara</dc:creator>
  <cp:lastModifiedBy>Fabregas, David</cp:lastModifiedBy>
  <cp:revision>1</cp:revision>
  <dcterms:created xsi:type="dcterms:W3CDTF">2018-05-30T13:12:32Z</dcterms:created>
  <dcterms:modified xsi:type="dcterms:W3CDTF">2018-05-30T21:00:16Z</dcterms:modified>
</cp:coreProperties>
</file>