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</p:sldIdLst>
  <p:sldSz cx="9144000" cy="6858000" type="screen4x3"/>
  <p:notesSz cx="6858000" cy="90773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25E1C-0E6D-48FE-BCEC-18B85EEB7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B43B52-54CC-4B25-8B42-EE62127C4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EB44D-720C-4370-B6CA-3ACB7A05B34A}" type="datetimeFigureOut">
              <a:rPr lang="en-US" smtClean="0"/>
              <a:t>8/22/2018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D69EF7-2119-446F-B1F5-FAEF91EE5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7C5E23-4747-49EC-AB6E-32E64E75D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155FE-CEFC-47F7-B173-4C018E37A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438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7CCC1D-EE4F-4F2F-BD72-4A85E83EC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5292D8-34A8-4B1E-8068-775DBE2280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E4739-D86F-47A0-BDC8-0AAA954612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7EB44D-720C-4370-B6CA-3ACB7A05B34A}" type="datetimeFigureOut">
              <a:rPr lang="en-US" smtClean="0"/>
              <a:t>8/22/2018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B0C093-27C6-4A25-85D6-05376D52A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EC76E-4A62-499C-BE20-F2E8EA6A0A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155FE-CEFC-47F7-B173-4C018E37A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498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5D2DC45-6FD4-4577-B43E-2CA6E93D9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Master Class: Proteasome Inhibitor-Based Therapy</a:t>
            </a:r>
            <a:br>
              <a:rPr lang="en-US"/>
            </a:br>
            <a:r>
              <a:rPr lang="en-US"/>
              <a:t>The Role of Proteasome Inhibition in MM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7E82F6-838F-4C2D-872A-1D94D74B09C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730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8D04C2E-9DA5-4326-B539-31A615ECA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Immunomodulation by Monoclonal Abs</a:t>
            </a:r>
            <a:br>
              <a:rPr lang="en-US"/>
            </a:br>
            <a:r>
              <a:rPr lang="en-US" i="1"/>
              <a:t>Elotuzumab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1C880A-B7CA-4670-A855-26DF263500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384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E9294BD-276F-4616-9F7A-F4CEF8453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FDA-Approved Proteasome Inhibitors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C7CD34-6FE2-4884-9E4D-8473A147A6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485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2E48830-51E5-4FA8-B965-F2D3EE17B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Takeaways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89DB7C-66EF-4318-AA19-4E6F1D0AD4B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4284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29F5839-9429-4234-9827-BF8BA79B4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Master Class: Proteasome Inhibitor-Based Therapy</a:t>
            </a:r>
            <a:br>
              <a:rPr lang="en-US"/>
            </a:br>
            <a:r>
              <a:rPr lang="en-US"/>
              <a:t>Newly Diagnosed Multiple Myeloma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91B999-E0CD-4A7E-94FB-BBCFC8ADD47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2532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34564C7-6560-4A54-BE18-B7225D9E4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Case: Daniel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147A6E-2948-46AF-B78E-F693FA875AD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1957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4350EB9-DAB3-42C1-94D5-BB0F1A544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Initial Evaluation</a:t>
            </a:r>
            <a:br>
              <a:rPr lang="en-US"/>
            </a:br>
            <a:r>
              <a:rPr lang="en-US" sz="3600" i="1"/>
              <a:t>Investigative Workup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562B05-D8BE-4136-A85E-B5A9163F6A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6052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75E908B-E8FD-4998-9E7A-0FD4F4FF1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Diagnostic Criteria</a:t>
            </a:r>
            <a:br>
              <a:rPr lang="en-US"/>
            </a:br>
            <a:r>
              <a:rPr lang="en-US" sz="3600" i="1"/>
              <a:t>MM Requiring Therapy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DB6F24-F2AC-4FA9-A091-60CE037DC32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8166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216202E-25E4-423D-94EC-9A2266CF0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Staging MM</a:t>
            </a:r>
            <a:br>
              <a:rPr lang="en-US"/>
            </a:br>
            <a:r>
              <a:rPr lang="en-US" sz="3600" i="1"/>
              <a:t>Revised ISS</a:t>
            </a:r>
            <a:endParaRPr lang="en-US" sz="36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0020B7-1A97-4999-8A4A-52265D2C16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5837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B025F78-6DD9-4CB7-815E-F5BB00138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Case: Daniel (cont)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DD59FC-B9FC-461C-88B0-CA167D789C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7243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78D15D1-7014-4E17-9610-EEB101796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Components of MM Therapy</a:t>
            </a:r>
            <a:endParaRPr lang="en-US" sz="36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926B1C-3B58-4DE8-9F79-14E3CD4755F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221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AEFEFBE-FEE8-4C49-B540-22F47D227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5BE5D0-4FDE-4870-AC23-AB84AC3B4D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3590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270C448-556E-43D3-827F-4EC990895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VRd vs Rd: SWOG S0777 Data</a:t>
            </a:r>
            <a:br>
              <a:rPr lang="en-US"/>
            </a:br>
            <a:r>
              <a:rPr lang="en-US" sz="3600" i="1"/>
              <a:t>3-Drug Regimen as Initial Induction 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B12986-04F0-46B0-B7DF-12F3076CCA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3859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53FDC6E-6B6D-4388-8F15-4E4EAAB9E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IFM 2009 Study</a:t>
            </a:r>
            <a:br>
              <a:rPr lang="en-US"/>
            </a:br>
            <a:r>
              <a:rPr lang="en-US"/>
              <a:t>ASCT vs No ASCT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74BFE5-C447-495C-BB96-72BCDEC101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9003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E29DADE-3A02-4F8A-BFA5-FDAC0BB56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Case: Daniel (cont)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4DD1F9-2492-4805-9087-40F38109CD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1431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4506F55-B42B-419A-B2A4-D95BCA7F6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Who Is Eligible for ASCT?</a:t>
            </a:r>
            <a:br>
              <a:rPr lang="en-US"/>
            </a:br>
            <a:r>
              <a:rPr lang="en-US" sz="3600" i="1"/>
              <a:t>Age and Fitness</a:t>
            </a:r>
            <a:endParaRPr lang="en-US" sz="36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16B21B-6BB2-4700-A515-B5D4B01623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6219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A10FB21-D856-4C87-80A4-7F3006817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Components of Myeloma Therapy</a:t>
            </a:r>
            <a:br>
              <a:rPr lang="en-US"/>
            </a:br>
            <a:r>
              <a:rPr lang="en-US" sz="3600" i="1"/>
              <a:t>Frail Patients</a:t>
            </a:r>
            <a:endParaRPr lang="en-US" sz="36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C51F0D-9832-4E60-906A-24FDC8EC364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697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2CDE863-70F0-4AB1-BA3B-B47C70AE1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Maintenance Lenalidomide</a:t>
            </a:r>
            <a:br>
              <a:rPr lang="en-US"/>
            </a:br>
            <a:r>
              <a:rPr lang="en-US" sz="3600" i="1"/>
              <a:t>Meta-Analysis</a:t>
            </a:r>
            <a:endParaRPr lang="en-US" sz="36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2F6849-7536-4F11-98B9-53F109ED6B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4517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971F1E4-9F93-4DB3-9682-12F9FAD04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Case: Daniel (cont)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04995B-2885-45CD-B9BF-AB88535A9BB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1549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FA25631-5961-4E64-B92A-56D6F6874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High-Risk Cytogenetics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EBE019-3D55-43AE-911A-B44E64B31F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4433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25909D5-E10F-46ED-B66F-DABCF5E02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Implementing Maintenance Therapy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4E03FA-A033-4A4C-AAB2-A4E22D32A5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180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2D6B31B-FBA7-446D-A49B-F3A30D703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Options in the Frontline Setting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70130E-DA58-4845-877E-68979630B36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030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896C660-3F15-4CFB-AF1B-1FD3B6627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Steering Committee and Working Group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B1F5D3-1EEA-43E2-BCCC-E840D3B6BF0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4791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99BF682-EA8C-42DA-87E1-7291AE689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Select Adverse Events and Prophylaxis</a:t>
            </a:r>
            <a:br>
              <a:rPr lang="en-US"/>
            </a:br>
            <a:r>
              <a:rPr lang="en-US"/>
              <a:t>by Drug Class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52DC83-2E34-4FEE-983B-596B4081F68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4741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4D9CC77-A195-49BD-B206-00B92B6E5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Antiviral Prophylaxis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40E186-E4E5-4620-9767-1A959E73DDE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831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3C83417-988B-44DD-81CF-EF32BEBE3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Thromboembolism Prophylaxis: </a:t>
            </a:r>
            <a:br>
              <a:rPr lang="en-US"/>
            </a:br>
            <a:r>
              <a:rPr lang="en-US"/>
              <a:t>IMWG Recommendations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A0F6CE-E9B7-4DF7-B083-FFB304AD620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1612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5405DD3-BE0D-4489-B413-481C2E9DF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Bone-Modifying Agents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1EC93A-707E-46C1-BA33-C2AB534244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457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60E4501-2D87-488B-8664-70A43DC6F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Managing Infections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7EAEB3-9C3F-40D7-B673-C71082502F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6544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4187EC2-725D-4684-AE7E-E9FF3648A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Managing Peripheral Neuropathy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9E5F56-9718-4962-A97D-67E2FDC42A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2094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220EC02-85C1-473C-A081-70A2289AE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Takeaways</a:t>
            </a:r>
            <a:br>
              <a:rPr lang="en-US"/>
            </a:br>
            <a:r>
              <a:rPr lang="en-US" sz="3600" i="1"/>
              <a:t>Frontline Therapy</a:t>
            </a:r>
            <a:endParaRPr lang="en-US" sz="36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A59D97-3B74-41A6-8744-82F810D1CF9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2945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A4D88BA-D077-4780-B0AE-9A3D55CBC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Master Class: Proteasome Inhibitor-Based Therapy</a:t>
            </a:r>
            <a:br>
              <a:rPr lang="en-US"/>
            </a:br>
            <a:r>
              <a:rPr lang="en-US"/>
              <a:t>Relapsed/Refractory Multiple Myeloma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5990B1-F974-47A4-947F-12544DA3E2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3074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176C73B-3433-4A30-8986-EB6DD7048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Monitoring Patients After Initial Therapy</a:t>
            </a:r>
            <a:br>
              <a:rPr lang="en-US"/>
            </a:br>
            <a:r>
              <a:rPr lang="en-US" sz="3600" i="1"/>
              <a:t>Asymptomatic, Non-Progressing</a:t>
            </a:r>
            <a:endParaRPr lang="en-US" sz="36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F6EFF6-4ED4-4A2B-936D-42D12D4A4F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6360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BC3B431-A144-416B-8230-938862C6C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Don't Miss Disease Progression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EB815F-24B2-407F-BA73-566B8F9BFC4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501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48F7DDA-8C71-4E71-A2DC-26DA9EFC6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Myeloma Microenvironment Is Key to Disease Pathophysiology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3404BC-34BD-4664-BAD3-64EBDB8C64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1926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BD6ED08-75A8-427E-B942-003C6DB3B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Evaluation at Relapse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D13A51-8FED-45C1-9054-3AA0C2DDB43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3129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A27D830-1F6C-4BF1-8866-BF8EEFE99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When to Initiate Therapy at Relapse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D0BFC4-3E5B-4280-B8FE-64656F575C1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4424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DEE79F2-D8CE-4011-9C7E-E69148C72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Therapy Selection Considerations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FB96C5-95D8-4551-A105-D5CA92DD97A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3307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3EA0224-B46F-47E8-A0F7-86671B3C6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Therapy at First Relapse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8972A7-862C-4A3A-B50C-F5006E5109F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3827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C97C700-1FAC-48E6-9558-BBF9FFF29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Case: Daniel (cont)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A89B55-20F0-4690-BD4B-983CDD9C0C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5919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9C88EEE-3D6D-4E7A-A1E4-780F95952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Recent Phase 3 Trials</a:t>
            </a:r>
            <a:br>
              <a:rPr lang="en-US"/>
            </a:br>
            <a:r>
              <a:rPr lang="en-US" sz="3600" i="1"/>
              <a:t>Relapsed/Refractory MM</a:t>
            </a:r>
            <a:endParaRPr lang="en-US" sz="36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C374C5-0D79-4416-AB0F-BD1B871C41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3229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618FC65-4CE5-4CFD-A285-256538F08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ASPIRE </a:t>
            </a:r>
            <a:br>
              <a:rPr lang="en-US" altLang="en-US"/>
            </a:br>
            <a:r>
              <a:rPr lang="en-US" altLang="en-US" sz="3600" i="1">
                <a:ea typeface="ヒラギノ角ゴ Pro W3"/>
                <a:cs typeface="ヒラギノ角ゴ Pro W3"/>
              </a:rPr>
              <a:t>Lenalidomide/Dex ± Carfilzomib</a:t>
            </a:r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7F3F9A-A2DB-415E-ABD6-0759F3F0FFE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109891"/>
      </p:ext>
    </p:extLst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4923603-08AE-4ECD-B2A8-37CE97969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ENDEAVOR </a:t>
            </a:r>
            <a:br>
              <a:rPr lang="en-US"/>
            </a:br>
            <a:r>
              <a:rPr lang="en-US" sz="3600" i="1"/>
              <a:t>Carfilzomib/Dex vs Bortezomib/Dex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4E6A7B-7086-470F-A5E7-964E992A272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2037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8D05024-969A-48DB-8092-A32DD4BDA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TOURMALINE-MM1</a:t>
            </a:r>
            <a:br>
              <a:rPr lang="en-US"/>
            </a:br>
            <a:r>
              <a:rPr lang="en-US" sz="3600" i="1"/>
              <a:t>Ixazomib + Len/Dex vs Placebo + Len/Dex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059584-39B7-4D4B-9618-9CAFD580A4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3315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11BC5F2-52E4-4CC4-9D6C-EE2BD9943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CASTOR</a:t>
            </a:r>
            <a:br>
              <a:rPr lang="en-US"/>
            </a:br>
            <a:r>
              <a:rPr lang="en-US" sz="3600" i="1"/>
              <a:t>Bortezomib/Dex ± Daratumumab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CE10CA-0EB6-4FDA-8FF6-1477FBDA468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20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2595D56-9D29-4D5E-A9EB-E30040FF9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FDA-Approved Therapy for Multiple Myeloma Since 2000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A7AF74-EF3B-4838-952D-DC34DD19DDD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9569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21EA407-046F-411C-896B-FEA4B64AB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Antibody-Based Therapies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3EDDA8-FB1D-49AB-89A0-B0D6F579BA5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4997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3715BB5-DB05-45A2-9107-D3E41883A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Ask The Expert: Fit Patient, High Risk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74276A-A9F3-4079-B1E3-AE5D8B00E45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5588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F501813-209E-4A92-B0F4-AC1027520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Case: Daniel (cont)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544EA5-65BD-4EB3-82FA-5E338A0A81F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9085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5FB917A-DEBE-494E-93D1-C39CCD3A1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Cardiopulmonary Issues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A2348C-3F2C-48DA-B588-85009DDF1E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8481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5ECC1D0-6C71-4249-9A62-006D1F9D7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Incidence of Cardiac Issues With Carfilzomib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EDCEF5-6EB8-4C91-B8CA-235E3C17D16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6669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A5AB555-1A93-4781-A883-31432BAE8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Managing Cardiac Issues for Patients on Carfilzomib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25EE2B-AB21-4287-BBFB-9A42EBDA7E1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86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9986834-0C68-4A93-9203-FCF7C15F6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Second ASCT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511B6D-C8F9-4567-A4B5-40243323BB9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4994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330D584-5622-42FC-A737-E26995647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Case: Daniel (cont)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A3262D-0B2B-4A97-AFCD-E67E3E6284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05611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7771330-A9C8-421A-A58D-43737DBC5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Considerations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459A31-9412-49DC-8A03-FE8DA0549B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94289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18CDB10-7613-4137-B08D-3C8FAEEFD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Takeaways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C9841B-63CF-44C5-9966-20087C68EA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621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CE1DF9A-E4C1-49E1-B82E-28E32D566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Proteasome Inhibitors and MM Treatment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8A2770-2228-4114-B365-3BD237AF797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4817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6257F0C-5AE5-4616-AC95-19DFF6F04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Abbreviations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2FDA3E-777F-43A4-9E20-F995E85B3DA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6877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26AA187-202A-4612-8177-D96CF64E1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Abbreviations (cont)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390568-336F-4146-9E2F-82AE5A4700B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88063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9EC20A0-8E48-455C-B279-E68BBD5EA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Abbreviations (cont)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C49BD2-4D2E-4A71-85CF-83B9F77E55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31368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7D27FB0-56B1-4C1A-9A23-A00120E28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Abbreviations (cont)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EB0741-0BCE-4B9E-8B93-7346872FF61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40631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A041CC1-2802-4517-86BF-FFE506748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Abbreviations (cont)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2A5A20-8AC6-4BC0-AED2-AE6F400CA6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59042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8F8D8EE-B1EB-43D8-8E15-20046789C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Abbreviations (cont)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BABA34-AAA9-4179-B81F-37E601EF56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707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5191DA5-7CEE-47C8-BCBD-C2F93C8D6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Inhibition of Proteasomes Impacts Cellular Processes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1C586E-9F62-4DB0-9415-C937C5F1CC5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274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0A5FB87-5A26-45BD-BFD9-857ED127A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Pathways: Immunomodulatory Agents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221FFC-BB9B-4EC7-A4B8-9B3CACE4285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0191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9F20573-792C-43AC-9EC7-8E2EC60AA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Pathways: Monoclonal Antibodies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80F469-DC4A-4211-8C25-4465FDC17B2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3631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256</Words>
  <Application>Microsoft Office PowerPoint</Application>
  <PresentationFormat>On-screen Show (4:3)</PresentationFormat>
  <Paragraphs>65</Paragraphs>
  <Slides>65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0" baseType="lpstr">
      <vt:lpstr>ヒラギノ角ゴ Pro W3</vt:lpstr>
      <vt:lpstr>Arial</vt:lpstr>
      <vt:lpstr>Calibri</vt:lpstr>
      <vt:lpstr>Calibri Light</vt:lpstr>
      <vt:lpstr>Office Theme</vt:lpstr>
      <vt:lpstr>Master Class: Proteasome Inhibitor-Based Therapy The Role of Proteasome Inhibition in MM </vt:lpstr>
      <vt:lpstr>Overview</vt:lpstr>
      <vt:lpstr>Steering Committee and Working Group</vt:lpstr>
      <vt:lpstr>The Myeloma Microenvironment Is Key to Disease Pathophysiology</vt:lpstr>
      <vt:lpstr>FDA-Approved Therapy for Multiple Myeloma Since 2000</vt:lpstr>
      <vt:lpstr>Proteasome Inhibitors and MM Treatment</vt:lpstr>
      <vt:lpstr>Inhibition of Proteasomes Impacts Cellular Processes</vt:lpstr>
      <vt:lpstr>Other Pathways: Immunomodulatory Agents</vt:lpstr>
      <vt:lpstr>Other Pathways: Monoclonal Antibodies</vt:lpstr>
      <vt:lpstr>Immunomodulation by Monoclonal Abs Elotuzumab</vt:lpstr>
      <vt:lpstr>FDA-Approved Proteasome Inhibitors</vt:lpstr>
      <vt:lpstr>Key Takeaways</vt:lpstr>
      <vt:lpstr>Master Class: Proteasome Inhibitor-Based Therapy Newly Diagnosed Multiple Myeloma</vt:lpstr>
      <vt:lpstr>Case: Daniel</vt:lpstr>
      <vt:lpstr>Initial Evaluation Investigative Workup</vt:lpstr>
      <vt:lpstr>Diagnostic Criteria MM Requiring Therapy</vt:lpstr>
      <vt:lpstr>Staging MM Revised ISS</vt:lpstr>
      <vt:lpstr>Case: Daniel (cont)</vt:lpstr>
      <vt:lpstr>Components of MM Therapy</vt:lpstr>
      <vt:lpstr>VRd vs Rd: SWOG S0777 Data 3-Drug Regimen as Initial Induction </vt:lpstr>
      <vt:lpstr>IFM 2009 Study ASCT vs No ASCT</vt:lpstr>
      <vt:lpstr>Case: Daniel (cont)</vt:lpstr>
      <vt:lpstr>Who Is Eligible for ASCT? Age and Fitness</vt:lpstr>
      <vt:lpstr>Components of Myeloma Therapy Frail Patients</vt:lpstr>
      <vt:lpstr>Maintenance Lenalidomide Meta-Analysis</vt:lpstr>
      <vt:lpstr>Case: Daniel (cont)</vt:lpstr>
      <vt:lpstr>High-Risk Cytogenetics</vt:lpstr>
      <vt:lpstr>Implementing Maintenance Therapy </vt:lpstr>
      <vt:lpstr>Other Options in the Frontline Setting</vt:lpstr>
      <vt:lpstr>Select Adverse Events and Prophylaxis by Drug Class</vt:lpstr>
      <vt:lpstr>Antiviral Prophylaxis</vt:lpstr>
      <vt:lpstr>Thromboembolism Prophylaxis:  IMWG Recommendations</vt:lpstr>
      <vt:lpstr>Bone-Modifying Agents</vt:lpstr>
      <vt:lpstr>Managing Infections</vt:lpstr>
      <vt:lpstr>Managing Peripheral Neuropathy</vt:lpstr>
      <vt:lpstr>Key Takeaways Frontline Therapy</vt:lpstr>
      <vt:lpstr>Master Class: Proteasome Inhibitor-Based Therapy Relapsed/Refractory Multiple Myeloma</vt:lpstr>
      <vt:lpstr>Monitoring Patients After Initial Therapy Asymptomatic, Non-Progressing</vt:lpstr>
      <vt:lpstr>Don't Miss Disease Progression</vt:lpstr>
      <vt:lpstr>Evaluation at Relapse</vt:lpstr>
      <vt:lpstr>When to Initiate Therapy at Relapse</vt:lpstr>
      <vt:lpstr>Therapy Selection Considerations</vt:lpstr>
      <vt:lpstr>Therapy at First Relapse</vt:lpstr>
      <vt:lpstr>Case: Daniel (cont)</vt:lpstr>
      <vt:lpstr>Recent Phase 3 Trials Relapsed/Refractory MM</vt:lpstr>
      <vt:lpstr>ASPIRE  Lenalidomide/Dex ± Carfilzomib</vt:lpstr>
      <vt:lpstr>ENDEAVOR  Carfilzomib/Dex vs Bortezomib/Dex</vt:lpstr>
      <vt:lpstr>TOURMALINE-MM1 Ixazomib + Len/Dex vs Placebo + Len/Dex</vt:lpstr>
      <vt:lpstr>CASTOR Bortezomib/Dex ± Daratumumab</vt:lpstr>
      <vt:lpstr>Antibody-Based Therapies</vt:lpstr>
      <vt:lpstr>Ask The Expert: Fit Patient, High Risk</vt:lpstr>
      <vt:lpstr>Case: Daniel (cont)</vt:lpstr>
      <vt:lpstr>Cardiopulmonary Issues</vt:lpstr>
      <vt:lpstr>Incidence of Cardiac Issues With Carfilzomib</vt:lpstr>
      <vt:lpstr>Managing Cardiac Issues for Patients on Carfilzomib</vt:lpstr>
      <vt:lpstr>Second ASCT</vt:lpstr>
      <vt:lpstr>Case: Daniel (cont)</vt:lpstr>
      <vt:lpstr>Other Considerations</vt:lpstr>
      <vt:lpstr>Key Takeaways</vt:lpstr>
      <vt:lpstr>Abbreviations</vt:lpstr>
      <vt:lpstr>Abbreviations (cont)</vt:lpstr>
      <vt:lpstr>Abbreviations (cont)</vt:lpstr>
      <vt:lpstr>Abbreviations (cont)</vt:lpstr>
      <vt:lpstr>Abbreviations (cont)</vt:lpstr>
      <vt:lpstr>Abbreviations (cont)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Master Class: Proteasome Inhibitor-Based Therapy The Role of Proteasome Inhibition in MM </dc:title>
  <dc:creator>Yamaguchi, Yoji</dc:creator>
  <cp:lastModifiedBy>Yamaguchi, Yoji</cp:lastModifiedBy>
  <cp:revision>1</cp:revision>
  <dcterms:created xsi:type="dcterms:W3CDTF">2018-08-22T19:42:20Z</dcterms:created>
  <dcterms:modified xsi:type="dcterms:W3CDTF">2018-08-22T19:42:20Z</dcterms:modified>
</cp:coreProperties>
</file>