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CE3E7-9C09-416C-A677-0E826959A6C4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980D9-8E4C-422E-B84A-34DCEA20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6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CE3E7-9C09-416C-A677-0E826959A6C4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980D9-8E4C-422E-B84A-34DCEA200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5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CAR T-Cell Therapy: An Overview for Oncology Nurses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11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The Drivers of CAR </a:t>
            </a:r>
            <a:br>
              <a:rPr lang="en-US" b="1" smtClean="0"/>
            </a:br>
            <a:r>
              <a:rPr lang="en-US" b="1" smtClean="0"/>
              <a:t>T Cells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4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 T Cells in Clinical Practice: </a:t>
            </a:r>
            <a:br>
              <a:rPr lang="en-US" smtClean="0"/>
            </a:br>
            <a:r>
              <a:rPr lang="en-US" smtClean="0"/>
              <a:t>Current State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18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CD19 CAR T Cell Pivotal Clinical Trials Overview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30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ELIANA Trial: Tisagenlecleucel for Pediatric/Young Adult ALL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75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ELIANA Trial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12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ELIANA Trial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12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CD19 CAR T Cells for </a:t>
            </a:r>
            <a:br>
              <a:rPr lang="en-US" b="1" smtClean="0"/>
            </a:br>
            <a:r>
              <a:rPr lang="en-US" b="1" smtClean="0"/>
              <a:t>B-Cell NHL: A Review </a:t>
            </a:r>
            <a:br>
              <a:rPr lang="en-US" b="1" smtClean="0"/>
            </a:br>
            <a:r>
              <a:rPr lang="en-US" b="1" smtClean="0"/>
              <a:t>of Pivotal Trials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54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Refractory NHL: New Options Needed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15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Heterogeneity Across Pivotal CD19 CAR T-Cell Trials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12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Pivotal CD19 CAR T-Cell Trials for NHL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2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Program Agenda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86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ZUMA 1 Trial: Axicabtagene Ciloleucel (CTL019) for NHL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94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ZUMA 1 Trial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6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ZUMA 1 Trial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54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JULIET Trial: Tisagenlecleucel (CTL019) for NHL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76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JULIET Trial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9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JULIET Trial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41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TRANSCEND Trial: Lisocabtagene Maraleucel (JCAR017) for NHL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95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TRANSCEND Trial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404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TRANSCEND Trial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86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CRS Grading Scales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36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Looking Under the Hood </a:t>
            </a:r>
            <a:br>
              <a:rPr lang="en-US" b="1" smtClean="0"/>
            </a:br>
            <a:r>
              <a:rPr lang="en-US" b="1" smtClean="0"/>
              <a:t>of CAR T Cells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94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Summary: CD19 CAR T Cells for NHL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19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Potential Road Bumps and How to Manage Them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04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AEs Associated With CAR T-Cell Therapies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31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>
                <a:sym typeface="Calibri"/>
              </a:rPr>
              <a:t>Keys to Recognizing Symptoms of AEs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55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Recognition of AEs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99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Recognition of AEs (cont)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59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>
                <a:sym typeface="Calibri"/>
              </a:rPr>
              <a:t>CRS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264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Neurologic Assessment: CARTOX-10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13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Management of AEs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49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Management of CRS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18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What Is CAR T-Cell Therapy?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2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Tocilizumab 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258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Management of AEs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343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/>
              <a:t>Axicabtagene Ciloleucel and Tisagenlecleucel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289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>
                <a:sym typeface="Calibri"/>
              </a:rPr>
              <a:t>AEs Associated With Axicabtagene </a:t>
            </a:r>
            <a:r>
              <a:rPr lang="en-US" smtClean="0"/>
              <a:t>C</a:t>
            </a:r>
            <a:r>
              <a:rPr lang="en-US" smtClean="0">
                <a:sym typeface="Calibri"/>
              </a:rPr>
              <a:t>iloleucel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378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>
                <a:sym typeface="Calibri"/>
              </a:rPr>
              <a:t>Management of CRS Associated With </a:t>
            </a:r>
            <a:r>
              <a:rPr lang="en-US" smtClean="0"/>
              <a:t>Axicabtagene Ciloleucel</a:t>
            </a:r>
            <a:endParaRPr lang="en-US" dirty="0">
              <a:sym typeface="Calibri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523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>
                <a:sym typeface="Calibri"/>
              </a:rPr>
              <a:t>Management of CRS Associated With </a:t>
            </a:r>
            <a:r>
              <a:rPr lang="en-US" smtClean="0"/>
              <a:t>Axicabtagene Ciloleucel (cont)</a:t>
            </a:r>
            <a:endParaRPr lang="en-US" dirty="0">
              <a:sym typeface="Calibri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062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>
                <a:sym typeface="Calibri"/>
              </a:rPr>
              <a:t>AEs Associated With Tisagenlecleucel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946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mtClean="0">
                <a:sym typeface="Calibri"/>
              </a:rPr>
              <a:t>Management of AEs Associated </a:t>
            </a:r>
            <a:r>
              <a:rPr lang="en-US" smtClean="0"/>
              <a:t>With Tisagenlecleucel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310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Management of CRS in Patients Treated With Tisagenlecleucel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959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CAR T-Cell Co-Drivers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32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 T-Cell Therapy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244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the Patient/Family Needs to Know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656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Patient and Caregiver Education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095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Concluding Remarks</a:t>
            </a: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807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Clinical Pearls</a:t>
            </a:r>
            <a:endParaRPr lang="en-US" alt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436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Nursing Practice Key Points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435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Thank you for participating in this activity.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59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Do They Work?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62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Factory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67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Manufacture of CAR T Cells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18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a Viral Vector?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23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</Words>
  <Application>Microsoft Office PowerPoint</Application>
  <PresentationFormat>On-screen Show (4:3)</PresentationFormat>
  <Paragraphs>55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Office Theme</vt:lpstr>
      <vt:lpstr>CAR T-Cell Therapy: An Overview for Oncology Nurses</vt:lpstr>
      <vt:lpstr>Program Agenda</vt:lpstr>
      <vt:lpstr>Looking Under the Hood  of CAR T Cells</vt:lpstr>
      <vt:lpstr>What Is CAR T-Cell Therapy?</vt:lpstr>
      <vt:lpstr>CAR T-Cell Therapy</vt:lpstr>
      <vt:lpstr>How Do They Work?</vt:lpstr>
      <vt:lpstr>The Factory</vt:lpstr>
      <vt:lpstr>Manufacture of CAR T Cells</vt:lpstr>
      <vt:lpstr>Why a Viral Vector?</vt:lpstr>
      <vt:lpstr>The Drivers of CAR  T Cells</vt:lpstr>
      <vt:lpstr>CAR T Cells in Clinical Practice:  Current State</vt:lpstr>
      <vt:lpstr>CD19 CAR T Cell Pivotal Clinical Trials Overview</vt:lpstr>
      <vt:lpstr>ELIANA Trial: Tisagenlecleucel for Pediatric/Young Adult ALL</vt:lpstr>
      <vt:lpstr>ELIANA Trial (cont)</vt:lpstr>
      <vt:lpstr>ELIANA Trial (cont)</vt:lpstr>
      <vt:lpstr>CD19 CAR T Cells for  B-Cell NHL: A Review  of Pivotal Trials</vt:lpstr>
      <vt:lpstr>Refractory NHL: New Options Needed</vt:lpstr>
      <vt:lpstr>Heterogeneity Across Pivotal CD19 CAR T-Cell Trials</vt:lpstr>
      <vt:lpstr>Pivotal CD19 CAR T-Cell Trials for NHL</vt:lpstr>
      <vt:lpstr>ZUMA 1 Trial: Axicabtagene Ciloleucel (CTL019) for NHL</vt:lpstr>
      <vt:lpstr>ZUMA 1 Trial (cont)</vt:lpstr>
      <vt:lpstr>ZUMA 1 Trial (cont)</vt:lpstr>
      <vt:lpstr>JULIET Trial: Tisagenlecleucel (CTL019) for NHL</vt:lpstr>
      <vt:lpstr>JULIET Trial (cont)</vt:lpstr>
      <vt:lpstr>JULIET Trial (cont)</vt:lpstr>
      <vt:lpstr>TRANSCEND Trial: Lisocabtagene Maraleucel (JCAR017) for NHL </vt:lpstr>
      <vt:lpstr>TRANSCEND Trial (cont)</vt:lpstr>
      <vt:lpstr>TRANSCEND Trial (cont)</vt:lpstr>
      <vt:lpstr>CRS Grading Scales</vt:lpstr>
      <vt:lpstr>Summary: CD19 CAR T Cells for NHL</vt:lpstr>
      <vt:lpstr>Potential Road Bumps and How to Manage Them</vt:lpstr>
      <vt:lpstr>AEs Associated With CAR T-Cell Therapies</vt:lpstr>
      <vt:lpstr>Keys to Recognizing Symptoms of AEs</vt:lpstr>
      <vt:lpstr>Recognition of AEs</vt:lpstr>
      <vt:lpstr>Recognition of AEs (cont)</vt:lpstr>
      <vt:lpstr>CRS</vt:lpstr>
      <vt:lpstr>Neurologic Assessment: CARTOX-10</vt:lpstr>
      <vt:lpstr>Management of AEs</vt:lpstr>
      <vt:lpstr>Management of CRS</vt:lpstr>
      <vt:lpstr>Tocilizumab </vt:lpstr>
      <vt:lpstr>Management of AEs</vt:lpstr>
      <vt:lpstr>Axicabtagene Ciloleucel and Tisagenlecleucel</vt:lpstr>
      <vt:lpstr>AEs Associated With Axicabtagene Ciloleucel</vt:lpstr>
      <vt:lpstr>Management of CRS Associated With Axicabtagene Ciloleucel</vt:lpstr>
      <vt:lpstr>Management of CRS Associated With Axicabtagene Ciloleucel (cont)</vt:lpstr>
      <vt:lpstr>AEs Associated With Tisagenlecleucel</vt:lpstr>
      <vt:lpstr>Management of AEs Associated With Tisagenlecleucel</vt:lpstr>
      <vt:lpstr>Management of CRS in Patients Treated With Tisagenlecleucel</vt:lpstr>
      <vt:lpstr>CAR T-Cell Co-Drivers</vt:lpstr>
      <vt:lpstr>What the Patient/Family Needs to Know</vt:lpstr>
      <vt:lpstr>Patient and Caregiver Education</vt:lpstr>
      <vt:lpstr>Concluding Remarks</vt:lpstr>
      <vt:lpstr>Clinical Pearls</vt:lpstr>
      <vt:lpstr>Nursing Practice Key Points</vt:lpstr>
      <vt:lpstr>Thank you for participating in this activity.</vt:lpstr>
    </vt:vector>
  </TitlesOfParts>
  <Company>WebMD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 T-Cell Therapy: An Overview for Oncology Nurses</dc:title>
  <dc:creator>Jackson, Christina</dc:creator>
  <cp:lastModifiedBy>Jackson, Christina</cp:lastModifiedBy>
  <cp:revision>1</cp:revision>
  <dcterms:created xsi:type="dcterms:W3CDTF">2019-04-10T14:40:24Z</dcterms:created>
  <dcterms:modified xsi:type="dcterms:W3CDTF">2019-04-10T14:40:24Z</dcterms:modified>
</cp:coreProperties>
</file>