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6C6D4-6BB5-45C5-8F62-16E14D7A0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5085E2-ABCE-433A-8446-2FDA67163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5F65-5707-4253-BF2B-4E18EB5EE96C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317D1-EAA4-4A1F-97D4-D128AA584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34A45-90FF-4C27-B096-ECCFDDEB1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CAF97-69C5-4741-892F-4FADF547F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29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8100E-AE99-4287-88D9-70C3AD77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A2393-AF9E-4584-8F11-8DB61953E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F201-E51B-4006-AC63-F9416FFB62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05F65-5707-4253-BF2B-4E18EB5EE96C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39AB5-BB7E-46DE-9BF3-02DCED4706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88EB3-FC4A-4168-BFE5-B3DDDC1B3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CAF97-69C5-4741-892F-4FADF547F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6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054F9F-16C3-4D6A-B205-7FB193C5D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Navigating the Continuum of Care in Cardiac Arrhythmia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68E0B-75DB-42EB-A7A9-4A10ED0CE9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0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2412B0-17B8-46BF-958A-BBDA5ACA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AFFIRM Trial: Cumulative Mortality From Any Cause, Rate vs Rhythm Control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C3F50-A921-4308-8216-41B6342809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89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F2C7A8-080E-420B-AF23-4A497D641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Indications for Catheter Ablation in AF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F8391C-E688-4E98-ABEA-B324F277C5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51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220986-F7CD-4870-B099-E65C6CDDD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Beyond Pharmacologic Therapy in Cardiac Arrhythmia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618BF-FEB4-4C2F-AF4B-0AF23228EA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7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B6DBBC-1058-4492-ABCD-A67DCC618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NOACs vs Warfarin: Significant Reductions in Stroke and Intracranial Hemorrhage 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626E2B-76EF-4A78-B719-0D6629979C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33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DD7A40-D0B8-412E-8AE5-E75E4B438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Atrial Fibrillation Better Care (ABC) Pathway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9DAA09-77F1-461B-992E-2967A81588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4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0D5246-DE35-4EEC-893B-F7306F5F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Women, and Particularly Older Women, With AF Are at Greater Risk of Stroke Compared to Men With AF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D468E3-5D00-402A-90B4-58F59F04D2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09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4BE94E-9DA9-46A5-8412-315BCBBB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ORs (95% CI) for AF by Presence of Individual Comorbidities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C0D50-4F63-4318-BDA5-46AF9CC499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45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5C0D9B-90F7-4516-B6BD-5D9CFCE7F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 Taxonomy: Paroxysmal, Persistent, Permanent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2200F4-0021-4747-8A5D-102655BDA9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31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68648F-B074-4CD4-9983-4C1A9282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</a:t>
            </a:r>
            <a:r>
              <a:rPr lang="en-US" baseline="-25000"/>
              <a:t>2</a:t>
            </a:r>
            <a:r>
              <a:rPr lang="en-US"/>
              <a:t>DS</a:t>
            </a:r>
            <a:r>
              <a:rPr lang="en-US" baseline="-25000"/>
              <a:t>2</a:t>
            </a:r>
            <a:r>
              <a:rPr lang="en-US"/>
              <a:t>-VASc Score Changes and Stroke Risk in Patients With AF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F430FB-3374-40EA-B5A0-D536D7F9E7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98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BFAD05-BEF7-4DAB-AD6B-C3270C039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AF Pathophysiology and Potential Biomarkers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7B29FB-68B2-42F6-9BE8-4E70A500E6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92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5A65FF-4853-4130-8BCF-B0FB9EE2D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Navigating the Continuum </a:t>
            </a:r>
            <a:br>
              <a:rPr lang="en-US"/>
            </a:br>
            <a:r>
              <a:rPr lang="en-US"/>
              <a:t>of Care in Cardiac </a:t>
            </a:r>
            <a:br>
              <a:rPr lang="en-US"/>
            </a:br>
            <a:r>
              <a:rPr lang="en-US"/>
              <a:t>Arrhythmia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85313-6F22-4DA8-91EC-65554C7E05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13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60D73D-EF13-40C6-8511-A7894469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Pharmacotherapy for AF: </a:t>
            </a:r>
            <a:br>
              <a:rPr lang="en-US" sz="3600"/>
            </a:br>
            <a:r>
              <a:rPr lang="en-US" sz="3600"/>
              <a:t>Rhythm-Control Plus Rate-Control Agents?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2D8FEE-3922-4823-9C29-1665D03C05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62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0E6048-9895-4FB2-8A28-A3F1D5473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Metoprolol: Patient Subgroups Experiencing an AF Relapse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AC4B4-8830-4A06-BC4A-3D8594EFB7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55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5E84E7-3497-47BD-8660-7B5F8E5A7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Successful Conversions to Sinus Rhythm: Vernakalant vs Placebo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5958CE-E0FB-41C6-8DB7-5099277CA3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28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2CEF24-F6D8-4C2B-99C4-943FF7F4B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Indications for Catheter Ablation in AF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D2C66-DD8B-4A3C-9129-E09213846F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51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755F8D-53FF-4C3C-9A24-C69B74868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Electrical Cardioversion Has a High Rate </a:t>
            </a:r>
            <a:br>
              <a:rPr lang="en-US"/>
            </a:br>
            <a:r>
              <a:rPr lang="en-US"/>
              <a:t>of Success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1B2ABA-129A-4BC1-9A48-23B0AC7835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6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E8944A-9D4D-430B-A53E-40E6172E0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Recurrence of AF Requiring Multiple Catheter Ablations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E1A82-E8AD-438F-AEBB-0E61520FDA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55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480E5F-CC92-49FF-BF9A-A9DC69F5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Utility of an MRI in Older Patients </a:t>
            </a:r>
            <a:br>
              <a:rPr lang="en-US"/>
            </a:br>
            <a:r>
              <a:rPr lang="en-US"/>
              <a:t>With AF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B95D80-CB56-459E-BB12-2B59D273BE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1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280908-B721-40C1-904B-2F5E6B6DE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RAAFT-2: Primary and Secondary Endpoint Results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7452C-E8E4-464B-96C8-879C7C830C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71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572698-87DA-4858-893E-BAA99CEB6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Catheter Ablation in AF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EDB38D-5456-40AB-BE2C-E7642F3FAD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7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EC1832-7A5D-453C-BA6F-6DBE717E4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Quality-of-Life Issues and Impact of Symptoms in AF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78D6C7-08FE-4F12-ACEC-5E8B8FB1D9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28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D7C9EF-EDF6-4BD5-8C1E-72E8E1F37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Objectives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CBA36F-1BA0-4136-8EAF-90F9CBC9EB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60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F0DE33-C5C6-4E4E-B259-0E9D9A63D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AF: Epidemiology and Clinical Course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F503B-509E-43A3-BEE3-5B403C1C3C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00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3B6304-4199-422E-B7C8-208C7D9A3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POWDER-AF Study Results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76F2D-9685-4A59-9421-62BEC5E78C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25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556C16-B831-4E9E-B1CC-A96B9CC71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CABANA: Purpose and Endpoints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20E557-990D-4224-B93C-CF59FFAB2D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68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64A0C8-F1BF-49DC-9727-621E4095C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CABANA: Primary Endpoint Results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035BA1-0CDE-4182-B06C-69426A1C57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71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BCEE3C-A7E0-4255-B2CC-61FC13032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CABANA: Selected Adverse Events in the Ablation Cohort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89D00-1239-4493-BAFF-3F6E41591A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33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68C368-736D-47CD-A43E-A3E617742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CABANA: Results From the On-Treatment Analysis (Per Protocol Patients)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273B29-5C88-4F54-9849-446B9F07C9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42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22AF81-A5F5-49D4-94A6-04B56D788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and Conclusions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ABE1F-BE15-4EDB-BBD1-C55227C657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47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3D5A10-F183-430E-8C42-7F02EEEC5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Thank you for participating 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in this activity.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C7E225-C72B-428D-B1A6-87640BCC37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85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B4AC6E-073A-4BC9-AE40-836036F23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Expert Case Discussion: </a:t>
            </a:r>
            <a:br>
              <a:rPr lang="en-US"/>
            </a:br>
            <a:r>
              <a:rPr lang="en-US"/>
              <a:t>Part 1</a:t>
            </a:r>
            <a:br>
              <a:rPr lang="en-US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4ACE64-2E50-4FB6-9CC0-A89B77CB4C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51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791E97-A004-40E9-BC14-9809C8504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 and Stroke Risk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4E1BE3-C8F5-4F7E-AFFF-0ABF388707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53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85973E-D37F-46E9-A0ED-554BAE10F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AF Stroke Prevention Guidelines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66AF4C-B7D0-4B0E-9B97-36D7B12135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56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E64ACB-4311-4C0B-A76C-DA05A0D3E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Oral Anticoagulants and Their </a:t>
            </a:r>
            <a:br>
              <a:rPr lang="en-US"/>
            </a:br>
            <a:r>
              <a:rPr lang="en-US"/>
              <a:t>Pharmacologic Properties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5135B9-1AF5-462A-B09F-55D63445A7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42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0AC1E5-54EB-45EE-ACC4-809B8841B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NOACs Compared With Warfarin for Bleeding Endpoints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9B804D-1C87-4EF0-93BB-FC0D7E175D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65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F50104-BF34-47C1-8295-52D4B2184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Increased Risk of Morbidity and Mortality in Patients With AF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037E0-BBE4-4FB9-87FD-36A0E250A7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68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Microsoft Office PowerPoint</Application>
  <PresentationFormat>On-screen Show (4:3)</PresentationFormat>
  <Paragraphs>37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Navigating the Continuum of Care in Cardiac Arrhythmia Management</vt:lpstr>
      <vt:lpstr>Navigating the Continuum  of Care in Cardiac  Arrhythmia Management</vt:lpstr>
      <vt:lpstr>Learning Objectives</vt:lpstr>
      <vt:lpstr>Expert Case Discussion:  Part 1 </vt:lpstr>
      <vt:lpstr>AF and Stroke Risk</vt:lpstr>
      <vt:lpstr>AF Stroke Prevention Guidelines</vt:lpstr>
      <vt:lpstr>Oral Anticoagulants and Their  Pharmacologic Properties</vt:lpstr>
      <vt:lpstr>NOACs Compared With Warfarin for Bleeding Endpoints</vt:lpstr>
      <vt:lpstr>Increased Risk of Morbidity and Mortality in Patients With AF</vt:lpstr>
      <vt:lpstr>AFFIRM Trial: Cumulative Mortality From Any Cause, Rate vs Rhythm Control</vt:lpstr>
      <vt:lpstr>Indications for Catheter Ablation in AF</vt:lpstr>
      <vt:lpstr>Moving Beyond Pharmacologic Therapy in Cardiac Arrhythmia Management</vt:lpstr>
      <vt:lpstr>NOACs vs Warfarin: Significant Reductions in Stroke and Intracranial Hemorrhage </vt:lpstr>
      <vt:lpstr>Atrial Fibrillation Better Care (ABC) Pathway</vt:lpstr>
      <vt:lpstr>Women, and Particularly Older Women, With AF Are at Greater Risk of Stroke Compared to Men With AF</vt:lpstr>
      <vt:lpstr>ORs (95% CI) for AF by Presence of Individual Comorbidities </vt:lpstr>
      <vt:lpstr>AF Taxonomy: Paroxysmal, Persistent, Permanent</vt:lpstr>
      <vt:lpstr>CHA2DS2-VASc Score Changes and Stroke Risk in Patients With AF</vt:lpstr>
      <vt:lpstr>AF Pathophysiology and Potential Biomarkers</vt:lpstr>
      <vt:lpstr>Pharmacotherapy for AF:  Rhythm-Control Plus Rate-Control Agents?</vt:lpstr>
      <vt:lpstr>Metoprolol: Patient Subgroups Experiencing an AF Relapse</vt:lpstr>
      <vt:lpstr>Successful Conversions to Sinus Rhythm: Vernakalant vs Placebo</vt:lpstr>
      <vt:lpstr>Indications for Catheter Ablation in AF</vt:lpstr>
      <vt:lpstr>Electrical Cardioversion Has a High Rate  of Success</vt:lpstr>
      <vt:lpstr>Recurrence of AF Requiring Multiple Catheter Ablations</vt:lpstr>
      <vt:lpstr>Utility of an MRI in Older Patients  With AF</vt:lpstr>
      <vt:lpstr>RAAFT-2: Primary and Secondary Endpoint Results</vt:lpstr>
      <vt:lpstr>Evolution of Catheter Ablation in AF</vt:lpstr>
      <vt:lpstr>Quality-of-Life Issues and Impact of Symptoms in AF</vt:lpstr>
      <vt:lpstr>AF: Epidemiology and Clinical Course</vt:lpstr>
      <vt:lpstr>POWDER-AF Study Results</vt:lpstr>
      <vt:lpstr>CABANA: Purpose and Endpoints</vt:lpstr>
      <vt:lpstr>CABANA: Primary Endpoint Results</vt:lpstr>
      <vt:lpstr>CABANA: Selected Adverse Events in the Ablation Cohort</vt:lpstr>
      <vt:lpstr>CABANA: Results From the On-Treatment Analysis (Per Protocol Patients)</vt:lpstr>
      <vt:lpstr>Summary and Conclusions</vt:lpstr>
      <vt:lpstr>Thank you for participating  in this activity.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Navigating the Continuum of Care in Cardiac Arrhythmia Management</dc:title>
  <dc:creator>Proctor, Travis</dc:creator>
  <cp:lastModifiedBy>Proctor, Travis</cp:lastModifiedBy>
  <cp:revision>1</cp:revision>
  <dcterms:created xsi:type="dcterms:W3CDTF">2019-09-29T19:58:50Z</dcterms:created>
  <dcterms:modified xsi:type="dcterms:W3CDTF">2019-09-29T19:58:50Z</dcterms:modified>
</cp:coreProperties>
</file>