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AB829-51E1-4E3E-A3A4-B382353F1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CD9BB5-7146-404B-BE4D-C56E55BC2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B17FD-3E80-4DC7-AE93-C76E35E35B37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08DF51-6EB4-491C-979F-E3EB0CFC4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D41E29-0743-4F86-987F-35CBDA523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37973-A33D-44A3-B97E-BF6087002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153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DED19A4-68B3-43A4-82F2-18FA5C6B5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341523-5F57-48F0-B047-CD52C35B0E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042159-0DF3-4963-AB02-DF8A5948C7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0B17FD-3E80-4DC7-AE93-C76E35E35B37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021640-3842-440F-972A-70C23DA0E0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67F7FB-18C1-45FC-BD05-5F612497A3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337973-A33D-44A3-B97E-BF6087002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079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EA66840-653C-4FE4-8F52-187FD4CFC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New Lipid-Lowering Guidelines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2A0754-6CF1-40C5-822C-155D7B53377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4840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BE03126-A41D-4645-A144-C02FD21CD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Risk for T2DM Is Different Among Statins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DA82AC-4C1F-4E6C-B47E-597C2F8F9AB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4367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4BF278A-D999-496B-9AF8-1A997C972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T2DM Risk Increases With Statin Intensity</a:t>
            </a:r>
            <a:br>
              <a:rPr lang="en-GB" altLang="en-US"/>
            </a:br>
            <a:r>
              <a:rPr lang="en-GB" altLang="en-US" sz="3200" i="1"/>
              <a:t>Meta-Analysis of 5 Clinical Trials</a:t>
            </a:r>
            <a:endParaRPr lang="en-US" i="1" dirty="0">
              <a:solidFill>
                <a:srgbClr val="FF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6D8136-BC72-44BC-B8DB-BC73307B593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5421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32C79E1-46EE-4B81-A5B3-A118F357E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Predisposing Factors for NODM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C82F57-2358-4F1F-B356-1492061715E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7019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A7494AD-CEE2-4F52-BFC0-434FD5910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Reduced MACE With Continued Statin Therapy</a:t>
            </a:r>
            <a:endParaRPr lang="en-US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DCD899-F317-4C7E-9796-3CD76522256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838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A6D2D77-B151-48BE-8495-8ED5751F0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Intensity of Statin Therapy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A94334-E2E8-4074-BFCA-906C31972B6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5249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FBA6D41-8970-4A60-98D2-947452C52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JUPITER</a:t>
            </a:r>
            <a:br>
              <a:rPr lang="en-US"/>
            </a:br>
            <a:r>
              <a:rPr lang="en-US" sz="3200" i="1"/>
              <a:t>Rosuvastatin Therapy and Diabetes Risk</a:t>
            </a:r>
            <a:endParaRPr lang="en-US" sz="3200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569F2D-0B98-42F7-8443-8C301B515C4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1568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E399857-AF83-4C63-B54C-E1155EAFB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Statin Use in Patients With Normoglycemic and Impaired Fasting Glucose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16CFB2-0268-44A2-AAB3-A9E79CF630A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6677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A7442DD-EC6C-4F51-B9E4-56730A9FA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Pitavastatin</a:t>
            </a:r>
            <a:br>
              <a:rPr lang="en-US"/>
            </a:br>
            <a:r>
              <a:rPr lang="en-US" sz="3200" i="1"/>
              <a:t>Neutral Impact on Serum Glucose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F7014B-3116-4826-8401-CF6365C8A75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4952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BD39FFE-F880-423A-B82F-5A4EEA6E0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Understanding Risk/Benefit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5D63A5-EE71-4101-BB24-FD1610EBD96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8226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871932B-5676-4BCE-A515-43BA0BA42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Primary Prevention Case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EF4013-1760-40A5-A8D7-2B5C7B7A6AE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437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F79C87C-CE79-408D-A434-BEE3557E8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99B527-C021-4A43-BF60-1D67B129CB7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9119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ABD8633-9E04-4A2F-871A-E017667FF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Coronary Artery Calcium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3D59B2-6269-452A-952C-D29CF1BD196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0216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1F7E8AB-4814-45CE-A602-2E48DE30E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Lifestyle Modification Is a Cornerstone </a:t>
            </a:r>
            <a:br>
              <a:rPr lang="en-US" sz="3200"/>
            </a:br>
            <a:r>
              <a:rPr lang="en-US" sz="3200"/>
              <a:t>of Therapy for Patients With Metabolic Syndrome</a:t>
            </a:r>
            <a:endParaRPr lang="en-US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BFDA0A-14B4-4BF9-9D9E-00F31A360F4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2305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8172DE6-FB30-4731-83E4-03924A41D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Secondary Prevention Case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4886EB-584A-4DE2-9FE9-64463EAC3BF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2345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E0A907B-9F72-47EB-9118-77D47AB25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 panose="020F0302020204030204" pitchFamily="34" charset="0"/>
              </a:rPr>
              <a:t>Secondary Prevention in Patients </a:t>
            </a:r>
            <a:br>
              <a:rPr lang="en-US">
                <a:cs typeface="Calibri Light" panose="020F0302020204030204" pitchFamily="34" charset="0"/>
              </a:rPr>
            </a:br>
            <a:r>
              <a:rPr lang="en-US">
                <a:cs typeface="Calibri Light" panose="020F0302020204030204" pitchFamily="34" charset="0"/>
              </a:rPr>
              <a:t>With Clinical ASCVD</a:t>
            </a:r>
            <a:endParaRPr lang="en-US" dirty="0">
              <a:cs typeface="Calibri Light" panose="020F03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A65858-4589-439F-B92A-9715B4FEBE1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0987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A34830F-ABE6-4C9C-A9BF-14F5B8D99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REAL-CAD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2BCF89-1A9C-4314-8F58-76402C71AA7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5054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FA242DB-EE94-46F9-BB2B-BBD5A94CC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REAL-CAD</a:t>
            </a:r>
            <a:br>
              <a:rPr lang="en-US"/>
            </a:br>
            <a:r>
              <a:rPr lang="en-US" sz="3200" i="1"/>
              <a:t>Low- vs High-Intensity Pitavastatin</a:t>
            </a:r>
            <a:endParaRPr lang="en-US" sz="3200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E22073-3ED7-4F12-887F-E298634B5AB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083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285E37B-6DDE-4D2F-B949-E525C898B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Pitavastatin</a:t>
            </a:r>
            <a:br>
              <a:rPr lang="en-US"/>
            </a:br>
            <a:r>
              <a:rPr lang="en-US" sz="3200" i="1"/>
              <a:t>Head-to-Head Statin Trials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E04B8A-3F9B-40BD-AF43-1D390964E29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132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1480128-9AE9-46B5-9B66-31EF973CE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Team Clinician-Patient Discussion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8479DF-A6E4-4EFE-8E19-EB8EB345568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0644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BEE991D-6567-4244-8B67-47DD15E15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Guideline Implementation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34035B-05AA-410E-80AB-847FE81D641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110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FF3F1E8-B898-4AD3-B948-AE319E88E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Interprofessional Cardiovascular Team-Based Care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DFDA53-1D8F-45C0-82CE-6DB5123CA44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416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5394DFB-2F6A-4E43-A6BE-75CF43F52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Clinical Diagnosis of Metabolic Syndrome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A7CB90-2439-484D-93C4-4DE730AFE6C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7302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2C4045F-5134-4CD1-A3A8-1598196BE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6DBFFD-3A01-4CD6-A46C-762EB6B7B33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1062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0A36A33-7279-4AE7-B1B7-942A1CEE0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C99474-CAC3-4EEB-9FBC-53CB70BF757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070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FB7F29F-2A42-4027-8B42-286934E57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Not Everyone Develops Diabetes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F70A78-DD0D-46B8-9AD2-21010092FE4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458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53EA4AA-84A1-4533-A192-7A70E857F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2018 ACC/AHA Guidelines on the Management of Blood Cholesterol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28B5B1A-5C53-414C-B1A7-4207C7DE858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1102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72682D5-2875-49E9-A267-8C1F7EB55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Risk-Enhancing Factors for Primary Prevention* </a:t>
            </a:r>
            <a:endParaRPr lang="en-US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5BEF3E-46C2-4734-B9DB-B36C6B798E0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2812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5B7F1A0-4EA8-4E0E-9FFB-CDA10FF71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Who Should Be on Statin Therapy?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0F1ED7-2539-4D2A-AFB7-E795A8C6938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5279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0B60ECC-97F0-42A2-844B-152BD89D6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Renal Insufficiency Is a Risk-Enhancing Factor for ASCVD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A8190E-A701-46D1-A69B-A61DAFF895A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1284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E09506E-A385-4F48-B9F7-C47C3829F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Risk of Developing NODM</a:t>
            </a:r>
            <a:br>
              <a:rPr lang="en-US" sz="3200"/>
            </a:br>
            <a:r>
              <a:rPr lang="en-US" sz="3200" i="1"/>
              <a:t>Meta-Analysis of Placebo-Controlled Statin Trials</a:t>
            </a:r>
            <a:endParaRPr lang="en-US" sz="3200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C6A272-18EE-428C-9832-351F8FD0369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4634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122</Words>
  <Application>Microsoft Office PowerPoint</Application>
  <PresentationFormat>On-screen Show (4:3)</PresentationFormat>
  <Paragraphs>29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Calibri</vt:lpstr>
      <vt:lpstr>Calibri Light</vt:lpstr>
      <vt:lpstr>Office Theme</vt:lpstr>
      <vt:lpstr>New Lipid-Lowering Guidelines</vt:lpstr>
      <vt:lpstr>PowerPoint Presentation</vt:lpstr>
      <vt:lpstr>Clinical Diagnosis of Metabolic Syndrome</vt:lpstr>
      <vt:lpstr>Not Everyone Develops Diabetes</vt:lpstr>
      <vt:lpstr>2018 ACC/AHA Guidelines on the Management of Blood Cholesterol</vt:lpstr>
      <vt:lpstr>Risk-Enhancing Factors for Primary Prevention* </vt:lpstr>
      <vt:lpstr>Who Should Be on Statin Therapy?</vt:lpstr>
      <vt:lpstr>Renal Insufficiency Is a Risk-Enhancing Factor for ASCVD</vt:lpstr>
      <vt:lpstr>Risk of Developing NODM Meta-Analysis of Placebo-Controlled Statin Trials</vt:lpstr>
      <vt:lpstr>Risk for T2DM Is Different Among Statins</vt:lpstr>
      <vt:lpstr>T2DM Risk Increases With Statin Intensity Meta-Analysis of 5 Clinical Trials</vt:lpstr>
      <vt:lpstr>Predisposing Factors for NODM</vt:lpstr>
      <vt:lpstr>Reduced MACE With Continued Statin Therapy</vt:lpstr>
      <vt:lpstr>Intensity of Statin Therapy</vt:lpstr>
      <vt:lpstr>JUPITER Rosuvastatin Therapy and Diabetes Risk</vt:lpstr>
      <vt:lpstr>Statin Use in Patients With Normoglycemic and Impaired Fasting Glucose</vt:lpstr>
      <vt:lpstr>Pitavastatin Neutral Impact on Serum Glucose</vt:lpstr>
      <vt:lpstr>Understanding Risk/Benefit</vt:lpstr>
      <vt:lpstr>Primary Prevention Case</vt:lpstr>
      <vt:lpstr>Coronary Artery Calcium</vt:lpstr>
      <vt:lpstr>Lifestyle Modification Is a Cornerstone  of Therapy for Patients With Metabolic Syndrome</vt:lpstr>
      <vt:lpstr>Secondary Prevention Case</vt:lpstr>
      <vt:lpstr>Secondary Prevention in Patients  With Clinical ASCVD</vt:lpstr>
      <vt:lpstr>REAL-CAD </vt:lpstr>
      <vt:lpstr>REAL-CAD Low- vs High-Intensity Pitavastatin</vt:lpstr>
      <vt:lpstr>Pitavastatin Head-to-Head Statin Trials</vt:lpstr>
      <vt:lpstr>Team Clinician-Patient Discussion</vt:lpstr>
      <vt:lpstr>Guideline Implementation</vt:lpstr>
      <vt:lpstr>Interprofessional Cardiovascular Team-Based Care</vt:lpstr>
      <vt:lpstr>Conclusion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Lipid-Lowering Guidelines</dc:title>
  <dc:creator>Cruz, Toni</dc:creator>
  <cp:lastModifiedBy>Cruz, Toni</cp:lastModifiedBy>
  <cp:revision>1</cp:revision>
  <dcterms:created xsi:type="dcterms:W3CDTF">2020-02-05T19:44:09Z</dcterms:created>
  <dcterms:modified xsi:type="dcterms:W3CDTF">2020-02-05T19:44:09Z</dcterms:modified>
</cp:coreProperties>
</file>