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4F01-803B-49B0-A073-1BAA2421239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B00-4706-48E6-AE2E-8C36DAC6A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4F01-803B-49B0-A073-1BAA2421239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9B00-4706-48E6-AE2E-8C36DAC6A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5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as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HPTN 052: Enrollment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HPTN 052: Transmission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HPTN 052: Immediate vs Delayed ART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TasP: 2011 Breakthrough of the Year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Studies Supporting Early 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 Treatment Allows People to LIVE With HIV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as Prevention Studies in MSM Couples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Ecological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Population-Based Studies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Milestones in HIV Treatment as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Calibri Light" panose="020F0302020204030204" pitchFamily="34" charset="0"/>
              </a:rPr>
              <a:t>Probability of </a:t>
            </a:r>
            <a:r>
              <a:rPr lang="en-US" altLang="en-US" smtClean="0">
                <a:cs typeface="Calibri Light" panose="020F0302020204030204" pitchFamily="34" charset="0"/>
              </a:rPr>
              <a:t>HIV Acquisition</a:t>
            </a:r>
            <a:endParaRPr lang="en-US" altLang="en-US" sz="40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as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as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Care Continuum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Achieving and Maintaining an Undetectable Viral Load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8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Across the Continuum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Disparities Within the HIV Epidemic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Prevalence Rates of Diagnosed HIV </a:t>
            </a:r>
            <a:br>
              <a:rPr lang="en-US" smtClean="0"/>
            </a:br>
            <a:r>
              <a:rPr lang="en-US" smtClean="0"/>
              <a:t>in the Contiguous United States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Prevalence: Highest Burden Counties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2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 HIV Diagnoses Among the Most Affected Subpopulations, 2017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2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Engagement Across the Care Continuum </a:t>
            </a:r>
            <a:br>
              <a:rPr lang="en-US" smtClean="0"/>
            </a:br>
            <a:r>
              <a:rPr lang="en-US" smtClean="0"/>
              <a:t>by Race/Ethnicity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9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 Light" panose="020F0302020204030204" pitchFamily="34" charset="0"/>
              </a:rPr>
              <a:t>Cofactors That Amplify Sexual Transmission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a typeface="Calibri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Determinants of Health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2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Disparities Across the Care Continuum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78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Stigma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0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Person May be Impacted by Many Different Factors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Intersectionality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Intersectionality: A Black Gay Man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0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to HIV Prevention and Care </a:t>
            </a:r>
            <a:br>
              <a:rPr lang="en-US" smtClean="0"/>
            </a:br>
            <a:r>
              <a:rPr lang="en-US" smtClean="0"/>
              <a:t>in the South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1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Reaching Viral Suppression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5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to Reduce HIV-Related Disparities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6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Azidothymidine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20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as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8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Scenario 1</a:t>
            </a:r>
            <a:br>
              <a:rPr lang="en-US" smtClean="0"/>
            </a:br>
            <a:r>
              <a:rPr lang="en-US" i="0" smtClean="0">
                <a:solidFill>
                  <a:schemeClr val="tx1"/>
                </a:solidFill>
              </a:rPr>
              <a:t>Dr Palmore and Kevin Grant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7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Reflection on Clinical Scenario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Perspective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6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Perspective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4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Clinical Scenario: Summary of Feedback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0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Scenario 2</a:t>
            </a:r>
            <a:br>
              <a:rPr lang="en-US" smtClean="0"/>
            </a:br>
            <a:r>
              <a:rPr lang="en-US" i="0" smtClean="0">
                <a:solidFill>
                  <a:schemeClr val="tx1"/>
                </a:solidFill>
              </a:rPr>
              <a:t>Dr Palmore and Kevin Grant</a:t>
            </a:r>
            <a:br>
              <a:rPr lang="en-US" i="0" smtClean="0">
                <a:solidFill>
                  <a:schemeClr val="tx1"/>
                </a:solidFill>
              </a:rPr>
            </a:br>
            <a:r>
              <a:rPr lang="en-US" i="0" smtClean="0">
                <a:solidFill>
                  <a:schemeClr val="tx1"/>
                </a:solidFill>
              </a:rPr>
              <a:t>follow-up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7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Reflection on Clinical Scenario 2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6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Scenario 2</a:t>
            </a:r>
            <a:br>
              <a:rPr lang="en-US" smtClean="0"/>
            </a:br>
            <a:r>
              <a:rPr lang="en-US" sz="3200" i="1" smtClean="0"/>
              <a:t>Expert Opinion/Patient Perspective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AZT Reduces Mother-to-Infant HIV Transmission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42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Adherence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3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0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HIV Treatment Options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Viral Load and Heterosexual Transmission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8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smtClean="0"/>
              <a:t/>
            </a:r>
            <a:br>
              <a:rPr lang="en-US" sz="3200" i="1" smtClean="0"/>
            </a:br>
            <a:r>
              <a:rPr lang="en-US" sz="3200" i="1" smtClean="0"/>
              <a:t/>
            </a:r>
            <a:br>
              <a:rPr lang="en-US" sz="3200" i="1" smtClean="0"/>
            </a:br>
            <a:r>
              <a:rPr lang="en-US" smtClean="0"/>
              <a:t>Study of Transmission in Couples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smtClean="0"/>
              <a:t/>
            </a:r>
            <a:br>
              <a:rPr lang="en-US" sz="3200" i="1" smtClean="0"/>
            </a:br>
            <a:r>
              <a:rPr lang="en-US" sz="3200" i="1" smtClean="0"/>
              <a:t/>
            </a:r>
            <a:br>
              <a:rPr lang="en-US" sz="3200" i="1" smtClean="0"/>
            </a:br>
            <a:r>
              <a:rPr lang="en-US" smtClean="0"/>
              <a:t>HPTN 052: Immediate vs Delayed 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(4:3)</PresentationFormat>
  <Paragraphs>53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Treatment as Prevention</vt:lpstr>
      <vt:lpstr>Probability of HIV Acquisition</vt:lpstr>
      <vt:lpstr>Cofactors That Amplify Sexual Transmission</vt:lpstr>
      <vt:lpstr>Azidothymidine </vt:lpstr>
      <vt:lpstr>AZT Reduces Mother-to-Infant HIV Transmission</vt:lpstr>
      <vt:lpstr>Growth of HIV Treatment Options</vt:lpstr>
      <vt:lpstr>Viral Load and Heterosexual Transmission</vt:lpstr>
      <vt:lpstr>  Study of Transmission in Couples</vt:lpstr>
      <vt:lpstr>  HPTN 052: Immediate vs Delayed ART</vt:lpstr>
      <vt:lpstr>HPTN 052: Enrollment</vt:lpstr>
      <vt:lpstr>HPTN 052: Transmission Results</vt:lpstr>
      <vt:lpstr>HPTN 052: Immediate vs Delayed ART</vt:lpstr>
      <vt:lpstr>TasP: 2011 Breakthrough of the Year</vt:lpstr>
      <vt:lpstr>Additional Studies Supporting Early ART</vt:lpstr>
      <vt:lpstr>ART Treatment Allows People to LIVE With HIV</vt:lpstr>
      <vt:lpstr>Treatment as Prevention Studies in MSM Couples</vt:lpstr>
      <vt:lpstr>Ecological Data</vt:lpstr>
      <vt:lpstr>Population-Based Studies</vt:lpstr>
      <vt:lpstr>Milestones in HIV Treatment as Prevention</vt:lpstr>
      <vt:lpstr>Treatment as Prevention</vt:lpstr>
      <vt:lpstr>Treatment as Prevention</vt:lpstr>
      <vt:lpstr>HIV Care Continuum</vt:lpstr>
      <vt:lpstr>Achieving and Maintaining an Undetectable Viral Load</vt:lpstr>
      <vt:lpstr>Care Across the Continuum</vt:lpstr>
      <vt:lpstr>Health Disparities Within the HIV Epidemic</vt:lpstr>
      <vt:lpstr>Prevalence Rates of Diagnosed HIV  in the Contiguous United States</vt:lpstr>
      <vt:lpstr>HIV Prevalence: Highest Burden Counties</vt:lpstr>
      <vt:lpstr>New HIV Diagnoses Among the Most Affected Subpopulations, 2017</vt:lpstr>
      <vt:lpstr>Engagement Across the Care Continuum  by Race/Ethnicity</vt:lpstr>
      <vt:lpstr>Social Determinants of Health</vt:lpstr>
      <vt:lpstr>Disparities Across the Care Continuum</vt:lpstr>
      <vt:lpstr>HIV Stigma</vt:lpstr>
      <vt:lpstr>One Person May be Impacted by Many Different Factors </vt:lpstr>
      <vt:lpstr>Intersectionality</vt:lpstr>
      <vt:lpstr>Intersectionality: A Black Gay Man</vt:lpstr>
      <vt:lpstr>Challenges to HIV Prevention and Care  in the South</vt:lpstr>
      <vt:lpstr>Reaching Viral Suppression</vt:lpstr>
      <vt:lpstr>Strategies to Reduce HIV-Related Disparities</vt:lpstr>
      <vt:lpstr>Summary</vt:lpstr>
      <vt:lpstr>Treatment as Prevention</vt:lpstr>
      <vt:lpstr> </vt:lpstr>
      <vt:lpstr>Clinical Scenario 1 Dr Palmore and Kevin Grant</vt:lpstr>
      <vt:lpstr>Reflection on Clinical Scenario 1</vt:lpstr>
      <vt:lpstr>Patient Perspective</vt:lpstr>
      <vt:lpstr>Patient Perspective (cont)</vt:lpstr>
      <vt:lpstr> Clinical Scenario: Summary of Feedback</vt:lpstr>
      <vt:lpstr>Clinical Scenario 2 Dr Palmore and Kevin Grant follow-up</vt:lpstr>
      <vt:lpstr>Reflection on Clinical Scenario 2 </vt:lpstr>
      <vt:lpstr>Clinical Scenario 2 Expert Opinion/Patient Perspective</vt:lpstr>
      <vt:lpstr>Adherence</vt:lpstr>
      <vt:lpstr>Summary</vt:lpstr>
      <vt:lpstr>Goals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as Prevention</dc:title>
  <dc:creator>Kari Black </dc:creator>
  <cp:lastModifiedBy>Kari Black </cp:lastModifiedBy>
  <cp:revision>1</cp:revision>
  <dcterms:created xsi:type="dcterms:W3CDTF">2020-07-08T15:07:09Z</dcterms:created>
  <dcterms:modified xsi:type="dcterms:W3CDTF">2020-07-08T15:07:09Z</dcterms:modified>
</cp:coreProperties>
</file>