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7" r:id="rId1"/>
  </p:sldMasterIdLst>
  <p:notesMasterIdLst>
    <p:notesMasterId r:id="rId45"/>
  </p:notesMasterIdLst>
  <p:handoutMasterIdLst>
    <p:handoutMasterId r:id="rId46"/>
  </p:handoutMasterIdLst>
  <p:sldIdLst>
    <p:sldId id="344" r:id="rId2"/>
    <p:sldId id="322" r:id="rId3"/>
    <p:sldId id="349" r:id="rId4"/>
    <p:sldId id="350" r:id="rId5"/>
    <p:sldId id="351" r:id="rId6"/>
    <p:sldId id="352" r:id="rId7"/>
    <p:sldId id="353" r:id="rId8"/>
    <p:sldId id="354" r:id="rId9"/>
    <p:sldId id="355" r:id="rId10"/>
    <p:sldId id="356" r:id="rId11"/>
    <p:sldId id="357" r:id="rId12"/>
    <p:sldId id="358" r:id="rId13"/>
    <p:sldId id="359" r:id="rId14"/>
    <p:sldId id="360" r:id="rId15"/>
    <p:sldId id="361" r:id="rId16"/>
    <p:sldId id="362" r:id="rId17"/>
    <p:sldId id="363" r:id="rId18"/>
    <p:sldId id="364" r:id="rId19"/>
    <p:sldId id="365" r:id="rId20"/>
    <p:sldId id="366" r:id="rId21"/>
    <p:sldId id="367" r:id="rId22"/>
    <p:sldId id="368" r:id="rId23"/>
    <p:sldId id="369" r:id="rId24"/>
    <p:sldId id="370" r:id="rId25"/>
    <p:sldId id="371" r:id="rId26"/>
    <p:sldId id="372" r:id="rId27"/>
    <p:sldId id="373" r:id="rId28"/>
    <p:sldId id="374" r:id="rId29"/>
    <p:sldId id="375" r:id="rId30"/>
    <p:sldId id="376" r:id="rId31"/>
    <p:sldId id="377" r:id="rId32"/>
    <p:sldId id="378" r:id="rId33"/>
    <p:sldId id="379" r:id="rId34"/>
    <p:sldId id="380" r:id="rId35"/>
    <p:sldId id="381" r:id="rId36"/>
    <p:sldId id="382" r:id="rId37"/>
    <p:sldId id="383" r:id="rId38"/>
    <p:sldId id="384" r:id="rId39"/>
    <p:sldId id="385" r:id="rId40"/>
    <p:sldId id="386" r:id="rId41"/>
    <p:sldId id="387" r:id="rId42"/>
    <p:sldId id="388" r:id="rId43"/>
    <p:sldId id="389" r:id="rId4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5" name="Bledsoe Bollert, Ann" initials="BBA" lastIdx="8"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444E54"/>
    <a:srgbClr val="EBEBEB"/>
    <a:srgbClr val="3894A2"/>
    <a:srgbClr val="662225"/>
    <a:srgbClr val="345B2C"/>
    <a:srgbClr val="F2AB4E"/>
    <a:srgbClr val="003854"/>
    <a:srgbClr val="0A6FA7"/>
    <a:srgbClr val="006FA7"/>
    <a:srgbClr val="F7964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194" autoAdjust="0"/>
    <p:restoredTop sz="86917" autoAdjust="0"/>
  </p:normalViewPr>
  <p:slideViewPr>
    <p:cSldViewPr showGuides="1">
      <p:cViewPr varScale="1">
        <p:scale>
          <a:sx n="76" d="100"/>
          <a:sy n="76" d="100"/>
        </p:scale>
        <p:origin x="1939" y="62"/>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notesViewPr>
    <p:cSldViewPr showGuides="1">
      <p:cViewPr varScale="1">
        <p:scale>
          <a:sx n="85" d="100"/>
          <a:sy n="85" d="100"/>
        </p:scale>
        <p:origin x="2796" y="84"/>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commentAuthors" Target="commentAuthors.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4F3AFD5-1D53-4CC4-98BD-E4932FE8D1F7}"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lang="en-US"/>
        </a:p>
      </dgm:t>
    </dgm:pt>
    <dgm:pt modelId="{5FFAE397-ED6A-48D7-9DFC-1606D71819BE}">
      <dgm:prSet phldrT="[Text]" custT="1"/>
      <dgm:spPr>
        <a:solidFill>
          <a:srgbClr val="444E54"/>
        </a:solidFill>
      </dgm:spPr>
      <dgm:t>
        <a:bodyPr/>
        <a:lstStyle/>
        <a:p>
          <a:r>
            <a:rPr lang="en-US" sz="2800" dirty="0"/>
            <a:t>One-size-fits- all approach</a:t>
          </a:r>
        </a:p>
      </dgm:t>
    </dgm:pt>
    <dgm:pt modelId="{3E35164D-FE97-46EE-9AF1-06DF56EEB319}" type="parTrans" cxnId="{C69CA5A1-AE44-45BE-B104-6EDF6CB7FCC3}">
      <dgm:prSet/>
      <dgm:spPr/>
      <dgm:t>
        <a:bodyPr/>
        <a:lstStyle/>
        <a:p>
          <a:endParaRPr lang="en-US"/>
        </a:p>
      </dgm:t>
    </dgm:pt>
    <dgm:pt modelId="{DAF5E1C0-72C7-47AA-B4A1-6135410D4B3F}" type="sibTrans" cxnId="{C69CA5A1-AE44-45BE-B104-6EDF6CB7FCC3}">
      <dgm:prSet/>
      <dgm:spPr>
        <a:solidFill>
          <a:schemeClr val="accent3"/>
        </a:solidFill>
      </dgm:spPr>
      <dgm:t>
        <a:bodyPr/>
        <a:lstStyle/>
        <a:p>
          <a:r>
            <a:rPr lang="en-US" dirty="0"/>
            <a:t>Better understanding of molecular drivers</a:t>
          </a:r>
        </a:p>
      </dgm:t>
    </dgm:pt>
    <dgm:pt modelId="{0C14B39A-9EAF-4AD9-BAFF-BA3DBA56DD0E}">
      <dgm:prSet phldrT="[Text]" custT="1"/>
      <dgm:spPr>
        <a:ln>
          <a:noFill/>
        </a:ln>
      </dgm:spPr>
      <dgm:t>
        <a:bodyPr/>
        <a:lstStyle/>
        <a:p>
          <a:r>
            <a:rPr lang="en-US" sz="2800" dirty="0"/>
            <a:t>Individualized therapy based on molecular profile</a:t>
          </a:r>
        </a:p>
      </dgm:t>
    </dgm:pt>
    <dgm:pt modelId="{D6E9F850-50B4-4F22-856A-1EA744DE1EB7}" type="parTrans" cxnId="{CEFDE420-5568-469D-AB1E-DDABC0D8670A}">
      <dgm:prSet/>
      <dgm:spPr/>
      <dgm:t>
        <a:bodyPr/>
        <a:lstStyle/>
        <a:p>
          <a:endParaRPr lang="en-US"/>
        </a:p>
      </dgm:t>
    </dgm:pt>
    <dgm:pt modelId="{288D27A3-F91B-42A9-B20C-280938682564}" type="sibTrans" cxnId="{CEFDE420-5568-469D-AB1E-DDABC0D8670A}">
      <dgm:prSet/>
      <dgm:spPr/>
      <dgm:t>
        <a:bodyPr/>
        <a:lstStyle/>
        <a:p>
          <a:endParaRPr lang="en-US"/>
        </a:p>
      </dgm:t>
    </dgm:pt>
    <dgm:pt modelId="{33D0A1F6-3412-4FC0-86CC-1183602BE4EB}" type="pres">
      <dgm:prSet presAssocID="{74F3AFD5-1D53-4CC4-98BD-E4932FE8D1F7}" presName="Name0" presStyleCnt="0">
        <dgm:presLayoutVars>
          <dgm:dir/>
          <dgm:resizeHandles val="exact"/>
        </dgm:presLayoutVars>
      </dgm:prSet>
      <dgm:spPr/>
      <dgm:t>
        <a:bodyPr/>
        <a:lstStyle/>
        <a:p>
          <a:endParaRPr lang="en-US"/>
        </a:p>
      </dgm:t>
    </dgm:pt>
    <dgm:pt modelId="{B1039DE9-EF63-4513-8E83-7EE245FE8FC6}" type="pres">
      <dgm:prSet presAssocID="{5FFAE397-ED6A-48D7-9DFC-1606D71819BE}" presName="node" presStyleLbl="node1" presStyleIdx="0" presStyleCnt="2" custScaleX="37899" custScaleY="79382" custLinFactNeighborX="-8" custLinFactNeighborY="0">
        <dgm:presLayoutVars>
          <dgm:bulletEnabled val="1"/>
        </dgm:presLayoutVars>
      </dgm:prSet>
      <dgm:spPr/>
      <dgm:t>
        <a:bodyPr/>
        <a:lstStyle/>
        <a:p>
          <a:endParaRPr lang="en-US"/>
        </a:p>
      </dgm:t>
    </dgm:pt>
    <dgm:pt modelId="{E994065F-C54D-45DE-983E-520D8B8C6FBC}" type="pres">
      <dgm:prSet presAssocID="{DAF5E1C0-72C7-47AA-B4A1-6135410D4B3F}" presName="sibTrans" presStyleLbl="sibTrans2D1" presStyleIdx="0" presStyleCnt="1" custScaleX="184076" custScaleY="88720" custLinFactNeighborX="-2163" custLinFactNeighborY="-55841"/>
      <dgm:spPr/>
      <dgm:t>
        <a:bodyPr/>
        <a:lstStyle/>
        <a:p>
          <a:endParaRPr lang="en-US"/>
        </a:p>
      </dgm:t>
    </dgm:pt>
    <dgm:pt modelId="{FC8CB11E-5340-4D8C-B2C5-3BD2BA924141}" type="pres">
      <dgm:prSet presAssocID="{DAF5E1C0-72C7-47AA-B4A1-6135410D4B3F}" presName="connectorText" presStyleLbl="sibTrans2D1" presStyleIdx="0" presStyleCnt="1"/>
      <dgm:spPr/>
      <dgm:t>
        <a:bodyPr/>
        <a:lstStyle/>
        <a:p>
          <a:endParaRPr lang="en-US"/>
        </a:p>
      </dgm:t>
    </dgm:pt>
    <dgm:pt modelId="{B4F5A2CA-EECF-4662-B0DC-1E9D06AB689D}" type="pres">
      <dgm:prSet presAssocID="{0C14B39A-9EAF-4AD9-BAFF-BA3DBA56DD0E}" presName="node" presStyleLbl="node1" presStyleIdx="1" presStyleCnt="2" custScaleX="37899" custScaleY="79382" custLinFactNeighborX="5152">
        <dgm:presLayoutVars>
          <dgm:bulletEnabled val="1"/>
        </dgm:presLayoutVars>
      </dgm:prSet>
      <dgm:spPr/>
      <dgm:t>
        <a:bodyPr/>
        <a:lstStyle/>
        <a:p>
          <a:endParaRPr lang="en-US"/>
        </a:p>
      </dgm:t>
    </dgm:pt>
  </dgm:ptLst>
  <dgm:cxnLst>
    <dgm:cxn modelId="{C69CA5A1-AE44-45BE-B104-6EDF6CB7FCC3}" srcId="{74F3AFD5-1D53-4CC4-98BD-E4932FE8D1F7}" destId="{5FFAE397-ED6A-48D7-9DFC-1606D71819BE}" srcOrd="0" destOrd="0" parTransId="{3E35164D-FE97-46EE-9AF1-06DF56EEB319}" sibTransId="{DAF5E1C0-72C7-47AA-B4A1-6135410D4B3F}"/>
    <dgm:cxn modelId="{BBB698BC-C746-42ED-866E-DE25AB3D8F5A}" type="presOf" srcId="{0C14B39A-9EAF-4AD9-BAFF-BA3DBA56DD0E}" destId="{B4F5A2CA-EECF-4662-B0DC-1E9D06AB689D}" srcOrd="0" destOrd="0" presId="urn:microsoft.com/office/officeart/2005/8/layout/process1"/>
    <dgm:cxn modelId="{1AF04900-2FAD-4F26-8C6C-68707CFBE4A6}" type="presOf" srcId="{5FFAE397-ED6A-48D7-9DFC-1606D71819BE}" destId="{B1039DE9-EF63-4513-8E83-7EE245FE8FC6}" srcOrd="0" destOrd="0" presId="urn:microsoft.com/office/officeart/2005/8/layout/process1"/>
    <dgm:cxn modelId="{BC10BE15-E7FB-47D7-80AD-9CE77446460D}" type="presOf" srcId="{DAF5E1C0-72C7-47AA-B4A1-6135410D4B3F}" destId="{E994065F-C54D-45DE-983E-520D8B8C6FBC}" srcOrd="0" destOrd="0" presId="urn:microsoft.com/office/officeart/2005/8/layout/process1"/>
    <dgm:cxn modelId="{A083B853-918A-4EE4-AD14-0FDFD58EC79E}" type="presOf" srcId="{74F3AFD5-1D53-4CC4-98BD-E4932FE8D1F7}" destId="{33D0A1F6-3412-4FC0-86CC-1183602BE4EB}" srcOrd="0" destOrd="0" presId="urn:microsoft.com/office/officeart/2005/8/layout/process1"/>
    <dgm:cxn modelId="{971AE5B9-9D29-4824-9653-AFDFBFC0CB96}" type="presOf" srcId="{DAF5E1C0-72C7-47AA-B4A1-6135410D4B3F}" destId="{FC8CB11E-5340-4D8C-B2C5-3BD2BA924141}" srcOrd="1" destOrd="0" presId="urn:microsoft.com/office/officeart/2005/8/layout/process1"/>
    <dgm:cxn modelId="{CEFDE420-5568-469D-AB1E-DDABC0D8670A}" srcId="{74F3AFD5-1D53-4CC4-98BD-E4932FE8D1F7}" destId="{0C14B39A-9EAF-4AD9-BAFF-BA3DBA56DD0E}" srcOrd="1" destOrd="0" parTransId="{D6E9F850-50B4-4F22-856A-1EA744DE1EB7}" sibTransId="{288D27A3-F91B-42A9-B20C-280938682564}"/>
    <dgm:cxn modelId="{98B3F36F-276E-4113-89EA-F65A52B4B82B}" type="presParOf" srcId="{33D0A1F6-3412-4FC0-86CC-1183602BE4EB}" destId="{B1039DE9-EF63-4513-8E83-7EE245FE8FC6}" srcOrd="0" destOrd="0" presId="urn:microsoft.com/office/officeart/2005/8/layout/process1"/>
    <dgm:cxn modelId="{4E6C363B-5319-4039-8B4D-3EE372076AE7}" type="presParOf" srcId="{33D0A1F6-3412-4FC0-86CC-1183602BE4EB}" destId="{E994065F-C54D-45DE-983E-520D8B8C6FBC}" srcOrd="1" destOrd="0" presId="urn:microsoft.com/office/officeart/2005/8/layout/process1"/>
    <dgm:cxn modelId="{A1197856-24E4-46AC-8C29-49B6B4191B4A}" type="presParOf" srcId="{E994065F-C54D-45DE-983E-520D8B8C6FBC}" destId="{FC8CB11E-5340-4D8C-B2C5-3BD2BA924141}" srcOrd="0" destOrd="0" presId="urn:microsoft.com/office/officeart/2005/8/layout/process1"/>
    <dgm:cxn modelId="{2E4BD838-0938-4304-8C51-A25C5558F012}" type="presParOf" srcId="{33D0A1F6-3412-4FC0-86CC-1183602BE4EB}" destId="{B4F5A2CA-EECF-4662-B0DC-1E9D06AB689D}" srcOrd="2"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039DE9-EF63-4513-8E83-7EE245FE8FC6}">
      <dsp:nvSpPr>
        <dsp:cNvPr id="0" name=""/>
        <dsp:cNvSpPr/>
      </dsp:nvSpPr>
      <dsp:spPr>
        <a:xfrm>
          <a:off x="1310" y="685796"/>
          <a:ext cx="2789125" cy="3505206"/>
        </a:xfrm>
        <a:prstGeom prst="roundRect">
          <a:avLst>
            <a:gd name="adj" fmla="val 10000"/>
          </a:avLst>
        </a:prstGeom>
        <a:solidFill>
          <a:srgbClr val="444E5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kern="1200" dirty="0"/>
            <a:t>One-size-fits- all approach</a:t>
          </a:r>
        </a:p>
      </dsp:txBody>
      <dsp:txXfrm>
        <a:off x="83001" y="767487"/>
        <a:ext cx="2625743" cy="3341824"/>
      </dsp:txXfrm>
    </dsp:sp>
    <dsp:sp modelId="{E994065F-C54D-45DE-983E-520D8B8C6FBC}">
      <dsp:nvSpPr>
        <dsp:cNvPr id="0" name=""/>
        <dsp:cNvSpPr/>
      </dsp:nvSpPr>
      <dsp:spPr>
        <a:xfrm>
          <a:off x="2836780" y="609609"/>
          <a:ext cx="2873455" cy="1619248"/>
        </a:xfrm>
        <a:prstGeom prst="rightArrow">
          <a:avLst>
            <a:gd name="adj1" fmla="val 60000"/>
            <a:gd name="adj2" fmla="val 50000"/>
          </a:avLst>
        </a:prstGeom>
        <a:solidFill>
          <a:schemeClr val="accent3"/>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22350">
            <a:lnSpc>
              <a:spcPct val="90000"/>
            </a:lnSpc>
            <a:spcBef>
              <a:spcPct val="0"/>
            </a:spcBef>
            <a:spcAft>
              <a:spcPct val="35000"/>
            </a:spcAft>
          </a:pPr>
          <a:r>
            <a:rPr lang="en-US" sz="2300" kern="1200" dirty="0"/>
            <a:t>Better understanding of molecular drivers</a:t>
          </a:r>
        </a:p>
      </dsp:txBody>
      <dsp:txXfrm>
        <a:off x="2836780" y="933459"/>
        <a:ext cx="2387681" cy="971548"/>
      </dsp:txXfrm>
    </dsp:sp>
    <dsp:sp modelId="{B4F5A2CA-EECF-4662-B0DC-1E9D06AB689D}">
      <dsp:nvSpPr>
        <dsp:cNvPr id="0" name=""/>
        <dsp:cNvSpPr/>
      </dsp:nvSpPr>
      <dsp:spPr>
        <a:xfrm>
          <a:off x="5735749" y="685796"/>
          <a:ext cx="2789125" cy="3505206"/>
        </a:xfrm>
        <a:prstGeom prst="roundRect">
          <a:avLst>
            <a:gd name="adj" fmla="val 10000"/>
          </a:avLst>
        </a:prstGeom>
        <a:solidFill>
          <a:schemeClr val="accent1">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kern="1200" dirty="0"/>
            <a:t>Individualized therapy based on molecular profile</a:t>
          </a:r>
        </a:p>
      </dsp:txBody>
      <dsp:txXfrm>
        <a:off x="5817440" y="767487"/>
        <a:ext cx="2625743" cy="3341824"/>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810F69E-93DB-4457-A390-AD31482B4932}" type="datetimeFigureOut">
              <a:rPr lang="en-US" smtClean="0"/>
              <a:t>10/24/2019</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340A527-B053-4EC6-A86A-113A31F4ECC7}" type="slidenum">
              <a:rPr lang="en-US" smtClean="0"/>
              <a:t>‹#›</a:t>
            </a:fld>
            <a:endParaRPr lang="en-US" dirty="0"/>
          </a:p>
        </p:txBody>
      </p:sp>
    </p:spTree>
    <p:extLst>
      <p:ext uri="{BB962C8B-B14F-4D97-AF65-F5344CB8AC3E}">
        <p14:creationId xmlns:p14="http://schemas.microsoft.com/office/powerpoint/2010/main" val="22504561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39077DD-7A6B-448C-86E7-49551296CF04}" type="datetimeFigureOut">
              <a:rPr lang="en-US" smtClean="0"/>
              <a:t>10/24/2019</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980774-A77B-416E-9811-493631AD5A42}" type="slidenum">
              <a:rPr lang="en-US" smtClean="0"/>
              <a:t>‹#›</a:t>
            </a:fld>
            <a:endParaRPr lang="en-US" dirty="0"/>
          </a:p>
        </p:txBody>
      </p:sp>
    </p:spTree>
    <p:extLst>
      <p:ext uri="{BB962C8B-B14F-4D97-AF65-F5344CB8AC3E}">
        <p14:creationId xmlns:p14="http://schemas.microsoft.com/office/powerpoint/2010/main" val="12030056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3" Type="http://schemas.openxmlformats.org/officeDocument/2006/relationships/hyperlink" Target="https://clinicaltrials.gov/ct2/show/NCT03673501" TargetMode="External"/><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3" Type="http://schemas.openxmlformats.org/officeDocument/2006/relationships/hyperlink" Target="https://clinicaltrials.gov/ct2/show/NCT03793361" TargetMode="External"/><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00:00</a:t>
            </a:r>
          </a:p>
        </p:txBody>
      </p:sp>
      <p:sp>
        <p:nvSpPr>
          <p:cNvPr id="4" name="Slide Number Placeholder 3"/>
          <p:cNvSpPr>
            <a:spLocks noGrp="1"/>
          </p:cNvSpPr>
          <p:nvPr>
            <p:ph type="sldNum" sz="quarter" idx="10"/>
          </p:nvPr>
        </p:nvSpPr>
        <p:spPr/>
        <p:txBody>
          <a:bodyPr/>
          <a:lstStyle/>
          <a:p>
            <a:fld id="{11980774-A77B-416E-9811-493631AD5A42}" type="slidenum">
              <a:rPr lang="en-US" smtClean="0"/>
              <a:t>1</a:t>
            </a:fld>
            <a:endParaRPr lang="en-US" dirty="0"/>
          </a:p>
        </p:txBody>
      </p:sp>
    </p:spTree>
    <p:extLst>
      <p:ext uri="{BB962C8B-B14F-4D97-AF65-F5344CB8AC3E}">
        <p14:creationId xmlns:p14="http://schemas.microsoft.com/office/powerpoint/2010/main" val="33540376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02:40</a:t>
            </a:r>
          </a:p>
          <a:p>
            <a:endParaRPr lang="en-US" dirty="0"/>
          </a:p>
          <a:p>
            <a:r>
              <a:rPr lang="en-US" dirty="0"/>
              <a:t>PAZ = pazopanib</a:t>
            </a:r>
          </a:p>
          <a:p>
            <a:r>
              <a:rPr lang="en-US" dirty="0"/>
              <a:t>REG = regorafenib</a:t>
            </a:r>
          </a:p>
          <a:p>
            <a:r>
              <a:rPr lang="en-US" dirty="0"/>
              <a:t>VEGFR2 = vascular endothelial growth factor receptor 2</a:t>
            </a:r>
          </a:p>
          <a:p>
            <a:endParaRPr lang="en-US" dirty="0"/>
          </a:p>
          <a:p>
            <a:r>
              <a:rPr lang="en-US" dirty="0"/>
              <a:t>Penel N,</a:t>
            </a:r>
            <a:r>
              <a:rPr lang="en-US" baseline="0" dirty="0"/>
              <a:t> Blay JY, Wallet J, et al. Prior exposure to pazopanib (PAZ) did not reduce efficacy of regorafenib (REG) in non-adipocyte soft tissue sarcoma patients (pts). ESMO 2019. Abstract 1695P.</a:t>
            </a:r>
            <a:endParaRPr lang="en-US" dirty="0"/>
          </a:p>
        </p:txBody>
      </p:sp>
      <p:sp>
        <p:nvSpPr>
          <p:cNvPr id="4" name="Slide Number Placeholder 3"/>
          <p:cNvSpPr>
            <a:spLocks noGrp="1"/>
          </p:cNvSpPr>
          <p:nvPr>
            <p:ph type="sldNum" sz="quarter" idx="10"/>
          </p:nvPr>
        </p:nvSpPr>
        <p:spPr/>
        <p:txBody>
          <a:bodyPr/>
          <a:lstStyle/>
          <a:p>
            <a:fld id="{11980774-A77B-416E-9811-493631AD5A42}" type="slidenum">
              <a:rPr lang="en-US" smtClean="0"/>
              <a:t>10</a:t>
            </a:fld>
            <a:endParaRPr lang="en-US" dirty="0"/>
          </a:p>
        </p:txBody>
      </p:sp>
    </p:spTree>
    <p:extLst>
      <p:ext uri="{BB962C8B-B14F-4D97-AF65-F5344CB8AC3E}">
        <p14:creationId xmlns:p14="http://schemas.microsoft.com/office/powerpoint/2010/main" val="9583148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04:26</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NEED</a:t>
            </a:r>
            <a:r>
              <a:rPr lang="en-US" baseline="0" dirty="0"/>
              <a:t> TO REQUEST </a:t>
            </a:r>
            <a:r>
              <a:rPr lang="en-US" dirty="0"/>
              <a:t>Davis LE, Bolejack V, Ryan CW,</a:t>
            </a:r>
            <a:r>
              <a:rPr lang="en-US" baseline="0" dirty="0"/>
              <a:t> et al. </a:t>
            </a:r>
            <a:r>
              <a:rPr lang="en-US" dirty="0"/>
              <a:t>Randomized double-blind phase II study of regorafenib in patients with metastatic osteosarcoma. </a:t>
            </a:r>
            <a:r>
              <a:rPr lang="en-US" i="1" dirty="0"/>
              <a:t>J Clin Oncol</a:t>
            </a:r>
            <a:r>
              <a:rPr lang="en-US" dirty="0"/>
              <a:t>. 2019;37:1424-1431. </a:t>
            </a:r>
          </a:p>
        </p:txBody>
      </p:sp>
      <p:sp>
        <p:nvSpPr>
          <p:cNvPr id="4" name="Slide Number Placeholder 3"/>
          <p:cNvSpPr>
            <a:spLocks noGrp="1"/>
          </p:cNvSpPr>
          <p:nvPr>
            <p:ph type="sldNum" sz="quarter" idx="10"/>
          </p:nvPr>
        </p:nvSpPr>
        <p:spPr/>
        <p:txBody>
          <a:bodyPr/>
          <a:lstStyle/>
          <a:p>
            <a:fld id="{11980774-A77B-416E-9811-493631AD5A42}" type="slidenum">
              <a:rPr lang="en-US" smtClean="0"/>
              <a:t>11</a:t>
            </a:fld>
            <a:endParaRPr lang="en-US" dirty="0"/>
          </a:p>
        </p:txBody>
      </p:sp>
    </p:spTree>
    <p:extLst>
      <p:ext uri="{BB962C8B-B14F-4D97-AF65-F5344CB8AC3E}">
        <p14:creationId xmlns:p14="http://schemas.microsoft.com/office/powerpoint/2010/main" val="40122336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05:20</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Gounder MM, Mahoney MR, Van Tine BA,</a:t>
            </a:r>
            <a:r>
              <a:rPr lang="en-US" baseline="0" dirty="0"/>
              <a:t> et al. </a:t>
            </a:r>
            <a:r>
              <a:rPr lang="en-US" dirty="0"/>
              <a:t>Sorafenib for advanced and refractory desmoid tumors. </a:t>
            </a:r>
            <a:r>
              <a:rPr lang="en-US" i="1" dirty="0"/>
              <a:t>N Engl J Med</a:t>
            </a:r>
            <a:r>
              <a:rPr lang="en-US" dirty="0"/>
              <a:t>. 2018;379:2417-2428. </a:t>
            </a:r>
          </a:p>
        </p:txBody>
      </p:sp>
      <p:sp>
        <p:nvSpPr>
          <p:cNvPr id="4" name="Slide Number Placeholder 3"/>
          <p:cNvSpPr>
            <a:spLocks noGrp="1"/>
          </p:cNvSpPr>
          <p:nvPr>
            <p:ph type="sldNum" sz="quarter" idx="10"/>
          </p:nvPr>
        </p:nvSpPr>
        <p:spPr/>
        <p:txBody>
          <a:bodyPr/>
          <a:lstStyle/>
          <a:p>
            <a:fld id="{11980774-A77B-416E-9811-493631AD5A42}" type="slidenum">
              <a:rPr lang="en-US" smtClean="0"/>
              <a:t>12</a:t>
            </a:fld>
            <a:endParaRPr lang="en-US" dirty="0"/>
          </a:p>
        </p:txBody>
      </p:sp>
    </p:spTree>
    <p:extLst>
      <p:ext uri="{BB962C8B-B14F-4D97-AF65-F5344CB8AC3E}">
        <p14:creationId xmlns:p14="http://schemas.microsoft.com/office/powerpoint/2010/main" val="35350939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07:15</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ASPS = alveolar soft part sarcoma</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TRAE = treatment-related adverse event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NEED TO REQUEST: Wilky BA, Trucco MM, Subhawong TK,</a:t>
            </a:r>
            <a:r>
              <a:rPr lang="en-US" baseline="0" dirty="0"/>
              <a:t> et al. </a:t>
            </a:r>
            <a:r>
              <a:rPr lang="en-US" dirty="0"/>
              <a:t>Axitinib plus pembrolizumab in patients with advanced sarcomas including alveolar soft-part sarcoma: a single-centre, single-arm, phase 2 trial. </a:t>
            </a:r>
            <a:r>
              <a:rPr lang="en-US" i="1" dirty="0"/>
              <a:t>Lancet Oncol</a:t>
            </a:r>
            <a:r>
              <a:rPr lang="en-US" dirty="0"/>
              <a:t>. 2019;20:837-848.</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11980774-A77B-416E-9811-493631AD5A42}" type="slidenum">
              <a:rPr lang="en-US" smtClean="0"/>
              <a:t>13</a:t>
            </a:fld>
            <a:endParaRPr lang="en-US" dirty="0"/>
          </a:p>
        </p:txBody>
      </p:sp>
    </p:spTree>
    <p:extLst>
      <p:ext uri="{BB962C8B-B14F-4D97-AF65-F5344CB8AC3E}">
        <p14:creationId xmlns:p14="http://schemas.microsoft.com/office/powerpoint/2010/main" val="11243127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08:16</a:t>
            </a:r>
          </a:p>
          <a:p>
            <a:endParaRPr lang="en-US" dirty="0"/>
          </a:p>
          <a:p>
            <a:r>
              <a:rPr lang="en-US" dirty="0"/>
              <a:t>OS = overall survival</a:t>
            </a:r>
          </a:p>
          <a:p>
            <a:endParaRPr lang="en-US" dirty="0"/>
          </a:p>
          <a:p>
            <a:r>
              <a:rPr lang="en-US" dirty="0"/>
              <a:t>Martin Broto J, Hindi</a:t>
            </a:r>
            <a:r>
              <a:rPr lang="en-US" baseline="0" dirty="0"/>
              <a:t> N, Grignani G, et al. IMMUNOSARC: a collaborative Spanish (GEIS) and Italian (ISG) sarcoma groups phase I/II trial of sunitinib plus nivolumab in advanced soft tissue and bone sarcomas: results of the phase II- soft-tissue sarcoma cohort. ESMO 2019. Abstract 1669O.</a:t>
            </a:r>
            <a:endParaRPr lang="en-US" dirty="0"/>
          </a:p>
        </p:txBody>
      </p:sp>
      <p:sp>
        <p:nvSpPr>
          <p:cNvPr id="4" name="Slide Number Placeholder 3"/>
          <p:cNvSpPr>
            <a:spLocks noGrp="1"/>
          </p:cNvSpPr>
          <p:nvPr>
            <p:ph type="sldNum" sz="quarter" idx="10"/>
          </p:nvPr>
        </p:nvSpPr>
        <p:spPr/>
        <p:txBody>
          <a:bodyPr/>
          <a:lstStyle/>
          <a:p>
            <a:fld id="{11980774-A77B-416E-9811-493631AD5A42}" type="slidenum">
              <a:rPr lang="en-US" smtClean="0"/>
              <a:t>14</a:t>
            </a:fld>
            <a:endParaRPr lang="en-US" dirty="0"/>
          </a:p>
        </p:txBody>
      </p:sp>
    </p:spTree>
    <p:extLst>
      <p:ext uri="{BB962C8B-B14F-4D97-AF65-F5344CB8AC3E}">
        <p14:creationId xmlns:p14="http://schemas.microsoft.com/office/powerpoint/2010/main" val="40938439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00:00</a:t>
            </a:r>
            <a:endParaRPr lang="en-US" dirty="0"/>
          </a:p>
        </p:txBody>
      </p:sp>
      <p:sp>
        <p:nvSpPr>
          <p:cNvPr id="4" name="Slide Number Placeholder 3"/>
          <p:cNvSpPr>
            <a:spLocks noGrp="1"/>
          </p:cNvSpPr>
          <p:nvPr>
            <p:ph type="sldNum" sz="quarter" idx="10"/>
          </p:nvPr>
        </p:nvSpPr>
        <p:spPr/>
        <p:txBody>
          <a:bodyPr/>
          <a:lstStyle/>
          <a:p>
            <a:fld id="{11980774-A77B-416E-9811-493631AD5A42}" type="slidenum">
              <a:rPr lang="en-US" smtClean="0"/>
              <a:t>15</a:t>
            </a:fld>
            <a:endParaRPr lang="en-US" dirty="0"/>
          </a:p>
        </p:txBody>
      </p:sp>
    </p:spTree>
    <p:extLst>
      <p:ext uri="{BB962C8B-B14F-4D97-AF65-F5344CB8AC3E}">
        <p14:creationId xmlns:p14="http://schemas.microsoft.com/office/powerpoint/2010/main" val="17470982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latin typeface="Arial" charset="0"/>
              </a:rPr>
              <a:t>00:14</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latin typeface="Arial"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latin typeface="Arial" charset="0"/>
              </a:rPr>
              <a:t>MAPK </a:t>
            </a:r>
            <a:r>
              <a:rPr lang="en-US" dirty="0">
                <a:latin typeface="Arial" charset="0"/>
              </a:rPr>
              <a:t>= mitogen-activated protein kinase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Arial" charset="0"/>
              </a:rPr>
              <a:t>PI3K = phosphoinositide 3-kinase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latin typeface="Arial"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Arial" charset="0"/>
              </a:rPr>
              <a:t>Drilon A, Laetsch TW, Kummar S,</a:t>
            </a:r>
            <a:r>
              <a:rPr lang="en-US" baseline="0" dirty="0">
                <a:latin typeface="Arial" charset="0"/>
              </a:rPr>
              <a:t> et al. </a:t>
            </a:r>
            <a:r>
              <a:rPr lang="en-US" dirty="0">
                <a:latin typeface="Arial" charset="0"/>
              </a:rPr>
              <a:t>Efficacy of larotrectinib in TRK fusion-positive cancers in adults and children. </a:t>
            </a:r>
            <a:r>
              <a:rPr lang="en-US" i="1" dirty="0">
                <a:latin typeface="Arial" charset="0"/>
              </a:rPr>
              <a:t>N Engl J Med</a:t>
            </a:r>
            <a:r>
              <a:rPr lang="en-US" dirty="0">
                <a:latin typeface="Arial" charset="0"/>
              </a:rPr>
              <a:t>. 2018;378:731-739.</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latin typeface="Arial"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Arial" charset="0"/>
              </a:rPr>
              <a:t>Vaishnavi A, Le AT, Doebele RC.</a:t>
            </a:r>
            <a:r>
              <a:rPr lang="en-US" baseline="0" dirty="0">
                <a:latin typeface="Arial" charset="0"/>
              </a:rPr>
              <a:t> </a:t>
            </a:r>
            <a:r>
              <a:rPr lang="en-US" dirty="0">
                <a:latin typeface="Arial" charset="0"/>
              </a:rPr>
              <a:t>TRKing down an old oncogene in a new era of targeted therapy. </a:t>
            </a:r>
            <a:r>
              <a:rPr lang="en-US" i="1" dirty="0">
                <a:latin typeface="Arial" charset="0"/>
              </a:rPr>
              <a:t>Cancer Discov</a:t>
            </a:r>
            <a:r>
              <a:rPr lang="en-US" dirty="0">
                <a:latin typeface="Arial" charset="0"/>
              </a:rPr>
              <a:t>. 2015;5:25-34.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latin typeface="Arial" charset="0"/>
            </a:endParaRPr>
          </a:p>
        </p:txBody>
      </p:sp>
      <p:sp>
        <p:nvSpPr>
          <p:cNvPr id="34820" name="Slide Number Placeholder 3"/>
          <p:cNvSpPr>
            <a:spLocks noGrp="1"/>
          </p:cNvSpPr>
          <p:nvPr>
            <p:ph type="sldNum" sz="quarter" idx="5"/>
          </p:nvPr>
        </p:nvSpPr>
        <p:spPr>
          <a:noFill/>
        </p:spPr>
        <p:txBody>
          <a:bodyPr/>
          <a:lstStyle/>
          <a:p>
            <a:fld id="{C355B5C1-1C11-4481-86CF-2C2BA0754EBA}" type="slidenum">
              <a:rPr lang="en-US"/>
              <a:pPr/>
              <a:t>16</a:t>
            </a:fld>
            <a:endParaRPr lang="en-US" dirty="0"/>
          </a:p>
        </p:txBody>
      </p:sp>
    </p:spTree>
    <p:extLst>
      <p:ext uri="{BB962C8B-B14F-4D97-AF65-F5344CB8AC3E}">
        <p14:creationId xmlns:p14="http://schemas.microsoft.com/office/powerpoint/2010/main" val="10636725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00:52 </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Arial" charset="0"/>
              </a:rPr>
              <a:t>Drilon A, Laetsch TW, Kummar S,</a:t>
            </a:r>
            <a:r>
              <a:rPr lang="en-US" baseline="0" dirty="0">
                <a:latin typeface="Arial" charset="0"/>
              </a:rPr>
              <a:t> et al. </a:t>
            </a:r>
            <a:r>
              <a:rPr lang="en-US" dirty="0">
                <a:latin typeface="Arial" charset="0"/>
              </a:rPr>
              <a:t>Efficacy of larotrectinib in TRK fusion-positive cancers in adults and children. </a:t>
            </a:r>
            <a:r>
              <a:rPr lang="en-US" i="1" dirty="0">
                <a:latin typeface="Arial" charset="0"/>
              </a:rPr>
              <a:t>N Engl J Med</a:t>
            </a:r>
            <a:r>
              <a:rPr lang="en-US" dirty="0">
                <a:latin typeface="Arial" charset="0"/>
              </a:rPr>
              <a:t>. 2018;378:731-739.</a:t>
            </a:r>
          </a:p>
          <a:p>
            <a:endParaRPr lang="en-US" dirty="0"/>
          </a:p>
        </p:txBody>
      </p:sp>
      <p:sp>
        <p:nvSpPr>
          <p:cNvPr id="4" name="Slide Number Placeholder 3"/>
          <p:cNvSpPr>
            <a:spLocks noGrp="1"/>
          </p:cNvSpPr>
          <p:nvPr>
            <p:ph type="sldNum" sz="quarter" idx="10"/>
          </p:nvPr>
        </p:nvSpPr>
        <p:spPr/>
        <p:txBody>
          <a:bodyPr/>
          <a:lstStyle/>
          <a:p>
            <a:fld id="{11980774-A77B-416E-9811-493631AD5A42}" type="slidenum">
              <a:rPr lang="en-US" smtClean="0"/>
              <a:t>17</a:t>
            </a:fld>
            <a:endParaRPr lang="en-US" dirty="0"/>
          </a:p>
        </p:txBody>
      </p:sp>
    </p:spTree>
    <p:extLst>
      <p:ext uri="{BB962C8B-B14F-4D97-AF65-F5344CB8AC3E}">
        <p14:creationId xmlns:p14="http://schemas.microsoft.com/office/powerpoint/2010/main" val="9830959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01:29</a:t>
            </a:r>
          </a:p>
          <a:p>
            <a:endParaRPr lang="en-US" dirty="0" smtClean="0"/>
          </a:p>
          <a:p>
            <a:r>
              <a:rPr lang="en-US" dirty="0" err="1" smtClean="0"/>
              <a:t>mDOR</a:t>
            </a:r>
            <a:r>
              <a:rPr lang="en-US" dirty="0" smtClean="0"/>
              <a:t> </a:t>
            </a:r>
            <a:r>
              <a:rPr lang="en-US" dirty="0"/>
              <a:t>= median duration of response</a:t>
            </a:r>
          </a:p>
          <a:p>
            <a:r>
              <a:rPr lang="en-US" dirty="0"/>
              <a:t>mOS = median overall survival</a:t>
            </a:r>
          </a:p>
          <a:p>
            <a:r>
              <a:rPr lang="en-US" dirty="0"/>
              <a:t>mPFS = median progression-free survival</a:t>
            </a:r>
          </a:p>
          <a:p>
            <a:r>
              <a:rPr lang="en-US" dirty="0"/>
              <a:t>ORR = overall response rate</a:t>
            </a:r>
          </a:p>
          <a:p>
            <a:endParaRPr lang="en-US" dirty="0"/>
          </a:p>
          <a:p>
            <a:r>
              <a:rPr lang="en-US" dirty="0"/>
              <a:t>Hyman DM, van Tilburg CM, Albert CM, et al. Durability of response with larotectinib in adult and paediatric patients with TRK fusion cancer. Presented at ESMO Congress 2019; September 27-October 1, 2019; Barcelona, Spain. Abstract 445PD.</a:t>
            </a:r>
          </a:p>
        </p:txBody>
      </p:sp>
      <p:sp>
        <p:nvSpPr>
          <p:cNvPr id="4" name="Slide Number Placeholder 3"/>
          <p:cNvSpPr>
            <a:spLocks noGrp="1"/>
          </p:cNvSpPr>
          <p:nvPr>
            <p:ph type="sldNum" sz="quarter" idx="10"/>
          </p:nvPr>
        </p:nvSpPr>
        <p:spPr/>
        <p:txBody>
          <a:bodyPr/>
          <a:lstStyle/>
          <a:p>
            <a:fld id="{11980774-A77B-416E-9811-493631AD5A42}" type="slidenum">
              <a:rPr lang="en-US" smtClean="0"/>
              <a:t>18</a:t>
            </a:fld>
            <a:endParaRPr lang="en-US" dirty="0"/>
          </a:p>
        </p:txBody>
      </p:sp>
    </p:spTree>
    <p:extLst>
      <p:ext uri="{BB962C8B-B14F-4D97-AF65-F5344CB8AC3E}">
        <p14:creationId xmlns:p14="http://schemas.microsoft.com/office/powerpoint/2010/main" val="26089012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02:38</a:t>
            </a:r>
          </a:p>
          <a:p>
            <a:endParaRPr lang="en-US" dirty="0" smtClean="0"/>
          </a:p>
          <a:p>
            <a:r>
              <a:rPr lang="en-US" dirty="0" err="1" smtClean="0"/>
              <a:t>Doebele</a:t>
            </a:r>
            <a:r>
              <a:rPr lang="en-US" dirty="0" smtClean="0"/>
              <a:t> </a:t>
            </a:r>
            <a:r>
              <a:rPr lang="en-US" dirty="0"/>
              <a:t>R, Paz-Ares L, Farago AF, et al. Entrectinib</a:t>
            </a:r>
            <a:r>
              <a:rPr lang="en-US" baseline="0" dirty="0"/>
              <a:t> in NTRK-fusion positive (NTRK-FP) non-small cell lung cancer (NSCLC): integrated analysis of patients enrolled in three trials (STARTRK-1, STARTRK-1 and ALKA-372-001). Cancer Res. 2019;79:Abstract CT131.</a:t>
            </a:r>
            <a:endParaRPr lang="en-US" dirty="0"/>
          </a:p>
        </p:txBody>
      </p:sp>
      <p:sp>
        <p:nvSpPr>
          <p:cNvPr id="4" name="Slide Number Placeholder 3"/>
          <p:cNvSpPr>
            <a:spLocks noGrp="1"/>
          </p:cNvSpPr>
          <p:nvPr>
            <p:ph type="sldNum" sz="quarter" idx="10"/>
          </p:nvPr>
        </p:nvSpPr>
        <p:spPr/>
        <p:txBody>
          <a:bodyPr/>
          <a:lstStyle/>
          <a:p>
            <a:fld id="{11980774-A77B-416E-9811-493631AD5A42}" type="slidenum">
              <a:rPr lang="en-US" smtClean="0"/>
              <a:t>19</a:t>
            </a:fld>
            <a:endParaRPr lang="en-US" dirty="0"/>
          </a:p>
        </p:txBody>
      </p:sp>
    </p:spTree>
    <p:extLst>
      <p:ext uri="{BB962C8B-B14F-4D97-AF65-F5344CB8AC3E}">
        <p14:creationId xmlns:p14="http://schemas.microsoft.com/office/powerpoint/2010/main" val="35659076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p:spPr>
        <p:txBody>
          <a:bodyPr/>
          <a:lstStyle/>
          <a:p>
            <a:r>
              <a:rPr lang="en-US" dirty="0">
                <a:latin typeface="Arial" charset="0"/>
              </a:rPr>
              <a:t>00:27</a:t>
            </a:r>
          </a:p>
          <a:p>
            <a:endParaRPr lang="en-US" dirty="0">
              <a:latin typeface="Arial" charset="0"/>
            </a:endParaRPr>
          </a:p>
          <a:p>
            <a:r>
              <a:rPr lang="en-US" dirty="0">
                <a:latin typeface="Arial" charset="0"/>
              </a:rPr>
              <a:t>STS = soft tissue sarcoma</a:t>
            </a:r>
          </a:p>
        </p:txBody>
      </p:sp>
      <p:sp>
        <p:nvSpPr>
          <p:cNvPr id="34820" name="Slide Number Placeholder 3"/>
          <p:cNvSpPr>
            <a:spLocks noGrp="1"/>
          </p:cNvSpPr>
          <p:nvPr>
            <p:ph type="sldNum" sz="quarter" idx="5"/>
          </p:nvPr>
        </p:nvSpPr>
        <p:spPr>
          <a:noFill/>
        </p:spPr>
        <p:txBody>
          <a:bodyPr/>
          <a:lstStyle/>
          <a:p>
            <a:fld id="{C355B5C1-1C11-4481-86CF-2C2BA0754EBA}" type="slidenum">
              <a:rPr lang="en-US"/>
              <a:pPr/>
              <a:t>2</a:t>
            </a:fld>
            <a:endParaRPr lang="en-US" dirty="0"/>
          </a:p>
        </p:txBody>
      </p:sp>
    </p:spTree>
    <p:extLst>
      <p:ext uri="{BB962C8B-B14F-4D97-AF65-F5344CB8AC3E}">
        <p14:creationId xmlns:p14="http://schemas.microsoft.com/office/powerpoint/2010/main" val="391125063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03:22</a:t>
            </a:r>
          </a:p>
          <a:p>
            <a:endParaRPr lang="en-US" dirty="0"/>
          </a:p>
          <a:p>
            <a:r>
              <a:rPr lang="en-US" dirty="0"/>
              <a:t>Doebele RC, Dziadziuszko R, Drilon A, et al. Genomic landscape of entrectinib resistance from ctDNA analysis in STARTRK2. ESMO</a:t>
            </a:r>
            <a:r>
              <a:rPr lang="en-US" baseline="0" dirty="0"/>
              <a:t> 2019. Abstract LBA28.</a:t>
            </a:r>
            <a:endParaRPr lang="en-US" dirty="0"/>
          </a:p>
        </p:txBody>
      </p:sp>
      <p:sp>
        <p:nvSpPr>
          <p:cNvPr id="4" name="Slide Number Placeholder 3"/>
          <p:cNvSpPr>
            <a:spLocks noGrp="1"/>
          </p:cNvSpPr>
          <p:nvPr>
            <p:ph type="sldNum" sz="quarter" idx="10"/>
          </p:nvPr>
        </p:nvSpPr>
        <p:spPr/>
        <p:txBody>
          <a:bodyPr/>
          <a:lstStyle/>
          <a:p>
            <a:fld id="{11980774-A77B-416E-9811-493631AD5A42}" type="slidenum">
              <a:rPr lang="en-US" smtClean="0"/>
              <a:t>20</a:t>
            </a:fld>
            <a:endParaRPr lang="en-US" dirty="0"/>
          </a:p>
        </p:txBody>
      </p:sp>
    </p:spTree>
    <p:extLst>
      <p:ext uri="{BB962C8B-B14F-4D97-AF65-F5344CB8AC3E}">
        <p14:creationId xmlns:p14="http://schemas.microsoft.com/office/powerpoint/2010/main" val="192989083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4:46</a:t>
            </a:r>
            <a:endParaRPr lang="en-US" dirty="0"/>
          </a:p>
          <a:p>
            <a:r>
              <a:rPr lang="en-US" dirty="0"/>
              <a:t>Nathenson M, Hemming</a:t>
            </a:r>
            <a:r>
              <a:rPr lang="en-US" baseline="0" dirty="0"/>
              <a:t> ML, Malik K, et al. Molecular characterization and management of secondary resistance to serial TRK inhibitors. J Clin Oncol. 2019;37(suppl):e22547.</a:t>
            </a:r>
            <a:endParaRPr lang="en-US" dirty="0"/>
          </a:p>
        </p:txBody>
      </p:sp>
      <p:sp>
        <p:nvSpPr>
          <p:cNvPr id="4" name="Slide Number Placeholder 3"/>
          <p:cNvSpPr>
            <a:spLocks noGrp="1"/>
          </p:cNvSpPr>
          <p:nvPr>
            <p:ph type="sldNum" sz="quarter" idx="10"/>
          </p:nvPr>
        </p:nvSpPr>
        <p:spPr/>
        <p:txBody>
          <a:bodyPr/>
          <a:lstStyle/>
          <a:p>
            <a:fld id="{11980774-A77B-416E-9811-493631AD5A42}" type="slidenum">
              <a:rPr lang="en-US" smtClean="0"/>
              <a:t>21</a:t>
            </a:fld>
            <a:endParaRPr lang="en-US" dirty="0"/>
          </a:p>
        </p:txBody>
      </p:sp>
    </p:spTree>
    <p:extLst>
      <p:ext uri="{BB962C8B-B14F-4D97-AF65-F5344CB8AC3E}">
        <p14:creationId xmlns:p14="http://schemas.microsoft.com/office/powerpoint/2010/main" val="27045511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5:12</a:t>
            </a:r>
            <a:br>
              <a:rPr lang="en-US" sz="1200" kern="1200" dirty="0" smtClean="0">
                <a:solidFill>
                  <a:schemeClr val="tx1"/>
                </a:solidFill>
                <a:effectLst/>
                <a:latin typeface="+mn-lt"/>
                <a:ea typeface="+mn-ea"/>
                <a:cs typeface="+mn-cs"/>
              </a:rPr>
            </a:br>
            <a:r>
              <a:rPr lang="en-US" sz="1200" kern="1200" dirty="0" smtClean="0">
                <a:solidFill>
                  <a:schemeClr val="tx1"/>
                </a:solidFill>
                <a:effectLst/>
                <a:latin typeface="+mn-lt"/>
                <a:ea typeface="+mn-ea"/>
                <a:cs typeface="+mn-cs"/>
              </a:rPr>
              <a:t/>
            </a:r>
            <a:br>
              <a:rPr lang="en-US" sz="1200" kern="1200" dirty="0" smtClean="0">
                <a:solidFill>
                  <a:schemeClr val="tx1"/>
                </a:solidFill>
                <a:effectLst/>
                <a:latin typeface="+mn-lt"/>
                <a:ea typeface="+mn-ea"/>
                <a:cs typeface="+mn-cs"/>
              </a:rPr>
            </a:br>
            <a:r>
              <a:rPr lang="en-US" sz="1200" kern="1200" dirty="0" smtClean="0">
                <a:solidFill>
                  <a:schemeClr val="tx1"/>
                </a:solidFill>
                <a:effectLst/>
                <a:latin typeface="+mn-lt"/>
                <a:ea typeface="+mn-ea"/>
                <a:cs typeface="+mn-cs"/>
              </a:rPr>
              <a:t>ALK </a:t>
            </a:r>
            <a:r>
              <a:rPr lang="en-US" sz="1200" kern="1200" dirty="0">
                <a:solidFill>
                  <a:schemeClr val="tx1"/>
                </a:solidFill>
                <a:effectLst/>
                <a:latin typeface="+mn-lt"/>
                <a:ea typeface="+mn-ea"/>
                <a:cs typeface="+mn-cs"/>
              </a:rPr>
              <a:t>= anaplastic lymphoma kinase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ESMO = European Society for Medical Oncology </a:t>
            </a:r>
          </a:p>
          <a:p>
            <a:r>
              <a:rPr lang="en-US" sz="1200" kern="1200" dirty="0">
                <a:solidFill>
                  <a:schemeClr val="tx1"/>
                </a:solidFill>
                <a:effectLst/>
                <a:latin typeface="+mn-lt"/>
                <a:ea typeface="+mn-ea"/>
                <a:cs typeface="+mn-cs"/>
              </a:rPr>
              <a:t>TRK = tropomyosin receptor kinase</a:t>
            </a:r>
          </a:p>
          <a:p>
            <a:endParaRPr lang="en-US" sz="1200" kern="1200" dirty="0">
              <a:solidFill>
                <a:schemeClr val="tx1"/>
              </a:solidFill>
              <a:effectLst/>
              <a:latin typeface="+mn-lt"/>
              <a:ea typeface="+mn-ea"/>
              <a:cs typeface="+mn-cs"/>
            </a:endParaRPr>
          </a:p>
          <a:p>
            <a:r>
              <a:rPr lang="en-US" dirty="0"/>
              <a:t>Drilon A, Cho BC, Kim DW, et al. Safety and preliminary clinical</a:t>
            </a:r>
            <a:r>
              <a:rPr lang="en-US" baseline="0" dirty="0"/>
              <a:t> activity of repotrectinib in patients with advanced ROS1/TRK fusion-positive solid tumors (TRIDENT-1 study). ESMO 2019. Abstract 444PD.</a:t>
            </a:r>
            <a:endParaRPr lang="en-US" dirty="0"/>
          </a:p>
        </p:txBody>
      </p:sp>
      <p:sp>
        <p:nvSpPr>
          <p:cNvPr id="4" name="Slide Number Placeholder 3"/>
          <p:cNvSpPr>
            <a:spLocks noGrp="1"/>
          </p:cNvSpPr>
          <p:nvPr>
            <p:ph type="sldNum" sz="quarter" idx="10"/>
          </p:nvPr>
        </p:nvSpPr>
        <p:spPr/>
        <p:txBody>
          <a:bodyPr/>
          <a:lstStyle/>
          <a:p>
            <a:fld id="{11980774-A77B-416E-9811-493631AD5A42}" type="slidenum">
              <a:rPr lang="en-US" smtClean="0"/>
              <a:t>22</a:t>
            </a:fld>
            <a:endParaRPr lang="en-US" dirty="0"/>
          </a:p>
        </p:txBody>
      </p:sp>
    </p:spTree>
    <p:extLst>
      <p:ext uri="{BB962C8B-B14F-4D97-AF65-F5344CB8AC3E}">
        <p14:creationId xmlns:p14="http://schemas.microsoft.com/office/powerpoint/2010/main" val="298330703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6:06</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err="1" smtClean="0"/>
              <a:t>Groisberg</a:t>
            </a:r>
            <a:r>
              <a:rPr lang="en-US" dirty="0" smtClean="0"/>
              <a:t> </a:t>
            </a:r>
            <a:r>
              <a:rPr lang="en-US" dirty="0"/>
              <a:t>R, Hong DS, Holla V,</a:t>
            </a:r>
            <a:r>
              <a:rPr lang="en-US" baseline="0" dirty="0"/>
              <a:t> et al. </a:t>
            </a:r>
            <a:r>
              <a:rPr lang="en-US" dirty="0"/>
              <a:t>Clinical genomic profiling to identify actionable alterations for investigational therapies in patients with diverse sarcomas. </a:t>
            </a:r>
            <a:r>
              <a:rPr lang="en-US" i="1" dirty="0"/>
              <a:t>Oncotarget</a:t>
            </a:r>
            <a:r>
              <a:rPr lang="en-US" dirty="0"/>
              <a:t>. 2017;8:39254-39267.</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Wilson TR, Sokol ES, et al. Trabucco</a:t>
            </a:r>
            <a:r>
              <a:rPr lang="en-US" baseline="0" dirty="0"/>
              <a:t> SE, et al. Genomic characteristics and predicted ancestry of NTRK1/2/3 and ROS1 fusion-positive tumours from &gt;165,000 pan-solid tumours. ESMO 2019. Abstract 443PD.</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11980774-A77B-416E-9811-493631AD5A42}" type="slidenum">
              <a:rPr lang="en-US" smtClean="0"/>
              <a:t>23</a:t>
            </a:fld>
            <a:endParaRPr lang="en-US" dirty="0"/>
          </a:p>
        </p:txBody>
      </p:sp>
    </p:spTree>
    <p:extLst>
      <p:ext uri="{BB962C8B-B14F-4D97-AF65-F5344CB8AC3E}">
        <p14:creationId xmlns:p14="http://schemas.microsoft.com/office/powerpoint/2010/main" val="177199497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00:00</a:t>
            </a:r>
            <a:endParaRPr lang="en-US" dirty="0"/>
          </a:p>
        </p:txBody>
      </p:sp>
      <p:sp>
        <p:nvSpPr>
          <p:cNvPr id="4" name="Slide Number Placeholder 3"/>
          <p:cNvSpPr>
            <a:spLocks noGrp="1"/>
          </p:cNvSpPr>
          <p:nvPr>
            <p:ph type="sldNum" sz="quarter" idx="10"/>
          </p:nvPr>
        </p:nvSpPr>
        <p:spPr/>
        <p:txBody>
          <a:bodyPr/>
          <a:lstStyle/>
          <a:p>
            <a:fld id="{11980774-A77B-416E-9811-493631AD5A42}" type="slidenum">
              <a:rPr lang="en-US" smtClean="0"/>
              <a:t>24</a:t>
            </a:fld>
            <a:endParaRPr lang="en-US" dirty="0"/>
          </a:p>
        </p:txBody>
      </p:sp>
    </p:spTree>
    <p:extLst>
      <p:ext uri="{BB962C8B-B14F-4D97-AF65-F5344CB8AC3E}">
        <p14:creationId xmlns:p14="http://schemas.microsoft.com/office/powerpoint/2010/main" val="46519227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p:spPr>
        <p:txBody>
          <a:bodyPr/>
          <a:lstStyle/>
          <a:p>
            <a:r>
              <a:rPr lang="en-US" dirty="0">
                <a:latin typeface="Arial" charset="0"/>
              </a:rPr>
              <a:t>00:17</a:t>
            </a:r>
          </a:p>
          <a:p>
            <a:endParaRPr lang="en-US" dirty="0">
              <a:latin typeface="Arial"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Arial" charset="0"/>
              </a:rPr>
              <a:t>Iura K, Maekawa A, Kohashi K,</a:t>
            </a:r>
            <a:r>
              <a:rPr lang="en-US" baseline="0" dirty="0">
                <a:latin typeface="Arial" charset="0"/>
              </a:rPr>
              <a:t> et al. </a:t>
            </a:r>
            <a:r>
              <a:rPr lang="en-US" dirty="0">
                <a:latin typeface="Arial" charset="0"/>
              </a:rPr>
              <a:t>Cancer-testis antigen expression in synovial sarcoma: NY-ESO-1, PRAME, MAGEA4, and MAGEA1. </a:t>
            </a:r>
            <a:r>
              <a:rPr lang="en-US" i="1" dirty="0">
                <a:latin typeface="Arial" charset="0"/>
              </a:rPr>
              <a:t>Hum Pathol. </a:t>
            </a:r>
            <a:r>
              <a:rPr lang="en-US" dirty="0">
                <a:latin typeface="Arial" charset="0"/>
              </a:rPr>
              <a:t>2017;61:130-139. </a:t>
            </a:r>
          </a:p>
        </p:txBody>
      </p:sp>
      <p:sp>
        <p:nvSpPr>
          <p:cNvPr id="34820" name="Slide Number Placeholder 3"/>
          <p:cNvSpPr>
            <a:spLocks noGrp="1"/>
          </p:cNvSpPr>
          <p:nvPr>
            <p:ph type="sldNum" sz="quarter" idx="5"/>
          </p:nvPr>
        </p:nvSpPr>
        <p:spPr>
          <a:noFill/>
        </p:spPr>
        <p:txBody>
          <a:bodyPr/>
          <a:lstStyle/>
          <a:p>
            <a:fld id="{C355B5C1-1C11-4481-86CF-2C2BA0754EBA}" type="slidenum">
              <a:rPr lang="en-US"/>
              <a:pPr/>
              <a:t>25</a:t>
            </a:fld>
            <a:endParaRPr lang="en-US" dirty="0"/>
          </a:p>
        </p:txBody>
      </p:sp>
    </p:spTree>
    <p:extLst>
      <p:ext uri="{BB962C8B-B14F-4D97-AF65-F5344CB8AC3E}">
        <p14:creationId xmlns:p14="http://schemas.microsoft.com/office/powerpoint/2010/main" val="329826508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p:spPr>
        <p:txBody>
          <a:bodyPr/>
          <a:lstStyle/>
          <a:p>
            <a:r>
              <a:rPr lang="en-US" dirty="0">
                <a:latin typeface="Arial" charset="0"/>
              </a:rPr>
              <a:t>1:41</a:t>
            </a:r>
          </a:p>
          <a:p>
            <a:endParaRPr lang="en-US" dirty="0">
              <a:latin typeface="Arial" charset="0"/>
            </a:endParaRPr>
          </a:p>
        </p:txBody>
      </p:sp>
      <p:sp>
        <p:nvSpPr>
          <p:cNvPr id="34820" name="Slide Number Placeholder 3"/>
          <p:cNvSpPr>
            <a:spLocks noGrp="1"/>
          </p:cNvSpPr>
          <p:nvPr>
            <p:ph type="sldNum" sz="quarter" idx="5"/>
          </p:nvPr>
        </p:nvSpPr>
        <p:spPr>
          <a:noFill/>
        </p:spPr>
        <p:txBody>
          <a:bodyPr/>
          <a:lstStyle/>
          <a:p>
            <a:fld id="{C355B5C1-1C11-4481-86CF-2C2BA0754EBA}" type="slidenum">
              <a:rPr lang="en-US"/>
              <a:pPr/>
              <a:t>26</a:t>
            </a:fld>
            <a:endParaRPr lang="en-US" dirty="0"/>
          </a:p>
        </p:txBody>
      </p:sp>
    </p:spTree>
    <p:extLst>
      <p:ext uri="{BB962C8B-B14F-4D97-AF65-F5344CB8AC3E}">
        <p14:creationId xmlns:p14="http://schemas.microsoft.com/office/powerpoint/2010/main" val="252098193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3:11</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Groisberg R, Hong DS, Behrang A,</a:t>
            </a:r>
            <a:r>
              <a:rPr lang="en-US" baseline="0" dirty="0"/>
              <a:t> et al. </a:t>
            </a:r>
            <a:r>
              <a:rPr lang="en-US" dirty="0"/>
              <a:t>Characteristics and outcomes of patients with advanced sarcoma enrolled in early phase immunotherapy trials. </a:t>
            </a:r>
            <a:r>
              <a:rPr lang="en-US" i="1" dirty="0"/>
              <a:t>J Immunother Cancer</a:t>
            </a:r>
            <a:r>
              <a:rPr lang="en-US" dirty="0"/>
              <a:t>. 2017;5:100. </a:t>
            </a:r>
          </a:p>
          <a:p>
            <a:endParaRPr lang="en-US" baseline="0" dirty="0"/>
          </a:p>
          <a:p>
            <a:r>
              <a:rPr lang="en-US" baseline="0" dirty="0"/>
              <a:t>Tawbi HA, Burgess M, Bolejack V, et al. Pembrolizumab in advanced soft-tissue sarcoma and bone sarcoma (SARC028): a multicentre, two-cohort, single-arm, open-label phase 2 trial. </a:t>
            </a:r>
            <a:r>
              <a:rPr lang="en-US" i="1" baseline="0" dirty="0"/>
              <a:t>Lancet Oncol. </a:t>
            </a:r>
            <a:r>
              <a:rPr lang="en-US" i="0" baseline="0" dirty="0"/>
              <a:t>2017;18:1493-1501.</a:t>
            </a:r>
          </a:p>
          <a:p>
            <a:endParaRPr lang="en-US" i="0"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D'Angelo SP, Mahoney MR, Van Tine BA,</a:t>
            </a:r>
            <a:r>
              <a:rPr lang="en-US" baseline="0" dirty="0"/>
              <a:t> et al. </a:t>
            </a:r>
            <a:r>
              <a:rPr lang="en-US" dirty="0"/>
              <a:t>Nivolumab with or without ipilimumab treatment for metastatic sarcoma (Alliance A091401): two open-label, non-comparative, randomised, phase 2 trials. </a:t>
            </a:r>
            <a:r>
              <a:rPr lang="en-US" i="1" dirty="0"/>
              <a:t>Lancet Oncol. </a:t>
            </a:r>
            <a:r>
              <a:rPr lang="en-US" dirty="0"/>
              <a:t>2018;19:416-426.</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11980774-A77B-416E-9811-493631AD5A42}" type="slidenum">
              <a:rPr lang="en-US" smtClean="0"/>
              <a:t>27</a:t>
            </a:fld>
            <a:endParaRPr lang="en-US" dirty="0"/>
          </a:p>
        </p:txBody>
      </p:sp>
    </p:spTree>
    <p:extLst>
      <p:ext uri="{BB962C8B-B14F-4D97-AF65-F5344CB8AC3E}">
        <p14:creationId xmlns:p14="http://schemas.microsoft.com/office/powerpoint/2010/main" val="417991347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3:55</a:t>
            </a:r>
          </a:p>
          <a:p>
            <a:endParaRPr lang="en-US" dirty="0"/>
          </a:p>
          <a:p>
            <a:r>
              <a:rPr lang="en-US" dirty="0"/>
              <a:t>D'Angelo </a:t>
            </a:r>
          </a:p>
        </p:txBody>
      </p:sp>
      <p:sp>
        <p:nvSpPr>
          <p:cNvPr id="4" name="Slide Number Placeholder 3"/>
          <p:cNvSpPr>
            <a:spLocks noGrp="1"/>
          </p:cNvSpPr>
          <p:nvPr>
            <p:ph type="sldNum" sz="quarter" idx="10"/>
          </p:nvPr>
        </p:nvSpPr>
        <p:spPr/>
        <p:txBody>
          <a:bodyPr/>
          <a:lstStyle/>
          <a:p>
            <a:fld id="{11980774-A77B-416E-9811-493631AD5A42}" type="slidenum">
              <a:rPr lang="en-US" smtClean="0"/>
              <a:t>28</a:t>
            </a:fld>
            <a:endParaRPr lang="en-US" dirty="0"/>
          </a:p>
        </p:txBody>
      </p:sp>
    </p:spTree>
    <p:extLst>
      <p:ext uri="{BB962C8B-B14F-4D97-AF65-F5344CB8AC3E}">
        <p14:creationId xmlns:p14="http://schemas.microsoft.com/office/powerpoint/2010/main" val="364822019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04:13</a:t>
            </a:r>
          </a:p>
          <a:p>
            <a:endParaRPr lang="en-US" dirty="0" smtClean="0"/>
          </a:p>
          <a:p>
            <a:r>
              <a:rPr lang="en-US" dirty="0" smtClean="0"/>
              <a:t>Hattori </a:t>
            </a:r>
            <a:r>
              <a:rPr lang="en-US" dirty="0"/>
              <a:t>H, Ishihara</a:t>
            </a:r>
            <a:r>
              <a:rPr lang="en-US" baseline="0" dirty="0"/>
              <a:t> M, </a:t>
            </a:r>
            <a:r>
              <a:rPr lang="en-US" dirty="0"/>
              <a:t>Kitano S, et al. A novel affinity-enhanced</a:t>
            </a:r>
            <a:r>
              <a:rPr lang="en-US" baseline="0" dirty="0"/>
              <a:t> NY-ESO-1-targeting TCR-redirected T cell transfer exhibited early-onset cytokine release syndrome and subsequent tumor responses in synovial sarcoma patients. ESMO 2019. Abstract 1182PD.</a:t>
            </a:r>
            <a:r>
              <a:rPr lang="en-US" dirty="0"/>
              <a:t> </a:t>
            </a:r>
          </a:p>
        </p:txBody>
      </p:sp>
      <p:sp>
        <p:nvSpPr>
          <p:cNvPr id="4" name="Slide Number Placeholder 3"/>
          <p:cNvSpPr>
            <a:spLocks noGrp="1"/>
          </p:cNvSpPr>
          <p:nvPr>
            <p:ph type="sldNum" sz="quarter" idx="10"/>
          </p:nvPr>
        </p:nvSpPr>
        <p:spPr/>
        <p:txBody>
          <a:bodyPr/>
          <a:lstStyle/>
          <a:p>
            <a:fld id="{11980774-A77B-416E-9811-493631AD5A42}" type="slidenum">
              <a:rPr lang="en-US" smtClean="0"/>
              <a:t>29</a:t>
            </a:fld>
            <a:endParaRPr lang="en-US" dirty="0"/>
          </a:p>
        </p:txBody>
      </p:sp>
    </p:spTree>
    <p:extLst>
      <p:ext uri="{BB962C8B-B14F-4D97-AF65-F5344CB8AC3E}">
        <p14:creationId xmlns:p14="http://schemas.microsoft.com/office/powerpoint/2010/main" val="41521250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00:57</a:t>
            </a:r>
          </a:p>
          <a:p>
            <a:endParaRPr lang="en-US" dirty="0"/>
          </a:p>
          <a:p>
            <a:r>
              <a:rPr lang="en-US" dirty="0"/>
              <a:t>NGS = next-generation sequencing</a:t>
            </a:r>
          </a:p>
        </p:txBody>
      </p:sp>
      <p:sp>
        <p:nvSpPr>
          <p:cNvPr id="4" name="Slide Number Placeholder 3"/>
          <p:cNvSpPr>
            <a:spLocks noGrp="1"/>
          </p:cNvSpPr>
          <p:nvPr>
            <p:ph type="sldNum" sz="quarter" idx="10"/>
          </p:nvPr>
        </p:nvSpPr>
        <p:spPr/>
        <p:txBody>
          <a:bodyPr/>
          <a:lstStyle/>
          <a:p>
            <a:fld id="{11980774-A77B-416E-9811-493631AD5A42}" type="slidenum">
              <a:rPr lang="en-US" smtClean="0"/>
              <a:t>3</a:t>
            </a:fld>
            <a:endParaRPr lang="en-US" dirty="0"/>
          </a:p>
        </p:txBody>
      </p:sp>
    </p:spTree>
    <p:extLst>
      <p:ext uri="{BB962C8B-B14F-4D97-AF65-F5344CB8AC3E}">
        <p14:creationId xmlns:p14="http://schemas.microsoft.com/office/powerpoint/2010/main" val="94161551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4:46</a:t>
            </a:r>
          </a:p>
          <a:p>
            <a:endParaRPr lang="en-US" dirty="0" smtClean="0"/>
          </a:p>
          <a:p>
            <a:r>
              <a:rPr lang="en-US" dirty="0" smtClean="0"/>
              <a:t>siRNA </a:t>
            </a:r>
            <a:r>
              <a:rPr lang="en-US" dirty="0"/>
              <a:t>= small</a:t>
            </a:r>
            <a:r>
              <a:rPr lang="en-US" baseline="0" dirty="0"/>
              <a:t> interfering RNA</a:t>
            </a:r>
          </a:p>
          <a:p>
            <a:endParaRPr lang="en-US" dirty="0"/>
          </a:p>
          <a:p>
            <a:r>
              <a:rPr lang="en-US" dirty="0"/>
              <a:t>Butler</a:t>
            </a:r>
            <a:r>
              <a:rPr lang="en-US" baseline="0" dirty="0"/>
              <a:t> MO, Sotov V, Nelles M, et a. Adoptive T cell therapy with TBI-1301 results in gene-engineered T cell persistence and anti-tumor responses in patients with NY-ESO-1 expressing solid tumors. ESMO 2019. Abstract 1183PD. </a:t>
            </a:r>
            <a:endParaRPr lang="en-US" dirty="0"/>
          </a:p>
        </p:txBody>
      </p:sp>
      <p:sp>
        <p:nvSpPr>
          <p:cNvPr id="4" name="Slide Number Placeholder 3"/>
          <p:cNvSpPr>
            <a:spLocks noGrp="1"/>
          </p:cNvSpPr>
          <p:nvPr>
            <p:ph type="sldNum" sz="quarter" idx="10"/>
          </p:nvPr>
        </p:nvSpPr>
        <p:spPr/>
        <p:txBody>
          <a:bodyPr/>
          <a:lstStyle/>
          <a:p>
            <a:fld id="{11980774-A77B-416E-9811-493631AD5A42}" type="slidenum">
              <a:rPr lang="en-US" smtClean="0"/>
              <a:t>30</a:t>
            </a:fld>
            <a:endParaRPr lang="en-US" dirty="0"/>
          </a:p>
        </p:txBody>
      </p:sp>
    </p:spTree>
    <p:extLst>
      <p:ext uri="{BB962C8B-B14F-4D97-AF65-F5344CB8AC3E}">
        <p14:creationId xmlns:p14="http://schemas.microsoft.com/office/powerpoint/2010/main" val="99345758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05:16</a:t>
            </a:r>
          </a:p>
          <a:p>
            <a:endParaRPr lang="en-US" dirty="0" smtClean="0"/>
          </a:p>
          <a:p>
            <a:r>
              <a:rPr lang="en-US" dirty="0" smtClean="0"/>
              <a:t>PDGFR </a:t>
            </a:r>
            <a:r>
              <a:rPr lang="en-US" dirty="0"/>
              <a:t>= platelet-derived growth factor receptor</a:t>
            </a:r>
          </a:p>
          <a:p>
            <a:endParaRPr lang="en-US" dirty="0"/>
          </a:p>
          <a:p>
            <a:r>
              <a:rPr lang="en-US" dirty="0"/>
              <a:t>George S, Heinrich M, Chi P, et al. Initial results of phase 1 study of DCC-2618, a broad-spectrum KIT</a:t>
            </a:r>
            <a:r>
              <a:rPr lang="en-US" baseline="0" dirty="0"/>
              <a:t> </a:t>
            </a:r>
            <a:r>
              <a:rPr lang="en-US" dirty="0"/>
              <a:t>and PDGFR⍺ inhibitor, in patients (pts) with gastrointestinal stromal tumor (GIST) by number of prior regimens. Presented at ESMO 2018. Abstract 1603O.</a:t>
            </a:r>
          </a:p>
        </p:txBody>
      </p:sp>
      <p:sp>
        <p:nvSpPr>
          <p:cNvPr id="4" name="Slide Number Placeholder 3"/>
          <p:cNvSpPr>
            <a:spLocks noGrp="1"/>
          </p:cNvSpPr>
          <p:nvPr>
            <p:ph type="sldNum" sz="quarter" idx="10"/>
          </p:nvPr>
        </p:nvSpPr>
        <p:spPr/>
        <p:txBody>
          <a:bodyPr/>
          <a:lstStyle/>
          <a:p>
            <a:fld id="{11980774-A77B-416E-9811-493631AD5A42}" type="slidenum">
              <a:rPr lang="en-US" smtClean="0"/>
              <a:t>31</a:t>
            </a:fld>
            <a:endParaRPr lang="en-US" dirty="0"/>
          </a:p>
        </p:txBody>
      </p:sp>
    </p:spTree>
    <p:extLst>
      <p:ext uri="{BB962C8B-B14F-4D97-AF65-F5344CB8AC3E}">
        <p14:creationId xmlns:p14="http://schemas.microsoft.com/office/powerpoint/2010/main" val="135518633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smtClean="0">
                <a:solidFill>
                  <a:schemeClr val="tx1"/>
                </a:solidFill>
                <a:effectLst/>
                <a:latin typeface="+mn-lt"/>
                <a:ea typeface="+mn-ea"/>
                <a:cs typeface="+mn-cs"/>
              </a:rPr>
              <a:t>05:48</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i="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kern="1200" dirty="0" smtClean="0">
                <a:solidFill>
                  <a:schemeClr val="tx1"/>
                </a:solidFill>
                <a:effectLst/>
                <a:latin typeface="+mn-lt"/>
                <a:ea typeface="+mn-ea"/>
                <a:cs typeface="+mn-cs"/>
              </a:rPr>
              <a:t>ClinicalTrials.gov</a:t>
            </a:r>
            <a:r>
              <a:rPr lang="en-US" sz="1200" b="1" i="0" kern="1200" dirty="0">
                <a:solidFill>
                  <a:schemeClr val="tx1"/>
                </a:solidFill>
                <a:effectLst/>
                <a:latin typeface="+mn-lt"/>
                <a:ea typeface="+mn-ea"/>
                <a:cs typeface="+mn-cs"/>
              </a:rPr>
              <a:t>.</a:t>
            </a:r>
            <a:r>
              <a:rPr lang="en-US" sz="1200" b="1" i="0" kern="1200" baseline="0" dirty="0">
                <a:solidFill>
                  <a:schemeClr val="tx1"/>
                </a:solidFill>
                <a:effectLst/>
                <a:latin typeface="+mn-lt"/>
                <a:ea typeface="+mn-ea"/>
                <a:cs typeface="+mn-cs"/>
              </a:rPr>
              <a:t> </a:t>
            </a:r>
            <a:r>
              <a:rPr lang="en-US" sz="1200" b="1" i="0" kern="1200" dirty="0">
                <a:solidFill>
                  <a:schemeClr val="tx1"/>
                </a:solidFill>
                <a:effectLst/>
                <a:latin typeface="+mn-lt"/>
                <a:ea typeface="+mn-ea"/>
                <a:cs typeface="+mn-cs"/>
              </a:rPr>
              <a:t>A Study of DCC-2618 vs Sunitinib in Advanced GIST Patients After Treatment With Imatinib (intrigue)</a:t>
            </a:r>
          </a:p>
          <a:p>
            <a:r>
              <a:rPr lang="en-US" dirty="0">
                <a:hlinkClick r:id="rId3"/>
              </a:rPr>
              <a:t>https://clinicaltrials.gov/ct2/show/NCT03673501</a:t>
            </a:r>
            <a:endParaRPr lang="en-US" dirty="0"/>
          </a:p>
        </p:txBody>
      </p:sp>
      <p:sp>
        <p:nvSpPr>
          <p:cNvPr id="4" name="Slide Number Placeholder 3"/>
          <p:cNvSpPr>
            <a:spLocks noGrp="1"/>
          </p:cNvSpPr>
          <p:nvPr>
            <p:ph type="sldNum" sz="quarter" idx="10"/>
          </p:nvPr>
        </p:nvSpPr>
        <p:spPr/>
        <p:txBody>
          <a:bodyPr/>
          <a:lstStyle/>
          <a:p>
            <a:fld id="{11980774-A77B-416E-9811-493631AD5A42}" type="slidenum">
              <a:rPr lang="en-US" smtClean="0"/>
              <a:t>32</a:t>
            </a:fld>
            <a:endParaRPr lang="en-US" dirty="0"/>
          </a:p>
        </p:txBody>
      </p:sp>
    </p:spTree>
    <p:extLst>
      <p:ext uri="{BB962C8B-B14F-4D97-AF65-F5344CB8AC3E}">
        <p14:creationId xmlns:p14="http://schemas.microsoft.com/office/powerpoint/2010/main" val="293028732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07:59</a:t>
            </a:r>
          </a:p>
          <a:p>
            <a:endParaRPr lang="en-US" dirty="0" smtClean="0"/>
          </a:p>
          <a:p>
            <a:r>
              <a:rPr lang="en-US" dirty="0" smtClean="0"/>
              <a:t>Jones </a:t>
            </a:r>
            <a:r>
              <a:rPr lang="en-US" dirty="0"/>
              <a:t>RL, Ravi V, Brohl A, et al. An adaptive enrichment phase 3</a:t>
            </a:r>
            <a:r>
              <a:rPr lang="en-US" baseline="0" dirty="0"/>
              <a:t> trial of TRC105 and pazopanib versus pazopanib alone in patients with advanced angiosarcomas (TAPPAS). ESMO 2019. Abstract 1667O.</a:t>
            </a:r>
            <a:endParaRPr lang="en-US" dirty="0"/>
          </a:p>
        </p:txBody>
      </p:sp>
      <p:sp>
        <p:nvSpPr>
          <p:cNvPr id="4" name="Slide Number Placeholder 3"/>
          <p:cNvSpPr>
            <a:spLocks noGrp="1"/>
          </p:cNvSpPr>
          <p:nvPr>
            <p:ph type="sldNum" sz="quarter" idx="10"/>
          </p:nvPr>
        </p:nvSpPr>
        <p:spPr/>
        <p:txBody>
          <a:bodyPr/>
          <a:lstStyle/>
          <a:p>
            <a:fld id="{11980774-A77B-416E-9811-493631AD5A42}" type="slidenum">
              <a:rPr lang="en-US" smtClean="0"/>
              <a:t>33</a:t>
            </a:fld>
            <a:endParaRPr lang="en-US" dirty="0"/>
          </a:p>
        </p:txBody>
      </p:sp>
    </p:spTree>
    <p:extLst>
      <p:ext uri="{BB962C8B-B14F-4D97-AF65-F5344CB8AC3E}">
        <p14:creationId xmlns:p14="http://schemas.microsoft.com/office/powerpoint/2010/main" val="297639867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8:48</a:t>
            </a:r>
            <a:endParaRPr lang="en-US" dirty="0"/>
          </a:p>
        </p:txBody>
      </p:sp>
      <p:sp>
        <p:nvSpPr>
          <p:cNvPr id="4" name="Slide Number Placeholder 3"/>
          <p:cNvSpPr>
            <a:spLocks noGrp="1"/>
          </p:cNvSpPr>
          <p:nvPr>
            <p:ph type="sldNum" sz="quarter" idx="10"/>
          </p:nvPr>
        </p:nvSpPr>
        <p:spPr/>
        <p:txBody>
          <a:bodyPr/>
          <a:lstStyle/>
          <a:p>
            <a:fld id="{11980774-A77B-416E-9811-493631AD5A42}" type="slidenum">
              <a:rPr lang="en-US" smtClean="0"/>
              <a:t>34</a:t>
            </a:fld>
            <a:endParaRPr lang="en-US" dirty="0"/>
          </a:p>
        </p:txBody>
      </p:sp>
    </p:spTree>
    <p:extLst>
      <p:ext uri="{BB962C8B-B14F-4D97-AF65-F5344CB8AC3E}">
        <p14:creationId xmlns:p14="http://schemas.microsoft.com/office/powerpoint/2010/main" val="95486653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09:49</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FDG </a:t>
            </a:r>
            <a:r>
              <a:rPr lang="en-US" dirty="0"/>
              <a:t>= </a:t>
            </a:r>
            <a:r>
              <a:rPr lang="en-US" sz="1200" b="0" i="0" u="none" strike="noStrike" kern="1200" baseline="0" dirty="0">
                <a:solidFill>
                  <a:schemeClr val="tx1"/>
                </a:solidFill>
                <a:latin typeface="+mn-lt"/>
                <a:ea typeface="+mn-ea"/>
                <a:cs typeface="+mn-cs"/>
              </a:rPr>
              <a:t>fluorodeoxyglucose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NaF = sodium fluoride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PET = positron emission tomography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u="none" strike="noStrike" kern="1200" baseline="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Subbiah V, Anderson PM, Kairemo K,</a:t>
            </a:r>
            <a:r>
              <a:rPr lang="en-US" baseline="0" dirty="0"/>
              <a:t> et al. </a:t>
            </a:r>
            <a:r>
              <a:rPr lang="en-US" dirty="0"/>
              <a:t>Alpha particle radium 223 dichloride in high-risk osteosarcoma: a phase I dose escalation trial. </a:t>
            </a:r>
            <a:r>
              <a:rPr lang="en-US" i="1" dirty="0"/>
              <a:t>Clin Cancer Res. </a:t>
            </a:r>
            <a:r>
              <a:rPr lang="en-US" dirty="0"/>
              <a:t>2019;25:3802-3810.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11980774-A77B-416E-9811-493631AD5A42}" type="slidenum">
              <a:rPr lang="en-US" smtClean="0"/>
              <a:t>35</a:t>
            </a:fld>
            <a:endParaRPr lang="en-US" dirty="0"/>
          </a:p>
        </p:txBody>
      </p:sp>
    </p:spTree>
    <p:extLst>
      <p:ext uri="{BB962C8B-B14F-4D97-AF65-F5344CB8AC3E}">
        <p14:creationId xmlns:p14="http://schemas.microsoft.com/office/powerpoint/2010/main" val="109181914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10:02</a:t>
            </a:r>
            <a:endParaRPr lang="en-US" dirty="0"/>
          </a:p>
        </p:txBody>
      </p:sp>
      <p:sp>
        <p:nvSpPr>
          <p:cNvPr id="4" name="Slide Number Placeholder 3"/>
          <p:cNvSpPr>
            <a:spLocks noGrp="1"/>
          </p:cNvSpPr>
          <p:nvPr>
            <p:ph type="sldNum" sz="quarter" idx="10"/>
          </p:nvPr>
        </p:nvSpPr>
        <p:spPr/>
        <p:txBody>
          <a:bodyPr/>
          <a:lstStyle/>
          <a:p>
            <a:fld id="{11980774-A77B-416E-9811-493631AD5A42}" type="slidenum">
              <a:rPr lang="en-US" smtClean="0"/>
              <a:t>36</a:t>
            </a:fld>
            <a:endParaRPr lang="en-US" dirty="0"/>
          </a:p>
        </p:txBody>
      </p:sp>
    </p:spTree>
    <p:extLst>
      <p:ext uri="{BB962C8B-B14F-4D97-AF65-F5344CB8AC3E}">
        <p14:creationId xmlns:p14="http://schemas.microsoft.com/office/powerpoint/2010/main" val="298447824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00:00</a:t>
            </a:r>
            <a:endParaRPr lang="en-US" dirty="0"/>
          </a:p>
        </p:txBody>
      </p:sp>
      <p:sp>
        <p:nvSpPr>
          <p:cNvPr id="4" name="Slide Number Placeholder 3"/>
          <p:cNvSpPr>
            <a:spLocks noGrp="1"/>
          </p:cNvSpPr>
          <p:nvPr>
            <p:ph type="sldNum" sz="quarter" idx="10"/>
          </p:nvPr>
        </p:nvSpPr>
        <p:spPr/>
        <p:txBody>
          <a:bodyPr/>
          <a:lstStyle/>
          <a:p>
            <a:fld id="{11980774-A77B-416E-9811-493631AD5A42}" type="slidenum">
              <a:rPr lang="en-US" smtClean="0"/>
              <a:t>37</a:t>
            </a:fld>
            <a:endParaRPr lang="en-US" dirty="0"/>
          </a:p>
        </p:txBody>
      </p:sp>
    </p:spTree>
    <p:extLst>
      <p:ext uri="{BB962C8B-B14F-4D97-AF65-F5344CB8AC3E}">
        <p14:creationId xmlns:p14="http://schemas.microsoft.com/office/powerpoint/2010/main" val="314018862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00:29</a:t>
            </a:r>
            <a:endParaRPr lang="en-US" dirty="0"/>
          </a:p>
        </p:txBody>
      </p:sp>
      <p:sp>
        <p:nvSpPr>
          <p:cNvPr id="4" name="Slide Number Placeholder 3"/>
          <p:cNvSpPr>
            <a:spLocks noGrp="1"/>
          </p:cNvSpPr>
          <p:nvPr>
            <p:ph type="sldNum" sz="quarter" idx="10"/>
          </p:nvPr>
        </p:nvSpPr>
        <p:spPr/>
        <p:txBody>
          <a:bodyPr/>
          <a:lstStyle/>
          <a:p>
            <a:fld id="{11980774-A77B-416E-9811-493631AD5A42}" type="slidenum">
              <a:rPr lang="en-US" smtClean="0"/>
              <a:t>38</a:t>
            </a:fld>
            <a:endParaRPr lang="en-US" dirty="0"/>
          </a:p>
        </p:txBody>
      </p:sp>
    </p:spTree>
    <p:extLst>
      <p:ext uri="{BB962C8B-B14F-4D97-AF65-F5344CB8AC3E}">
        <p14:creationId xmlns:p14="http://schemas.microsoft.com/office/powerpoint/2010/main" val="324271835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02:00</a:t>
            </a:r>
          </a:p>
          <a:p>
            <a:endParaRPr lang="en-US" dirty="0" smtClean="0"/>
          </a:p>
          <a:p>
            <a:r>
              <a:rPr lang="en-US" dirty="0" smtClean="0"/>
              <a:t>VEGFR </a:t>
            </a:r>
            <a:r>
              <a:rPr lang="en-US" dirty="0"/>
              <a:t>= vascular endothelial growth factor receptor</a:t>
            </a:r>
          </a:p>
        </p:txBody>
      </p:sp>
      <p:sp>
        <p:nvSpPr>
          <p:cNvPr id="4" name="Slide Number Placeholder 3"/>
          <p:cNvSpPr>
            <a:spLocks noGrp="1"/>
          </p:cNvSpPr>
          <p:nvPr>
            <p:ph type="sldNum" sz="quarter" idx="5"/>
          </p:nvPr>
        </p:nvSpPr>
        <p:spPr/>
        <p:txBody>
          <a:bodyPr/>
          <a:lstStyle/>
          <a:p>
            <a:fld id="{11980774-A77B-416E-9811-493631AD5A42}" type="slidenum">
              <a:rPr lang="en-US" smtClean="0"/>
              <a:t>39</a:t>
            </a:fld>
            <a:endParaRPr lang="en-US" dirty="0"/>
          </a:p>
        </p:txBody>
      </p:sp>
    </p:spTree>
    <p:extLst>
      <p:ext uri="{BB962C8B-B14F-4D97-AF65-F5344CB8AC3E}">
        <p14:creationId xmlns:p14="http://schemas.microsoft.com/office/powerpoint/2010/main" val="7336552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01:45</a:t>
            </a:r>
          </a:p>
        </p:txBody>
      </p:sp>
      <p:sp>
        <p:nvSpPr>
          <p:cNvPr id="4" name="Slide Number Placeholder 3"/>
          <p:cNvSpPr>
            <a:spLocks noGrp="1"/>
          </p:cNvSpPr>
          <p:nvPr>
            <p:ph type="sldNum" sz="quarter" idx="10"/>
          </p:nvPr>
        </p:nvSpPr>
        <p:spPr/>
        <p:txBody>
          <a:bodyPr/>
          <a:lstStyle/>
          <a:p>
            <a:fld id="{11980774-A77B-416E-9811-493631AD5A42}" type="slidenum">
              <a:rPr lang="en-US" smtClean="0"/>
              <a:t>4</a:t>
            </a:fld>
            <a:endParaRPr lang="en-US" dirty="0"/>
          </a:p>
        </p:txBody>
      </p:sp>
    </p:spTree>
    <p:extLst>
      <p:ext uri="{BB962C8B-B14F-4D97-AF65-F5344CB8AC3E}">
        <p14:creationId xmlns:p14="http://schemas.microsoft.com/office/powerpoint/2010/main" val="186955552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03:15</a:t>
            </a:r>
            <a:endParaRPr lang="en-US" dirty="0"/>
          </a:p>
        </p:txBody>
      </p:sp>
      <p:sp>
        <p:nvSpPr>
          <p:cNvPr id="4" name="Slide Number Placeholder 3"/>
          <p:cNvSpPr>
            <a:spLocks noGrp="1"/>
          </p:cNvSpPr>
          <p:nvPr>
            <p:ph type="sldNum" sz="quarter" idx="10"/>
          </p:nvPr>
        </p:nvSpPr>
        <p:spPr/>
        <p:txBody>
          <a:bodyPr/>
          <a:lstStyle/>
          <a:p>
            <a:fld id="{11980774-A77B-416E-9811-493631AD5A42}" type="slidenum">
              <a:rPr lang="en-US" smtClean="0"/>
              <a:t>40</a:t>
            </a:fld>
            <a:endParaRPr lang="en-US" dirty="0"/>
          </a:p>
        </p:txBody>
      </p:sp>
    </p:spTree>
    <p:extLst>
      <p:ext uri="{BB962C8B-B14F-4D97-AF65-F5344CB8AC3E}">
        <p14:creationId xmlns:p14="http://schemas.microsoft.com/office/powerpoint/2010/main" val="313749936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kern="1200" dirty="0" smtClean="0">
                <a:solidFill>
                  <a:schemeClr val="tx1"/>
                </a:solidFill>
                <a:effectLst/>
                <a:latin typeface="+mn-lt"/>
                <a:ea typeface="+mn-ea"/>
                <a:cs typeface="+mn-cs"/>
              </a:rPr>
              <a:t>04:45</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i="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kern="1200" dirty="0" smtClean="0">
                <a:solidFill>
                  <a:schemeClr val="tx1"/>
                </a:solidFill>
                <a:effectLst/>
                <a:latin typeface="+mn-lt"/>
                <a:ea typeface="+mn-ea"/>
                <a:cs typeface="+mn-cs"/>
              </a:rPr>
              <a:t>ClinicalTrials.gov</a:t>
            </a:r>
            <a:r>
              <a:rPr lang="en-US" sz="1200" b="1" i="0" kern="1200" dirty="0">
                <a:solidFill>
                  <a:schemeClr val="tx1"/>
                </a:solidFill>
                <a:effectLst/>
                <a:latin typeface="+mn-lt"/>
                <a:ea typeface="+mn-ea"/>
                <a:cs typeface="+mn-cs"/>
              </a:rPr>
              <a:t>. Phase II Study of Regorafenib as Maintenance Therapy.</a:t>
            </a:r>
            <a:r>
              <a:rPr lang="en-US" sz="1200" b="1" i="0" kern="1200" baseline="0" dirty="0">
                <a:solidFill>
                  <a:schemeClr val="tx1"/>
                </a:solidFill>
                <a:effectLst/>
                <a:latin typeface="+mn-lt"/>
                <a:ea typeface="+mn-ea"/>
                <a:cs typeface="+mn-cs"/>
              </a:rPr>
              <a:t> </a:t>
            </a:r>
            <a:r>
              <a:rPr lang="en-US" dirty="0">
                <a:hlinkClick r:id="rId3"/>
              </a:rPr>
              <a:t>https://clinicaltrials.gov/ct2/show/NCT03793361</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Yonemori</a:t>
            </a:r>
            <a:r>
              <a:rPr lang="en-US" baseline="0" dirty="0"/>
              <a:t> K, Shimizu T, Koyama T, et al. A phase II biomarker-driven study evaluating the clinical efficacy of an MDM2 inhibitor, milademetan, in patients with intimal sarcoma, a disease with a high unmet need. ESMO 2019. Abstract 1732TiP.</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11980774-A77B-416E-9811-493631AD5A42}" type="slidenum">
              <a:rPr lang="en-US" smtClean="0"/>
              <a:t>41</a:t>
            </a:fld>
            <a:endParaRPr lang="en-US" dirty="0"/>
          </a:p>
        </p:txBody>
      </p:sp>
    </p:spTree>
    <p:extLst>
      <p:ext uri="{BB962C8B-B14F-4D97-AF65-F5344CB8AC3E}">
        <p14:creationId xmlns:p14="http://schemas.microsoft.com/office/powerpoint/2010/main" val="36368420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02:21</a:t>
            </a:r>
          </a:p>
        </p:txBody>
      </p:sp>
      <p:sp>
        <p:nvSpPr>
          <p:cNvPr id="4" name="Slide Number Placeholder 3"/>
          <p:cNvSpPr>
            <a:spLocks noGrp="1"/>
          </p:cNvSpPr>
          <p:nvPr>
            <p:ph type="sldNum" sz="quarter" idx="10"/>
          </p:nvPr>
        </p:nvSpPr>
        <p:spPr/>
        <p:txBody>
          <a:bodyPr/>
          <a:lstStyle/>
          <a:p>
            <a:fld id="{11980774-A77B-416E-9811-493631AD5A42}" type="slidenum">
              <a:rPr lang="en-US" smtClean="0"/>
              <a:t>5</a:t>
            </a:fld>
            <a:endParaRPr lang="en-US" dirty="0"/>
          </a:p>
        </p:txBody>
      </p:sp>
    </p:spTree>
    <p:extLst>
      <p:ext uri="{BB962C8B-B14F-4D97-AF65-F5344CB8AC3E}">
        <p14:creationId xmlns:p14="http://schemas.microsoft.com/office/powerpoint/2010/main" val="8551773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02:33</a:t>
            </a:r>
          </a:p>
        </p:txBody>
      </p:sp>
      <p:sp>
        <p:nvSpPr>
          <p:cNvPr id="4" name="Slide Number Placeholder 3"/>
          <p:cNvSpPr>
            <a:spLocks noGrp="1"/>
          </p:cNvSpPr>
          <p:nvPr>
            <p:ph type="sldNum" sz="quarter" idx="10"/>
          </p:nvPr>
        </p:nvSpPr>
        <p:spPr/>
        <p:txBody>
          <a:bodyPr/>
          <a:lstStyle/>
          <a:p>
            <a:fld id="{11980774-A77B-416E-9811-493631AD5A42}" type="slidenum">
              <a:rPr lang="en-US" smtClean="0"/>
              <a:t>6</a:t>
            </a:fld>
            <a:endParaRPr lang="en-US" dirty="0"/>
          </a:p>
        </p:txBody>
      </p:sp>
    </p:spTree>
    <p:extLst>
      <p:ext uri="{BB962C8B-B14F-4D97-AF65-F5344CB8AC3E}">
        <p14:creationId xmlns:p14="http://schemas.microsoft.com/office/powerpoint/2010/main" val="37554468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TKI = tyrosine kinase inhibitor</a:t>
            </a:r>
          </a:p>
          <a:p>
            <a:r>
              <a:rPr lang="en-US" dirty="0"/>
              <a:t>VEGF = vascular endothelial growth factor</a:t>
            </a:r>
          </a:p>
        </p:txBody>
      </p:sp>
      <p:sp>
        <p:nvSpPr>
          <p:cNvPr id="4" name="Slide Number Placeholder 3"/>
          <p:cNvSpPr>
            <a:spLocks noGrp="1"/>
          </p:cNvSpPr>
          <p:nvPr>
            <p:ph type="sldNum" sz="quarter" idx="5"/>
          </p:nvPr>
        </p:nvSpPr>
        <p:spPr/>
        <p:txBody>
          <a:bodyPr/>
          <a:lstStyle/>
          <a:p>
            <a:fld id="{11980774-A77B-416E-9811-493631AD5A42}" type="slidenum">
              <a:rPr lang="en-US" smtClean="0"/>
              <a:t>7</a:t>
            </a:fld>
            <a:endParaRPr lang="en-US" dirty="0"/>
          </a:p>
        </p:txBody>
      </p:sp>
    </p:spTree>
    <p:extLst>
      <p:ext uri="{BB962C8B-B14F-4D97-AF65-F5344CB8AC3E}">
        <p14:creationId xmlns:p14="http://schemas.microsoft.com/office/powerpoint/2010/main" val="28168046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p:spPr>
        <p:txBody>
          <a:bodyPr/>
          <a:lstStyle/>
          <a:p>
            <a:r>
              <a:rPr lang="en-US" dirty="0">
                <a:latin typeface="Arial" charset="0"/>
              </a:rPr>
              <a:t>00:17</a:t>
            </a:r>
          </a:p>
          <a:p>
            <a:endParaRPr lang="en-US" dirty="0">
              <a:latin typeface="Arial" charset="0"/>
            </a:endParaRPr>
          </a:p>
          <a:p>
            <a:r>
              <a:rPr lang="en-US" dirty="0">
                <a:latin typeface="Arial" charset="0"/>
              </a:rPr>
              <a:t>AE = adverse event</a:t>
            </a:r>
          </a:p>
          <a:p>
            <a:r>
              <a:rPr lang="en-US" dirty="0">
                <a:latin typeface="Arial" charset="0"/>
              </a:rPr>
              <a:t>PFS = progression-free survival</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latin typeface="Arial"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Arial" charset="0"/>
              </a:rPr>
              <a:t>Duffaud F, Mir O, Boudou-Rouquette P,</a:t>
            </a:r>
            <a:r>
              <a:rPr lang="en-US" baseline="0" dirty="0">
                <a:latin typeface="Arial" charset="0"/>
              </a:rPr>
              <a:t> et al. </a:t>
            </a:r>
            <a:r>
              <a:rPr lang="en-US" dirty="0">
                <a:latin typeface="Arial" charset="0"/>
              </a:rPr>
              <a:t>Efficacy and safety of regorafenib in adult patients with metastatic osteosarcoma: a non-comparative, randomised, double-blind, placebo-controlled, phase 2 study. </a:t>
            </a:r>
            <a:r>
              <a:rPr lang="en-US" i="1" dirty="0">
                <a:latin typeface="Arial" charset="0"/>
              </a:rPr>
              <a:t>Lancet Oncol</a:t>
            </a:r>
            <a:r>
              <a:rPr lang="en-US" dirty="0">
                <a:latin typeface="Arial" charset="0"/>
              </a:rPr>
              <a:t>. 2019;20:120-133.</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latin typeface="Arial" charset="0"/>
            </a:endParaRPr>
          </a:p>
        </p:txBody>
      </p:sp>
      <p:sp>
        <p:nvSpPr>
          <p:cNvPr id="34820" name="Slide Number Placeholder 3"/>
          <p:cNvSpPr>
            <a:spLocks noGrp="1"/>
          </p:cNvSpPr>
          <p:nvPr>
            <p:ph type="sldNum" sz="quarter" idx="5"/>
          </p:nvPr>
        </p:nvSpPr>
        <p:spPr>
          <a:noFill/>
        </p:spPr>
        <p:txBody>
          <a:bodyPr/>
          <a:lstStyle/>
          <a:p>
            <a:fld id="{C355B5C1-1C11-4481-86CF-2C2BA0754EBA}" type="slidenum">
              <a:rPr lang="en-US"/>
              <a:pPr/>
              <a:t>8</a:t>
            </a:fld>
            <a:endParaRPr lang="en-US" dirty="0"/>
          </a:p>
        </p:txBody>
      </p:sp>
    </p:spTree>
    <p:extLst>
      <p:ext uri="{BB962C8B-B14F-4D97-AF65-F5344CB8AC3E}">
        <p14:creationId xmlns:p14="http://schemas.microsoft.com/office/powerpoint/2010/main" val="21707199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01:26</a:t>
            </a:r>
          </a:p>
          <a:p>
            <a:endParaRPr lang="en-US" dirty="0"/>
          </a:p>
          <a:p>
            <a:r>
              <a:rPr lang="en-US" dirty="0"/>
              <a:t>PD = progressive disease</a:t>
            </a:r>
          </a:p>
          <a:p>
            <a:r>
              <a:rPr lang="en-US" dirty="0"/>
              <a:t>PR = partial response</a:t>
            </a:r>
          </a:p>
          <a:p>
            <a:r>
              <a:rPr lang="en-US" dirty="0"/>
              <a:t>SD = stable disease</a:t>
            </a:r>
          </a:p>
          <a:p>
            <a:endParaRPr lang="en-US" dirty="0"/>
          </a:p>
          <a:p>
            <a:r>
              <a:rPr lang="en-US" dirty="0"/>
              <a:t>Duffaud F, Blay JY, Italiano A, et al. Results of the randomized, placebo (PL)-controlled phase II study evaluating the efficacy and</a:t>
            </a:r>
            <a:r>
              <a:rPr lang="en-US" baseline="0" dirty="0"/>
              <a:t> safety of regorafenib (REGO) in patients (pts) with locally advanced (LA) or metastatic relapsed chrondosarcoma (CS), on behalf of the French Sarcoma Group (FSG) and UNICANCER. Presented at ESMO 2019. Barcelona, Spain. Abstract LBA88.</a:t>
            </a:r>
            <a:endParaRPr lang="en-US" dirty="0"/>
          </a:p>
        </p:txBody>
      </p:sp>
      <p:sp>
        <p:nvSpPr>
          <p:cNvPr id="4" name="Slide Number Placeholder 3"/>
          <p:cNvSpPr>
            <a:spLocks noGrp="1"/>
          </p:cNvSpPr>
          <p:nvPr>
            <p:ph type="sldNum" sz="quarter" idx="10"/>
          </p:nvPr>
        </p:nvSpPr>
        <p:spPr/>
        <p:txBody>
          <a:bodyPr/>
          <a:lstStyle/>
          <a:p>
            <a:fld id="{11980774-A77B-416E-9811-493631AD5A42}" type="slidenum">
              <a:rPr lang="en-US" smtClean="0"/>
              <a:t>9</a:t>
            </a:fld>
            <a:endParaRPr lang="en-US" dirty="0"/>
          </a:p>
        </p:txBody>
      </p:sp>
    </p:spTree>
    <p:extLst>
      <p:ext uri="{BB962C8B-B14F-4D97-AF65-F5344CB8AC3E}">
        <p14:creationId xmlns:p14="http://schemas.microsoft.com/office/powerpoint/2010/main" val="388945673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jpg"/></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ME_Program Title ">
    <p:spTree>
      <p:nvGrpSpPr>
        <p:cNvPr id="1" name=""/>
        <p:cNvGrpSpPr/>
        <p:nvPr/>
      </p:nvGrpSpPr>
      <p:grpSpPr>
        <a:xfrm>
          <a:off x="0" y="0"/>
          <a:ext cx="0" cy="0"/>
          <a:chOff x="0" y="0"/>
          <a:chExt cx="0" cy="0"/>
        </a:xfrm>
      </p:grpSpPr>
      <p:sp>
        <p:nvSpPr>
          <p:cNvPr id="77" name="Rectangle 2"/>
          <p:cNvSpPr>
            <a:spLocks noGrp="1" noChangeArrowheads="1"/>
          </p:cNvSpPr>
          <p:nvPr>
            <p:ph type="ctrTitle" hasCustomPrompt="1"/>
          </p:nvPr>
        </p:nvSpPr>
        <p:spPr>
          <a:xfrm>
            <a:off x="654050" y="1447800"/>
            <a:ext cx="7835900" cy="1168400"/>
          </a:xfrm>
          <a:ln>
            <a:noFill/>
          </a:ln>
          <a:effectLst/>
        </p:spPr>
        <p:txBody>
          <a:bodyPr anchor="ctr" anchorCtr="0">
            <a:noAutofit/>
          </a:bodyPr>
          <a:lstStyle>
            <a:lvl1pPr algn="ctr">
              <a:defRPr sz="4400" b="1" i="0">
                <a:solidFill>
                  <a:schemeClr val="tx2"/>
                </a:solidFill>
                <a:latin typeface="Calibri Light" panose="020F0302020204030204" pitchFamily="34" charset="0"/>
                <a:ea typeface="Kozuka Gothic Pro L" panose="020B0200000000000000" pitchFamily="34" charset="-128"/>
                <a:cs typeface="Calibri Light" panose="020F0302020204030204" pitchFamily="34" charset="0"/>
              </a:defRPr>
            </a:lvl1pPr>
          </a:lstStyle>
          <a:p>
            <a:r>
              <a:rPr lang="en-US" dirty="0"/>
              <a:t>Click To Edit Master Title Style</a:t>
            </a:r>
          </a:p>
        </p:txBody>
      </p:sp>
      <p:sp>
        <p:nvSpPr>
          <p:cNvPr id="78" name="Rectangle 3"/>
          <p:cNvSpPr>
            <a:spLocks noGrp="1" noChangeArrowheads="1"/>
          </p:cNvSpPr>
          <p:nvPr>
            <p:ph type="subTitle" idx="1"/>
          </p:nvPr>
        </p:nvSpPr>
        <p:spPr>
          <a:xfrm>
            <a:off x="656167" y="2748295"/>
            <a:ext cx="7831667" cy="647700"/>
          </a:xfrm>
          <a:ln>
            <a:noFill/>
          </a:ln>
          <a:effectLst/>
        </p:spPr>
        <p:txBody>
          <a:bodyPr>
            <a:noAutofit/>
          </a:bodyPr>
          <a:lstStyle>
            <a:lvl1pPr marL="0" indent="0" algn="ctr">
              <a:buFontTx/>
              <a:buNone/>
              <a:defRPr sz="3600" i="1">
                <a:solidFill>
                  <a:schemeClr val="accent6"/>
                </a:solidFill>
                <a:latin typeface="Calibri Light" panose="020F0302020204030204" pitchFamily="34" charset="0"/>
              </a:defRPr>
            </a:lvl1pPr>
          </a:lstStyle>
          <a:p>
            <a:r>
              <a:rPr lang="en-US" dirty="0"/>
              <a:t>Click to edit Master subtitle style</a:t>
            </a:r>
          </a:p>
        </p:txBody>
      </p:sp>
      <p:sp>
        <p:nvSpPr>
          <p:cNvPr id="3" name="Text Placeholder 2"/>
          <p:cNvSpPr>
            <a:spLocks noGrp="1"/>
          </p:cNvSpPr>
          <p:nvPr>
            <p:ph type="body" sz="quarter" idx="10"/>
          </p:nvPr>
        </p:nvSpPr>
        <p:spPr>
          <a:xfrm>
            <a:off x="326648" y="3886200"/>
            <a:ext cx="4225473" cy="350838"/>
          </a:xfrm>
        </p:spPr>
        <p:txBody>
          <a:bodyPr anchor="t">
            <a:noAutofit/>
          </a:bodyPr>
          <a:lstStyle>
            <a:lvl1pPr marL="0" indent="0">
              <a:lnSpc>
                <a:spcPts val="2800"/>
              </a:lnSpc>
              <a:spcBef>
                <a:spcPts val="600"/>
              </a:spcBef>
              <a:buFont typeface="Arial" panose="020B0604020202020204" pitchFamily="34" charset="0"/>
              <a:buNone/>
              <a:defRPr sz="2400">
                <a:solidFill>
                  <a:schemeClr val="accent6"/>
                </a:solidFill>
                <a:latin typeface="Calibri Light" panose="020F0302020204030204" pitchFamily="34" charset="0"/>
              </a:defRPr>
            </a:lvl1pPr>
          </a:lstStyle>
          <a:p>
            <a:pPr lvl="0"/>
            <a:r>
              <a:rPr lang="en-US" dirty="0"/>
              <a:t>Click to edit Master text styles</a:t>
            </a:r>
          </a:p>
        </p:txBody>
      </p:sp>
      <p:pic>
        <p:nvPicPr>
          <p:cNvPr id="6" name="Picture 5" descr="MedscapeEDU_Logo.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6528" y="381000"/>
            <a:ext cx="1587500" cy="488950"/>
          </a:xfrm>
          <a:prstGeom prst="rect">
            <a:avLst/>
          </a:prstGeom>
        </p:spPr>
      </p:pic>
      <p:sp>
        <p:nvSpPr>
          <p:cNvPr id="10" name="Text Placeholder 16"/>
          <p:cNvSpPr>
            <a:spLocks noGrp="1"/>
          </p:cNvSpPr>
          <p:nvPr>
            <p:ph type="body" sz="quarter" idx="15"/>
          </p:nvPr>
        </p:nvSpPr>
        <p:spPr>
          <a:xfrm>
            <a:off x="325438" y="4290492"/>
            <a:ext cx="4226683" cy="1666875"/>
          </a:xfrm>
        </p:spPr>
        <p:txBody>
          <a:bodyPr/>
          <a:lstStyle>
            <a:lvl1pPr marL="0" indent="0">
              <a:lnSpc>
                <a:spcPct val="90000"/>
              </a:lnSpc>
              <a:spcBef>
                <a:spcPts val="0"/>
              </a:spcBef>
              <a:defRPr sz="2400">
                <a:solidFill>
                  <a:schemeClr val="tx1"/>
                </a:solidFill>
                <a:latin typeface="Calibri Light" panose="020F0302020204030204" pitchFamily="34" charset="0"/>
              </a:defRPr>
            </a:lvl1pPr>
            <a:lvl2pPr marL="0" indent="0">
              <a:lnSpc>
                <a:spcPct val="90000"/>
              </a:lnSpc>
              <a:spcBef>
                <a:spcPts val="0"/>
              </a:spcBef>
              <a:buFontTx/>
              <a:buNone/>
              <a:defRPr sz="2000">
                <a:solidFill>
                  <a:schemeClr val="tx2"/>
                </a:solidFill>
                <a:latin typeface="+mn-lt"/>
              </a:defRPr>
            </a:lvl2pPr>
            <a:lvl3pPr marL="806450" indent="0">
              <a:buFontTx/>
              <a:buNone/>
              <a:defRPr/>
            </a:lvl3pPr>
            <a:lvl4pPr marL="1198563" indent="0">
              <a:buFontTx/>
              <a:buNone/>
              <a:defRPr/>
            </a:lvl4pPr>
            <a:lvl5pPr marL="1554163" indent="0">
              <a:buFontTx/>
              <a:buNone/>
              <a:defRPr/>
            </a:lvl5pPr>
          </a:lstStyle>
          <a:p>
            <a:pPr lvl="0"/>
            <a:r>
              <a:rPr lang="en-US" dirty="0"/>
              <a:t>Click to edit Master text styles</a:t>
            </a:r>
          </a:p>
          <a:p>
            <a:pPr lvl="1"/>
            <a:r>
              <a:rPr lang="en-US" dirty="0"/>
              <a:t>Second level</a:t>
            </a:r>
          </a:p>
        </p:txBody>
      </p:sp>
      <p:pic>
        <p:nvPicPr>
          <p:cNvPr id="7" name="Picture 6" descr="MedscapeEDU_Logo.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6528" y="381000"/>
            <a:ext cx="1587500" cy="488950"/>
          </a:xfrm>
          <a:prstGeom prst="rect">
            <a:avLst/>
          </a:prstGeom>
        </p:spPr>
      </p:pic>
    </p:spTree>
    <p:extLst>
      <p:ext uri="{BB962C8B-B14F-4D97-AF65-F5344CB8AC3E}">
        <p14:creationId xmlns:p14="http://schemas.microsoft.com/office/powerpoint/2010/main" val="1711952116"/>
      </p:ext>
    </p:extLst>
  </p:cSld>
  <p:clrMapOvr>
    <a:masterClrMapping/>
  </p:clrMapOvr>
  <p:extLst mod="1">
    <p:ext uri="{DCECCB84-F9BA-43D5-87BE-67443E8EF086}">
      <p15:sldGuideLst xmlns:p15="http://schemas.microsoft.com/office/powerpoint/2012/main">
        <p15:guide id="1" orient="horz" pos="2160">
          <p15:clr>
            <a:srgbClr val="FBAE40"/>
          </p15:clr>
        </p15:guide>
        <p15:guide id="2" pos="2880">
          <p15:clr>
            <a:srgbClr val="FBAE40"/>
          </p15:clr>
        </p15:guide>
        <p15:guide id="3" pos="264">
          <p15:clr>
            <a:srgbClr val="FBAE40"/>
          </p15:clr>
        </p15:guide>
        <p15:guide id="4" orient="horz" pos="3576">
          <p15:clr>
            <a:srgbClr val="FBAE40"/>
          </p15:clr>
        </p15:guide>
        <p15:guide id="5" orient="horz" pos="3144">
          <p15:clr>
            <a:srgbClr val="FBAE40"/>
          </p15:clr>
        </p15:guide>
        <p15:guide id="6" orient="horz" pos="3384">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ME_Divider ">
    <p:spTree>
      <p:nvGrpSpPr>
        <p:cNvPr id="1" name=""/>
        <p:cNvGrpSpPr/>
        <p:nvPr/>
      </p:nvGrpSpPr>
      <p:grpSpPr>
        <a:xfrm>
          <a:off x="0" y="0"/>
          <a:ext cx="0" cy="0"/>
          <a:chOff x="0" y="0"/>
          <a:chExt cx="0" cy="0"/>
        </a:xfrm>
      </p:grpSpPr>
      <p:sp>
        <p:nvSpPr>
          <p:cNvPr id="77" name="Rectangle 2"/>
          <p:cNvSpPr>
            <a:spLocks noGrp="1" noChangeArrowheads="1"/>
          </p:cNvSpPr>
          <p:nvPr>
            <p:ph type="ctrTitle" hasCustomPrompt="1"/>
          </p:nvPr>
        </p:nvSpPr>
        <p:spPr>
          <a:xfrm>
            <a:off x="2137230" y="2628900"/>
            <a:ext cx="4869540" cy="1600200"/>
          </a:xfrm>
          <a:ln>
            <a:noFill/>
          </a:ln>
          <a:effectLst/>
        </p:spPr>
        <p:txBody>
          <a:bodyPr anchor="ctr" anchorCtr="1">
            <a:noAutofit/>
          </a:bodyPr>
          <a:lstStyle>
            <a:lvl1pPr algn="ctr">
              <a:defRPr sz="4000">
                <a:solidFill>
                  <a:schemeClr val="accent6"/>
                </a:solidFill>
              </a:defRPr>
            </a:lvl1pPr>
          </a:lstStyle>
          <a:p>
            <a:r>
              <a:rPr lang="en-US" dirty="0"/>
              <a:t>Click To Edit Master Title Style</a:t>
            </a:r>
          </a:p>
        </p:txBody>
      </p:sp>
      <p:pic>
        <p:nvPicPr>
          <p:cNvPr id="3" name="Picture 2" descr="MedscapeEDU_Logo.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6528" y="381000"/>
            <a:ext cx="1587500" cy="488950"/>
          </a:xfrm>
          <a:prstGeom prst="rect">
            <a:avLst/>
          </a:prstGeom>
        </p:spPr>
      </p:pic>
      <p:pic>
        <p:nvPicPr>
          <p:cNvPr id="4" name="Picture 3" descr="MedscapeEDU_Logo.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6528" y="381000"/>
            <a:ext cx="1587500" cy="488950"/>
          </a:xfrm>
          <a:prstGeom prst="rect">
            <a:avLst/>
          </a:prstGeom>
        </p:spPr>
      </p:pic>
    </p:spTree>
    <p:extLst>
      <p:ext uri="{BB962C8B-B14F-4D97-AF65-F5344CB8AC3E}">
        <p14:creationId xmlns:p14="http://schemas.microsoft.com/office/powerpoint/2010/main" val="24064577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1_ME_Divider ">
    <p:spTree>
      <p:nvGrpSpPr>
        <p:cNvPr id="1" name=""/>
        <p:cNvGrpSpPr/>
        <p:nvPr/>
      </p:nvGrpSpPr>
      <p:grpSpPr>
        <a:xfrm>
          <a:off x="0" y="0"/>
          <a:ext cx="0" cy="0"/>
          <a:chOff x="0" y="0"/>
          <a:chExt cx="0" cy="0"/>
        </a:xfrm>
      </p:grpSpPr>
      <p:sp>
        <p:nvSpPr>
          <p:cNvPr id="77" name="Rectangle 2"/>
          <p:cNvSpPr>
            <a:spLocks noGrp="1" noChangeArrowheads="1"/>
          </p:cNvSpPr>
          <p:nvPr>
            <p:ph type="ctrTitle" hasCustomPrompt="1"/>
          </p:nvPr>
        </p:nvSpPr>
        <p:spPr>
          <a:xfrm>
            <a:off x="2137230" y="2628900"/>
            <a:ext cx="4869540" cy="1600200"/>
          </a:xfrm>
          <a:ln>
            <a:noFill/>
          </a:ln>
          <a:effectLst/>
        </p:spPr>
        <p:txBody>
          <a:bodyPr anchor="ctr" anchorCtr="1">
            <a:noAutofit/>
          </a:bodyPr>
          <a:lstStyle>
            <a:lvl1pPr algn="ctr">
              <a:defRPr sz="4000">
                <a:solidFill>
                  <a:schemeClr val="accent6"/>
                </a:solidFill>
              </a:defRPr>
            </a:lvl1pPr>
          </a:lstStyle>
          <a:p>
            <a:r>
              <a:rPr lang="en-US" dirty="0"/>
              <a:t>Click To Edit Master Title Style</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2336" y="429768"/>
            <a:ext cx="1965966" cy="393192"/>
          </a:xfrm>
          <a:prstGeom prst="rect">
            <a:avLst/>
          </a:prstGeom>
        </p:spPr>
      </p:pic>
    </p:spTree>
    <p:extLst>
      <p:ext uri="{BB962C8B-B14F-4D97-AF65-F5344CB8AC3E}">
        <p14:creationId xmlns:p14="http://schemas.microsoft.com/office/powerpoint/2010/main" val="32288371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ME_Divider_HemOnc">
    <p:spTree>
      <p:nvGrpSpPr>
        <p:cNvPr id="1" name=""/>
        <p:cNvGrpSpPr/>
        <p:nvPr/>
      </p:nvGrpSpPr>
      <p:grpSpPr>
        <a:xfrm>
          <a:off x="0" y="0"/>
          <a:ext cx="0" cy="0"/>
          <a:chOff x="0" y="0"/>
          <a:chExt cx="0" cy="0"/>
        </a:xfrm>
      </p:grpSpPr>
      <p:sp>
        <p:nvSpPr>
          <p:cNvPr id="77" name="Rectangle 2"/>
          <p:cNvSpPr>
            <a:spLocks noGrp="1" noChangeArrowheads="1"/>
          </p:cNvSpPr>
          <p:nvPr>
            <p:ph type="ctrTitle" hasCustomPrompt="1"/>
          </p:nvPr>
        </p:nvSpPr>
        <p:spPr>
          <a:xfrm>
            <a:off x="2137230" y="2628900"/>
            <a:ext cx="4869540" cy="1600200"/>
          </a:xfrm>
          <a:ln>
            <a:noFill/>
          </a:ln>
          <a:effectLst/>
        </p:spPr>
        <p:txBody>
          <a:bodyPr anchor="ctr" anchorCtr="1">
            <a:noAutofit/>
          </a:bodyPr>
          <a:lstStyle>
            <a:lvl1pPr algn="ctr">
              <a:defRPr sz="4000">
                <a:solidFill>
                  <a:schemeClr val="accent6"/>
                </a:solidFill>
              </a:defRPr>
            </a:lvl1pPr>
          </a:lstStyle>
          <a:p>
            <a:r>
              <a:rPr lang="en-US" dirty="0"/>
              <a:t>Click To Edit Master Title Style</a:t>
            </a:r>
          </a:p>
        </p:txBody>
      </p:sp>
      <p:pic>
        <p:nvPicPr>
          <p:cNvPr id="5" name="2AAF0B0F-229C-4C10-AC40-2086B59DC6D5" descr="85F6AE12-E54F-4782-8B53-6DCFDBC25877@verizon"/>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47472" y="384048"/>
            <a:ext cx="2972737" cy="376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177412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ME_Divider - THO">
    <p:spTree>
      <p:nvGrpSpPr>
        <p:cNvPr id="1" name=""/>
        <p:cNvGrpSpPr/>
        <p:nvPr/>
      </p:nvGrpSpPr>
      <p:grpSpPr>
        <a:xfrm>
          <a:off x="0" y="0"/>
          <a:ext cx="0" cy="0"/>
          <a:chOff x="0" y="0"/>
          <a:chExt cx="0" cy="0"/>
        </a:xfrm>
      </p:grpSpPr>
      <p:sp>
        <p:nvSpPr>
          <p:cNvPr id="77" name="Rectangle 2"/>
          <p:cNvSpPr>
            <a:spLocks noGrp="1" noChangeArrowheads="1"/>
          </p:cNvSpPr>
          <p:nvPr>
            <p:ph type="ctrTitle" hasCustomPrompt="1"/>
          </p:nvPr>
        </p:nvSpPr>
        <p:spPr>
          <a:xfrm>
            <a:off x="2137230" y="2628900"/>
            <a:ext cx="4869540" cy="1600200"/>
          </a:xfrm>
          <a:ln>
            <a:noFill/>
          </a:ln>
          <a:effectLst/>
        </p:spPr>
        <p:txBody>
          <a:bodyPr anchor="ctr" anchorCtr="1">
            <a:noAutofit/>
          </a:bodyPr>
          <a:lstStyle>
            <a:lvl1pPr algn="ctr">
              <a:defRPr sz="4000">
                <a:solidFill>
                  <a:schemeClr val="accent6"/>
                </a:solidFill>
              </a:defRPr>
            </a:lvl1pPr>
          </a:lstStyle>
          <a:p>
            <a:r>
              <a:rPr lang="en-US" dirty="0"/>
              <a:t>Click To Edit Master Title Style</a:t>
            </a:r>
          </a:p>
        </p:txBody>
      </p:sp>
      <p:pic>
        <p:nvPicPr>
          <p:cNvPr id="4" name="Picture 3" descr="MedscapeEDU_Logo.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6528" y="381000"/>
            <a:ext cx="1587500" cy="488950"/>
          </a:xfrm>
          <a:prstGeom prst="rect">
            <a:avLst/>
          </a:prstGeom>
        </p:spPr>
      </p:pic>
      <p:pic>
        <p:nvPicPr>
          <p:cNvPr id="6" name="Picture 5" descr="MedscapeEDU_Logo.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6528" y="381000"/>
            <a:ext cx="1587500" cy="488950"/>
          </a:xfrm>
          <a:prstGeom prst="rect">
            <a:avLst/>
          </a:prstGeom>
        </p:spPr>
      </p:pic>
      <p:pic>
        <p:nvPicPr>
          <p:cNvPr id="7" name="Picture 6" descr="THO_logo.jp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392960" y="323850"/>
            <a:ext cx="1447800" cy="508000"/>
          </a:xfrm>
          <a:prstGeom prst="rect">
            <a:avLst/>
          </a:prstGeom>
        </p:spPr>
      </p:pic>
    </p:spTree>
    <p:extLst>
      <p:ext uri="{BB962C8B-B14F-4D97-AF65-F5344CB8AC3E}">
        <p14:creationId xmlns:p14="http://schemas.microsoft.com/office/powerpoint/2010/main" val="39296593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ME_Content ">
    <p:spTree>
      <p:nvGrpSpPr>
        <p:cNvPr id="1" name=""/>
        <p:cNvGrpSpPr/>
        <p:nvPr/>
      </p:nvGrpSpPr>
      <p:grpSpPr>
        <a:xfrm>
          <a:off x="0" y="0"/>
          <a:ext cx="0" cy="0"/>
          <a:chOff x="0" y="0"/>
          <a:chExt cx="0" cy="0"/>
        </a:xfrm>
      </p:grpSpPr>
      <p:sp>
        <p:nvSpPr>
          <p:cNvPr id="5" name="Text Placeholder 2"/>
          <p:cNvSpPr>
            <a:spLocks noGrp="1"/>
          </p:cNvSpPr>
          <p:nvPr>
            <p:ph type="body" sz="quarter" idx="15"/>
          </p:nvPr>
        </p:nvSpPr>
        <p:spPr>
          <a:xfrm>
            <a:off x="310896" y="6161088"/>
            <a:ext cx="8522208" cy="696912"/>
          </a:xfrm>
        </p:spPr>
        <p:txBody>
          <a:bodyPr anchor="b">
            <a:noAutofit/>
          </a:bodyPr>
          <a:lstStyle>
            <a:lvl1pPr marL="0" indent="0">
              <a:lnSpc>
                <a:spcPct val="90000"/>
              </a:lnSpc>
              <a:spcBef>
                <a:spcPts val="0"/>
              </a:spcBef>
              <a:buFontTx/>
              <a:buNone/>
              <a:defRPr sz="1400" b="0">
                <a:solidFill>
                  <a:schemeClr val="tx1"/>
                </a:solidFill>
                <a:latin typeface="Calibri" panose="020F0502020204030204" pitchFamily="34" charset="0"/>
              </a:defRPr>
            </a:lvl1pPr>
          </a:lstStyle>
          <a:p>
            <a:pPr lvl="0"/>
            <a:r>
              <a:rPr lang="en-US" dirty="0"/>
              <a:t>Click to edit Master text styles</a:t>
            </a:r>
          </a:p>
        </p:txBody>
      </p:sp>
      <p:sp>
        <p:nvSpPr>
          <p:cNvPr id="2" name="Title 1"/>
          <p:cNvSpPr>
            <a:spLocks noGrp="1"/>
          </p:cNvSpPr>
          <p:nvPr>
            <p:ph type="title"/>
          </p:nvPr>
        </p:nvSpPr>
        <p:spPr>
          <a:xfrm>
            <a:off x="310896" y="384048"/>
            <a:ext cx="8522208" cy="868680"/>
          </a:xfrm>
        </p:spPr>
        <p:txBody>
          <a:bodyPr/>
          <a:lstStyle/>
          <a:p>
            <a:r>
              <a:rPr lang="en-US"/>
              <a:t>Click to edit Master title style</a:t>
            </a:r>
          </a:p>
        </p:txBody>
      </p:sp>
      <p:sp>
        <p:nvSpPr>
          <p:cNvPr id="7" name="Content Placeholder 6"/>
          <p:cNvSpPr>
            <a:spLocks noGrp="1"/>
          </p:cNvSpPr>
          <p:nvPr>
            <p:ph sz="quarter" idx="16"/>
          </p:nvPr>
        </p:nvSpPr>
        <p:spPr>
          <a:xfrm>
            <a:off x="310356" y="1609344"/>
            <a:ext cx="8523288" cy="4495800"/>
          </a:xfrm>
        </p:spPr>
        <p:txBody>
          <a:bodyPr/>
          <a:lstStyle>
            <a:lvl1pPr>
              <a:defRPr>
                <a:solidFill>
                  <a:schemeClr val="tx1"/>
                </a:solidFill>
                <a:latin typeface="+mn-lt"/>
              </a:defRPr>
            </a:lvl1pPr>
            <a:lvl2pPr>
              <a:defRPr>
                <a:solidFill>
                  <a:schemeClr val="tx2"/>
                </a:solidFill>
                <a:latin typeface="+mn-lt"/>
              </a:defRPr>
            </a:lvl2pPr>
            <a:lvl3pPr>
              <a:defRPr>
                <a:solidFill>
                  <a:schemeClr val="tx2"/>
                </a:solidFill>
                <a:latin typeface="+mn-lt"/>
              </a:defRPr>
            </a:lvl3pPr>
            <a:lvl4pPr>
              <a:defRPr>
                <a:solidFill>
                  <a:schemeClr val="tx2"/>
                </a:solidFill>
                <a:latin typeface="+mn-lt"/>
              </a:defRPr>
            </a:lvl4pPr>
            <a:lvl5pPr>
              <a:buClr>
                <a:srgbClr val="067A80"/>
              </a:buClr>
              <a:defRPr>
                <a:solidFill>
                  <a:schemeClr val="tx2"/>
                </a:solidFill>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7696431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ME_Two Content ">
    <p:spTree>
      <p:nvGrpSpPr>
        <p:cNvPr id="1" name=""/>
        <p:cNvGrpSpPr/>
        <p:nvPr/>
      </p:nvGrpSpPr>
      <p:grpSpPr>
        <a:xfrm>
          <a:off x="0" y="0"/>
          <a:ext cx="0" cy="0"/>
          <a:chOff x="0" y="0"/>
          <a:chExt cx="0" cy="0"/>
        </a:xfrm>
      </p:grpSpPr>
      <p:sp>
        <p:nvSpPr>
          <p:cNvPr id="2" name="Title 1"/>
          <p:cNvSpPr>
            <a:spLocks noGrp="1"/>
          </p:cNvSpPr>
          <p:nvPr>
            <p:ph type="title"/>
          </p:nvPr>
        </p:nvSpPr>
        <p:spPr>
          <a:xfrm>
            <a:off x="310896" y="384048"/>
            <a:ext cx="8522208" cy="868680"/>
          </a:xfrm>
        </p:spPr>
        <p:txBody>
          <a:bodyPr/>
          <a:lstStyle/>
          <a:p>
            <a:r>
              <a:rPr lang="en-US"/>
              <a:t>Click to edit Master title style</a:t>
            </a:r>
          </a:p>
        </p:txBody>
      </p:sp>
      <p:sp>
        <p:nvSpPr>
          <p:cNvPr id="9" name="Text Placeholder 2"/>
          <p:cNvSpPr>
            <a:spLocks noGrp="1"/>
          </p:cNvSpPr>
          <p:nvPr>
            <p:ph type="body" sz="quarter" idx="15" hasCustomPrompt="1"/>
          </p:nvPr>
        </p:nvSpPr>
        <p:spPr>
          <a:xfrm>
            <a:off x="310896" y="6161088"/>
            <a:ext cx="8522208" cy="696912"/>
          </a:xfrm>
        </p:spPr>
        <p:txBody>
          <a:bodyPr anchor="b">
            <a:noAutofit/>
          </a:bodyPr>
          <a:lstStyle>
            <a:lvl1pPr marL="0" indent="0">
              <a:lnSpc>
                <a:spcPct val="90000"/>
              </a:lnSpc>
              <a:spcBef>
                <a:spcPts val="0"/>
              </a:spcBef>
              <a:buFontTx/>
              <a:buNone/>
              <a:defRPr sz="1400" b="0">
                <a:solidFill>
                  <a:schemeClr val="tx1"/>
                </a:solidFill>
                <a:latin typeface="Calibri" panose="020F0502020204030204" pitchFamily="34" charset="0"/>
              </a:defRPr>
            </a:lvl1pPr>
          </a:lstStyle>
          <a:p>
            <a:pPr lvl="0"/>
            <a:r>
              <a:rPr lang="en-US" dirty="0"/>
              <a:t>Click to edit Master text styles</a:t>
            </a:r>
          </a:p>
        </p:txBody>
      </p:sp>
      <p:sp>
        <p:nvSpPr>
          <p:cNvPr id="5" name="Content Placeholder 4"/>
          <p:cNvSpPr>
            <a:spLocks noGrp="1"/>
          </p:cNvSpPr>
          <p:nvPr>
            <p:ph sz="quarter" idx="16"/>
          </p:nvPr>
        </p:nvSpPr>
        <p:spPr>
          <a:xfrm>
            <a:off x="310897" y="1609344"/>
            <a:ext cx="4184904" cy="4495800"/>
          </a:xfrm>
        </p:spPr>
        <p:txBody>
          <a:bodyPr/>
          <a:lstStyle>
            <a:lvl1pPr>
              <a:defRPr>
                <a:solidFill>
                  <a:schemeClr val="tx1"/>
                </a:solidFill>
                <a:latin typeface="+mn-lt"/>
              </a:defRPr>
            </a:lvl1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11" name="Content Placeholder 4"/>
          <p:cNvSpPr>
            <a:spLocks noGrp="1"/>
          </p:cNvSpPr>
          <p:nvPr>
            <p:ph sz="quarter" idx="17"/>
          </p:nvPr>
        </p:nvSpPr>
        <p:spPr>
          <a:xfrm>
            <a:off x="4679420" y="1609344"/>
            <a:ext cx="4184904" cy="4495800"/>
          </a:xfrm>
        </p:spPr>
        <p:txBody>
          <a:bodyPr/>
          <a:lstStyle>
            <a:lvl1pPr>
              <a:defRPr>
                <a:solidFill>
                  <a:schemeClr val="tx1"/>
                </a:solidFill>
                <a:latin typeface="+mn-lt"/>
              </a:defRPr>
            </a:lvl1pPr>
          </a:lstStyle>
          <a:p>
            <a:pPr lvl="0"/>
            <a:r>
              <a:rPr lang="en-US" dirty="0"/>
              <a:t>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29364450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E_Title Only">
    <p:spTree>
      <p:nvGrpSpPr>
        <p:cNvPr id="1" name=""/>
        <p:cNvGrpSpPr/>
        <p:nvPr/>
      </p:nvGrpSpPr>
      <p:grpSpPr>
        <a:xfrm>
          <a:off x="0" y="0"/>
          <a:ext cx="0" cy="0"/>
          <a:chOff x="0" y="0"/>
          <a:chExt cx="0" cy="0"/>
        </a:xfrm>
      </p:grpSpPr>
      <p:sp>
        <p:nvSpPr>
          <p:cNvPr id="5" name="Text Placeholder 2"/>
          <p:cNvSpPr>
            <a:spLocks noGrp="1"/>
          </p:cNvSpPr>
          <p:nvPr>
            <p:ph type="body" sz="quarter" idx="15"/>
          </p:nvPr>
        </p:nvSpPr>
        <p:spPr>
          <a:xfrm>
            <a:off x="310896" y="6161088"/>
            <a:ext cx="8522208" cy="696912"/>
          </a:xfrm>
        </p:spPr>
        <p:txBody>
          <a:bodyPr anchor="b">
            <a:noAutofit/>
          </a:bodyPr>
          <a:lstStyle>
            <a:lvl1pPr marL="0" indent="0">
              <a:lnSpc>
                <a:spcPct val="90000"/>
              </a:lnSpc>
              <a:spcBef>
                <a:spcPts val="0"/>
              </a:spcBef>
              <a:buFontTx/>
              <a:buNone/>
              <a:defRPr sz="1400" b="0">
                <a:solidFill>
                  <a:schemeClr val="tx1"/>
                </a:solidFill>
                <a:latin typeface="Calibri" panose="020F0502020204030204" pitchFamily="34" charset="0"/>
              </a:defRPr>
            </a:lvl1pPr>
          </a:lstStyle>
          <a:p>
            <a:pPr lvl="0"/>
            <a:r>
              <a:rPr lang="en-US" dirty="0"/>
              <a:t>Click to edit Master text styles</a:t>
            </a:r>
          </a:p>
        </p:txBody>
      </p:sp>
      <p:sp>
        <p:nvSpPr>
          <p:cNvPr id="2" name="Title 1"/>
          <p:cNvSpPr>
            <a:spLocks noGrp="1"/>
          </p:cNvSpPr>
          <p:nvPr>
            <p:ph type="title"/>
          </p:nvPr>
        </p:nvSpPr>
        <p:spPr>
          <a:xfrm>
            <a:off x="310896" y="384048"/>
            <a:ext cx="8522208" cy="868680"/>
          </a:xfrm>
        </p:spPr>
        <p:txBody>
          <a:bodyPr/>
          <a:lstStyle/>
          <a:p>
            <a:r>
              <a:rPr lang="en-US"/>
              <a:t>Click to edit Master title style</a:t>
            </a:r>
          </a:p>
        </p:txBody>
      </p:sp>
    </p:spTree>
    <p:extLst>
      <p:ext uri="{BB962C8B-B14F-4D97-AF65-F5344CB8AC3E}">
        <p14:creationId xmlns:p14="http://schemas.microsoft.com/office/powerpoint/2010/main" val="6493111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E_Abbreviations">
    <p:spTree>
      <p:nvGrpSpPr>
        <p:cNvPr id="1" name=""/>
        <p:cNvGrpSpPr/>
        <p:nvPr/>
      </p:nvGrpSpPr>
      <p:grpSpPr>
        <a:xfrm>
          <a:off x="0" y="0"/>
          <a:ext cx="0" cy="0"/>
          <a:chOff x="0" y="0"/>
          <a:chExt cx="0" cy="0"/>
        </a:xfrm>
      </p:grpSpPr>
      <p:sp>
        <p:nvSpPr>
          <p:cNvPr id="2" name="Title 1"/>
          <p:cNvSpPr>
            <a:spLocks noGrp="1"/>
          </p:cNvSpPr>
          <p:nvPr>
            <p:ph type="title"/>
          </p:nvPr>
        </p:nvSpPr>
        <p:spPr>
          <a:xfrm>
            <a:off x="310896" y="384048"/>
            <a:ext cx="8522208" cy="868680"/>
          </a:xfrm>
        </p:spPr>
        <p:txBody>
          <a:bodyPr/>
          <a:lstStyle/>
          <a:p>
            <a:r>
              <a:rPr lang="en-US"/>
              <a:t>Click to edit Master title style</a:t>
            </a:r>
          </a:p>
        </p:txBody>
      </p:sp>
      <p:sp>
        <p:nvSpPr>
          <p:cNvPr id="5" name="Content Placeholder 4"/>
          <p:cNvSpPr>
            <a:spLocks noGrp="1"/>
          </p:cNvSpPr>
          <p:nvPr>
            <p:ph sz="quarter" idx="10"/>
          </p:nvPr>
        </p:nvSpPr>
        <p:spPr>
          <a:xfrm>
            <a:off x="310896" y="1609344"/>
            <a:ext cx="8522208" cy="4648200"/>
          </a:xfrm>
        </p:spPr>
        <p:txBody>
          <a:bodyPr/>
          <a:lstStyle>
            <a:lvl1pPr>
              <a:spcBef>
                <a:spcPts val="0"/>
              </a:spcBef>
              <a:defRPr sz="1800" b="0"/>
            </a:lvl1pPr>
            <a:lvl2pPr>
              <a:defRPr sz="1800" b="0"/>
            </a:lvl2pPr>
            <a:lvl3pPr>
              <a:defRPr sz="1800" b="0"/>
            </a:lvl3pPr>
            <a:lvl4pPr>
              <a:defRPr sz="1800" b="0"/>
            </a:lvl4pPr>
            <a:lvl5pPr>
              <a:defRPr sz="1800" b="0"/>
            </a:lvl5pPr>
          </a:lstStyle>
          <a:p>
            <a:pPr lvl="0"/>
            <a:r>
              <a:rPr lang="en-US" dirty="0"/>
              <a:t>Edit Master text styles</a:t>
            </a:r>
          </a:p>
        </p:txBody>
      </p:sp>
    </p:spTree>
    <p:extLst>
      <p:ext uri="{BB962C8B-B14F-4D97-AF65-F5344CB8AC3E}">
        <p14:creationId xmlns:p14="http://schemas.microsoft.com/office/powerpoint/2010/main" val="85984325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p:cSld name="ME_Thank You ">
    <p:spTree>
      <p:nvGrpSpPr>
        <p:cNvPr id="1" name=""/>
        <p:cNvGrpSpPr/>
        <p:nvPr/>
      </p:nvGrpSpPr>
      <p:grpSpPr>
        <a:xfrm>
          <a:off x="0" y="0"/>
          <a:ext cx="0" cy="0"/>
          <a:chOff x="0" y="0"/>
          <a:chExt cx="0" cy="0"/>
        </a:xfrm>
      </p:grpSpPr>
      <p:pic>
        <p:nvPicPr>
          <p:cNvPr id="5" name="Picture 4" descr="MedscapeEDU_Logo.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6528" y="386682"/>
            <a:ext cx="1587500" cy="488950"/>
          </a:xfrm>
          <a:prstGeom prst="rect">
            <a:avLst/>
          </a:prstGeom>
        </p:spPr>
      </p:pic>
      <p:sp>
        <p:nvSpPr>
          <p:cNvPr id="7" name="Rectangle 2"/>
          <p:cNvSpPr txBox="1">
            <a:spLocks noChangeArrowheads="1"/>
          </p:cNvSpPr>
          <p:nvPr/>
        </p:nvSpPr>
        <p:spPr bwMode="auto">
          <a:xfrm>
            <a:off x="1024353" y="2526348"/>
            <a:ext cx="7100741" cy="1600200"/>
          </a:xfrm>
          <a:prstGeom prst="rect">
            <a:avLst/>
          </a:prstGeom>
          <a:noFill/>
          <a:ln w="9525">
            <a:noFill/>
            <a:miter lim="800000"/>
            <a:headEnd/>
            <a:tailEnd/>
          </a:ln>
          <a:effectLst>
            <a:outerShdw blurRad="12700" dist="12700" dir="3000000" algn="br">
              <a:schemeClr val="tx1">
                <a:alpha val="21000"/>
              </a:schemeClr>
            </a:outerShdw>
          </a:effectLst>
        </p:spPr>
        <p:txBody>
          <a:bodyPr vert="horz" wrap="square" lIns="91440" tIns="45720" rIns="91440" bIns="45720" numCol="1" anchor="ctr" anchorCtr="1" compatLnSpc="1">
            <a:prstTxWarp prst="textNoShape">
              <a:avLst/>
            </a:prstTxWarp>
          </a:bodyPr>
          <a:lstStyle>
            <a:lvl1pPr algn="ctr" rtl="0" eaLnBrk="0" fontAlgn="base" hangingPunct="0">
              <a:lnSpc>
                <a:spcPct val="90000"/>
              </a:lnSpc>
              <a:spcBef>
                <a:spcPct val="0"/>
              </a:spcBef>
              <a:spcAft>
                <a:spcPct val="0"/>
              </a:spcAft>
              <a:defRPr sz="4000" b="1">
                <a:solidFill>
                  <a:srgbClr val="8E1400"/>
                </a:solidFill>
                <a:effectLst/>
                <a:latin typeface="Calibri" panose="020F0502020204030204" pitchFamily="34" charset="0"/>
                <a:ea typeface="ＭＳ Ｐゴシック" charset="-128"/>
                <a:cs typeface="Arial"/>
              </a:defRPr>
            </a:lvl1pPr>
            <a:lvl2pPr algn="l" rtl="0" eaLnBrk="0" fontAlgn="base" hangingPunct="0">
              <a:lnSpc>
                <a:spcPct val="90000"/>
              </a:lnSpc>
              <a:spcBef>
                <a:spcPct val="0"/>
              </a:spcBef>
              <a:spcAft>
                <a:spcPct val="0"/>
              </a:spcAft>
              <a:defRPr sz="3600" b="1">
                <a:solidFill>
                  <a:srgbClr val="09486E"/>
                </a:solidFill>
                <a:latin typeface="Arial" charset="0"/>
                <a:ea typeface="ＭＳ Ｐゴシック" charset="-128"/>
                <a:cs typeface="Arial" charset="0"/>
              </a:defRPr>
            </a:lvl2pPr>
            <a:lvl3pPr algn="l" rtl="0" eaLnBrk="0" fontAlgn="base" hangingPunct="0">
              <a:lnSpc>
                <a:spcPct val="90000"/>
              </a:lnSpc>
              <a:spcBef>
                <a:spcPct val="0"/>
              </a:spcBef>
              <a:spcAft>
                <a:spcPct val="0"/>
              </a:spcAft>
              <a:defRPr sz="3600" b="1">
                <a:solidFill>
                  <a:srgbClr val="09486E"/>
                </a:solidFill>
                <a:latin typeface="Arial" charset="0"/>
                <a:ea typeface="ＭＳ Ｐゴシック" charset="-128"/>
                <a:cs typeface="Arial" charset="0"/>
              </a:defRPr>
            </a:lvl3pPr>
            <a:lvl4pPr algn="l" rtl="0" eaLnBrk="0" fontAlgn="base" hangingPunct="0">
              <a:lnSpc>
                <a:spcPct val="90000"/>
              </a:lnSpc>
              <a:spcBef>
                <a:spcPct val="0"/>
              </a:spcBef>
              <a:spcAft>
                <a:spcPct val="0"/>
              </a:spcAft>
              <a:defRPr sz="3600" b="1">
                <a:solidFill>
                  <a:srgbClr val="09486E"/>
                </a:solidFill>
                <a:latin typeface="Arial" charset="0"/>
                <a:ea typeface="ＭＳ Ｐゴシック" charset="-128"/>
                <a:cs typeface="Arial" charset="0"/>
              </a:defRPr>
            </a:lvl4pPr>
            <a:lvl5pPr algn="l" rtl="0" eaLnBrk="0" fontAlgn="base" hangingPunct="0">
              <a:lnSpc>
                <a:spcPct val="90000"/>
              </a:lnSpc>
              <a:spcBef>
                <a:spcPct val="0"/>
              </a:spcBef>
              <a:spcAft>
                <a:spcPct val="0"/>
              </a:spcAft>
              <a:defRPr sz="3600" b="1">
                <a:solidFill>
                  <a:srgbClr val="09486E"/>
                </a:solidFill>
                <a:latin typeface="Arial" charset="0"/>
                <a:ea typeface="ＭＳ Ｐゴシック" charset="-128"/>
                <a:cs typeface="Arial" charset="0"/>
              </a:defRPr>
            </a:lvl5pPr>
            <a:lvl6pPr marL="457200" algn="l" rtl="0" fontAlgn="base">
              <a:lnSpc>
                <a:spcPct val="90000"/>
              </a:lnSpc>
              <a:spcBef>
                <a:spcPct val="0"/>
              </a:spcBef>
              <a:spcAft>
                <a:spcPct val="0"/>
              </a:spcAft>
              <a:defRPr sz="3600" b="1">
                <a:solidFill>
                  <a:schemeClr val="tx2"/>
                </a:solidFill>
                <a:latin typeface="Calibri" pitchFamily="34" charset="0"/>
              </a:defRPr>
            </a:lvl6pPr>
            <a:lvl7pPr marL="914400" algn="l" rtl="0" fontAlgn="base">
              <a:lnSpc>
                <a:spcPct val="90000"/>
              </a:lnSpc>
              <a:spcBef>
                <a:spcPct val="0"/>
              </a:spcBef>
              <a:spcAft>
                <a:spcPct val="0"/>
              </a:spcAft>
              <a:defRPr sz="3600" b="1">
                <a:solidFill>
                  <a:schemeClr val="tx2"/>
                </a:solidFill>
                <a:latin typeface="Calibri" pitchFamily="34" charset="0"/>
              </a:defRPr>
            </a:lvl7pPr>
            <a:lvl8pPr marL="1371600" algn="l" rtl="0" fontAlgn="base">
              <a:lnSpc>
                <a:spcPct val="90000"/>
              </a:lnSpc>
              <a:spcBef>
                <a:spcPct val="0"/>
              </a:spcBef>
              <a:spcAft>
                <a:spcPct val="0"/>
              </a:spcAft>
              <a:defRPr sz="3600" b="1">
                <a:solidFill>
                  <a:schemeClr val="tx2"/>
                </a:solidFill>
                <a:latin typeface="Calibri" pitchFamily="34" charset="0"/>
              </a:defRPr>
            </a:lvl8pPr>
            <a:lvl9pPr marL="1828800" algn="l" rtl="0" fontAlgn="base">
              <a:lnSpc>
                <a:spcPct val="90000"/>
              </a:lnSpc>
              <a:spcBef>
                <a:spcPct val="0"/>
              </a:spcBef>
              <a:spcAft>
                <a:spcPct val="0"/>
              </a:spcAft>
              <a:defRPr sz="3600" b="1">
                <a:solidFill>
                  <a:schemeClr val="tx2"/>
                </a:solidFill>
                <a:latin typeface="Calibri" pitchFamily="34" charset="0"/>
              </a:defRPr>
            </a:lvl9pPr>
          </a:lstStyle>
          <a:p>
            <a:endParaRPr lang="en-US" sz="4400" u="none" kern="0" dirty="0"/>
          </a:p>
        </p:txBody>
      </p:sp>
      <p:sp>
        <p:nvSpPr>
          <p:cNvPr id="6" name="Rectangle 3"/>
          <p:cNvSpPr>
            <a:spLocks noGrp="1" noChangeArrowheads="1"/>
          </p:cNvSpPr>
          <p:nvPr>
            <p:ph type="subTitle" idx="1"/>
          </p:nvPr>
        </p:nvSpPr>
        <p:spPr>
          <a:xfrm>
            <a:off x="346528" y="4465612"/>
            <a:ext cx="8494232" cy="1581962"/>
          </a:xfrm>
          <a:ln>
            <a:noFill/>
          </a:ln>
          <a:effectLst/>
        </p:spPr>
        <p:txBody>
          <a:bodyPr anchor="b" anchorCtr="0">
            <a:noAutofit/>
          </a:bodyPr>
          <a:lstStyle>
            <a:lvl1pPr marL="0" indent="0">
              <a:lnSpc>
                <a:spcPts val="2400"/>
              </a:lnSpc>
              <a:spcBef>
                <a:spcPts val="0"/>
              </a:spcBef>
              <a:buFontTx/>
              <a:buNone/>
              <a:defRPr sz="2400" b="0">
                <a:solidFill>
                  <a:schemeClr val="accent6"/>
                </a:solidFill>
              </a:defRPr>
            </a:lvl1pPr>
          </a:lstStyle>
          <a:p>
            <a:r>
              <a:rPr lang="en-US" dirty="0"/>
              <a:t>Click to edit Master subtitle style</a:t>
            </a:r>
          </a:p>
        </p:txBody>
      </p:sp>
      <p:sp>
        <p:nvSpPr>
          <p:cNvPr id="3" name="Text Placeholder 2"/>
          <p:cNvSpPr>
            <a:spLocks noGrp="1"/>
          </p:cNvSpPr>
          <p:nvPr>
            <p:ph type="body" sz="quarter" idx="10"/>
          </p:nvPr>
        </p:nvSpPr>
        <p:spPr>
          <a:xfrm>
            <a:off x="966653" y="1676400"/>
            <a:ext cx="7210694" cy="1840548"/>
          </a:xfrm>
        </p:spPr>
        <p:txBody>
          <a:bodyPr anchor="ctr" anchorCtr="0">
            <a:noAutofit/>
          </a:bodyPr>
          <a:lstStyle>
            <a:lvl1pPr algn="ctr">
              <a:defRPr sz="4400" b="0">
                <a:solidFill>
                  <a:schemeClr val="tx2"/>
                </a:solidFill>
              </a:defRPr>
            </a:lvl1pPr>
          </a:lstStyle>
          <a:p>
            <a:pPr lvl="0"/>
            <a:r>
              <a:rPr lang="en-US" dirty="0"/>
              <a:t>Click to edit Master text styles</a:t>
            </a:r>
          </a:p>
        </p:txBody>
      </p:sp>
      <p:pic>
        <p:nvPicPr>
          <p:cNvPr id="8" name="Picture 7" descr="MedscapeEDU_Logo.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6528" y="386682"/>
            <a:ext cx="1587500" cy="488950"/>
          </a:xfrm>
          <a:prstGeom prst="rect">
            <a:avLst/>
          </a:prstGeom>
        </p:spPr>
      </p:pic>
    </p:spTree>
    <p:extLst>
      <p:ext uri="{BB962C8B-B14F-4D97-AF65-F5344CB8AC3E}">
        <p14:creationId xmlns:p14="http://schemas.microsoft.com/office/powerpoint/2010/main" val="299956448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p:cSld name="1_ME_Thank You ">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2336" y="429768"/>
            <a:ext cx="1965966" cy="393192"/>
          </a:xfrm>
          <a:prstGeom prst="rect">
            <a:avLst/>
          </a:prstGeom>
        </p:spPr>
      </p:pic>
      <p:sp>
        <p:nvSpPr>
          <p:cNvPr id="7" name="Rectangle 2"/>
          <p:cNvSpPr txBox="1">
            <a:spLocks noChangeArrowheads="1"/>
          </p:cNvSpPr>
          <p:nvPr/>
        </p:nvSpPr>
        <p:spPr bwMode="auto">
          <a:xfrm>
            <a:off x="1024353" y="2526348"/>
            <a:ext cx="7100741" cy="1600200"/>
          </a:xfrm>
          <a:prstGeom prst="rect">
            <a:avLst/>
          </a:prstGeom>
          <a:noFill/>
          <a:ln w="9525">
            <a:noFill/>
            <a:miter lim="800000"/>
            <a:headEnd/>
            <a:tailEnd/>
          </a:ln>
          <a:effectLst>
            <a:outerShdw blurRad="12700" dist="12700" dir="3000000" algn="br">
              <a:schemeClr val="tx1">
                <a:alpha val="21000"/>
              </a:schemeClr>
            </a:outerShdw>
          </a:effectLst>
        </p:spPr>
        <p:txBody>
          <a:bodyPr vert="horz" wrap="square" lIns="91440" tIns="45720" rIns="91440" bIns="45720" numCol="1" anchor="ctr" anchorCtr="1" compatLnSpc="1">
            <a:prstTxWarp prst="textNoShape">
              <a:avLst/>
            </a:prstTxWarp>
          </a:bodyPr>
          <a:lstStyle>
            <a:lvl1pPr algn="ctr" rtl="0" eaLnBrk="0" fontAlgn="base" hangingPunct="0">
              <a:lnSpc>
                <a:spcPct val="90000"/>
              </a:lnSpc>
              <a:spcBef>
                <a:spcPct val="0"/>
              </a:spcBef>
              <a:spcAft>
                <a:spcPct val="0"/>
              </a:spcAft>
              <a:defRPr sz="4000" b="1">
                <a:solidFill>
                  <a:srgbClr val="8E1400"/>
                </a:solidFill>
                <a:effectLst/>
                <a:latin typeface="Calibri" panose="020F0502020204030204" pitchFamily="34" charset="0"/>
                <a:ea typeface="ＭＳ Ｐゴシック" charset="-128"/>
                <a:cs typeface="Arial"/>
              </a:defRPr>
            </a:lvl1pPr>
            <a:lvl2pPr algn="l" rtl="0" eaLnBrk="0" fontAlgn="base" hangingPunct="0">
              <a:lnSpc>
                <a:spcPct val="90000"/>
              </a:lnSpc>
              <a:spcBef>
                <a:spcPct val="0"/>
              </a:spcBef>
              <a:spcAft>
                <a:spcPct val="0"/>
              </a:spcAft>
              <a:defRPr sz="3600" b="1">
                <a:solidFill>
                  <a:srgbClr val="09486E"/>
                </a:solidFill>
                <a:latin typeface="Arial" charset="0"/>
                <a:ea typeface="ＭＳ Ｐゴシック" charset="-128"/>
                <a:cs typeface="Arial" charset="0"/>
              </a:defRPr>
            </a:lvl2pPr>
            <a:lvl3pPr algn="l" rtl="0" eaLnBrk="0" fontAlgn="base" hangingPunct="0">
              <a:lnSpc>
                <a:spcPct val="90000"/>
              </a:lnSpc>
              <a:spcBef>
                <a:spcPct val="0"/>
              </a:spcBef>
              <a:spcAft>
                <a:spcPct val="0"/>
              </a:spcAft>
              <a:defRPr sz="3600" b="1">
                <a:solidFill>
                  <a:srgbClr val="09486E"/>
                </a:solidFill>
                <a:latin typeface="Arial" charset="0"/>
                <a:ea typeface="ＭＳ Ｐゴシック" charset="-128"/>
                <a:cs typeface="Arial" charset="0"/>
              </a:defRPr>
            </a:lvl3pPr>
            <a:lvl4pPr algn="l" rtl="0" eaLnBrk="0" fontAlgn="base" hangingPunct="0">
              <a:lnSpc>
                <a:spcPct val="90000"/>
              </a:lnSpc>
              <a:spcBef>
                <a:spcPct val="0"/>
              </a:spcBef>
              <a:spcAft>
                <a:spcPct val="0"/>
              </a:spcAft>
              <a:defRPr sz="3600" b="1">
                <a:solidFill>
                  <a:srgbClr val="09486E"/>
                </a:solidFill>
                <a:latin typeface="Arial" charset="0"/>
                <a:ea typeface="ＭＳ Ｐゴシック" charset="-128"/>
                <a:cs typeface="Arial" charset="0"/>
              </a:defRPr>
            </a:lvl4pPr>
            <a:lvl5pPr algn="l" rtl="0" eaLnBrk="0" fontAlgn="base" hangingPunct="0">
              <a:lnSpc>
                <a:spcPct val="90000"/>
              </a:lnSpc>
              <a:spcBef>
                <a:spcPct val="0"/>
              </a:spcBef>
              <a:spcAft>
                <a:spcPct val="0"/>
              </a:spcAft>
              <a:defRPr sz="3600" b="1">
                <a:solidFill>
                  <a:srgbClr val="09486E"/>
                </a:solidFill>
                <a:latin typeface="Arial" charset="0"/>
                <a:ea typeface="ＭＳ Ｐゴシック" charset="-128"/>
                <a:cs typeface="Arial" charset="0"/>
              </a:defRPr>
            </a:lvl5pPr>
            <a:lvl6pPr marL="457200" algn="l" rtl="0" fontAlgn="base">
              <a:lnSpc>
                <a:spcPct val="90000"/>
              </a:lnSpc>
              <a:spcBef>
                <a:spcPct val="0"/>
              </a:spcBef>
              <a:spcAft>
                <a:spcPct val="0"/>
              </a:spcAft>
              <a:defRPr sz="3600" b="1">
                <a:solidFill>
                  <a:schemeClr val="tx2"/>
                </a:solidFill>
                <a:latin typeface="Calibri" pitchFamily="34" charset="0"/>
              </a:defRPr>
            </a:lvl6pPr>
            <a:lvl7pPr marL="914400" algn="l" rtl="0" fontAlgn="base">
              <a:lnSpc>
                <a:spcPct val="90000"/>
              </a:lnSpc>
              <a:spcBef>
                <a:spcPct val="0"/>
              </a:spcBef>
              <a:spcAft>
                <a:spcPct val="0"/>
              </a:spcAft>
              <a:defRPr sz="3600" b="1">
                <a:solidFill>
                  <a:schemeClr val="tx2"/>
                </a:solidFill>
                <a:latin typeface="Calibri" pitchFamily="34" charset="0"/>
              </a:defRPr>
            </a:lvl7pPr>
            <a:lvl8pPr marL="1371600" algn="l" rtl="0" fontAlgn="base">
              <a:lnSpc>
                <a:spcPct val="90000"/>
              </a:lnSpc>
              <a:spcBef>
                <a:spcPct val="0"/>
              </a:spcBef>
              <a:spcAft>
                <a:spcPct val="0"/>
              </a:spcAft>
              <a:defRPr sz="3600" b="1">
                <a:solidFill>
                  <a:schemeClr val="tx2"/>
                </a:solidFill>
                <a:latin typeface="Calibri" pitchFamily="34" charset="0"/>
              </a:defRPr>
            </a:lvl8pPr>
            <a:lvl9pPr marL="1828800" algn="l" rtl="0" fontAlgn="base">
              <a:lnSpc>
                <a:spcPct val="90000"/>
              </a:lnSpc>
              <a:spcBef>
                <a:spcPct val="0"/>
              </a:spcBef>
              <a:spcAft>
                <a:spcPct val="0"/>
              </a:spcAft>
              <a:defRPr sz="3600" b="1">
                <a:solidFill>
                  <a:schemeClr val="tx2"/>
                </a:solidFill>
                <a:latin typeface="Calibri" pitchFamily="34" charset="0"/>
              </a:defRPr>
            </a:lvl9pPr>
          </a:lstStyle>
          <a:p>
            <a:endParaRPr lang="en-US" sz="4400" u="none" kern="0" dirty="0"/>
          </a:p>
        </p:txBody>
      </p:sp>
      <p:sp>
        <p:nvSpPr>
          <p:cNvPr id="6" name="Rectangle 3"/>
          <p:cNvSpPr>
            <a:spLocks noGrp="1" noChangeArrowheads="1"/>
          </p:cNvSpPr>
          <p:nvPr>
            <p:ph type="subTitle" idx="1"/>
          </p:nvPr>
        </p:nvSpPr>
        <p:spPr>
          <a:xfrm>
            <a:off x="346528" y="4465612"/>
            <a:ext cx="8494232" cy="1581962"/>
          </a:xfrm>
          <a:ln>
            <a:noFill/>
          </a:ln>
          <a:effectLst/>
        </p:spPr>
        <p:txBody>
          <a:bodyPr anchor="b" anchorCtr="0">
            <a:noAutofit/>
          </a:bodyPr>
          <a:lstStyle>
            <a:lvl1pPr marL="0" indent="0">
              <a:lnSpc>
                <a:spcPts val="2400"/>
              </a:lnSpc>
              <a:spcBef>
                <a:spcPts val="0"/>
              </a:spcBef>
              <a:buFontTx/>
              <a:buNone/>
              <a:defRPr sz="2400" b="0">
                <a:solidFill>
                  <a:schemeClr val="accent6"/>
                </a:solidFill>
              </a:defRPr>
            </a:lvl1pPr>
          </a:lstStyle>
          <a:p>
            <a:r>
              <a:rPr lang="en-US" dirty="0"/>
              <a:t>Click to edit Master subtitle style</a:t>
            </a:r>
          </a:p>
        </p:txBody>
      </p:sp>
      <p:sp>
        <p:nvSpPr>
          <p:cNvPr id="3" name="Text Placeholder 2"/>
          <p:cNvSpPr>
            <a:spLocks noGrp="1"/>
          </p:cNvSpPr>
          <p:nvPr>
            <p:ph type="body" sz="quarter" idx="10"/>
          </p:nvPr>
        </p:nvSpPr>
        <p:spPr>
          <a:xfrm>
            <a:off x="966653" y="1676400"/>
            <a:ext cx="7210694" cy="1840548"/>
          </a:xfrm>
        </p:spPr>
        <p:txBody>
          <a:bodyPr anchor="ctr" anchorCtr="0">
            <a:noAutofit/>
          </a:bodyPr>
          <a:lstStyle>
            <a:lvl1pPr algn="ctr">
              <a:defRPr sz="4400" b="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27963836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1_ME_Program Title ">
    <p:spTree>
      <p:nvGrpSpPr>
        <p:cNvPr id="1" name=""/>
        <p:cNvGrpSpPr/>
        <p:nvPr/>
      </p:nvGrpSpPr>
      <p:grpSpPr>
        <a:xfrm>
          <a:off x="0" y="0"/>
          <a:ext cx="0" cy="0"/>
          <a:chOff x="0" y="0"/>
          <a:chExt cx="0" cy="0"/>
        </a:xfrm>
      </p:grpSpPr>
      <p:sp>
        <p:nvSpPr>
          <p:cNvPr id="77" name="Rectangle 2"/>
          <p:cNvSpPr>
            <a:spLocks noGrp="1" noChangeArrowheads="1"/>
          </p:cNvSpPr>
          <p:nvPr>
            <p:ph type="ctrTitle" hasCustomPrompt="1"/>
          </p:nvPr>
        </p:nvSpPr>
        <p:spPr>
          <a:xfrm>
            <a:off x="654050" y="1447800"/>
            <a:ext cx="7835900" cy="1168400"/>
          </a:xfrm>
          <a:ln>
            <a:noFill/>
          </a:ln>
          <a:effectLst/>
        </p:spPr>
        <p:txBody>
          <a:bodyPr anchor="ctr" anchorCtr="0">
            <a:noAutofit/>
          </a:bodyPr>
          <a:lstStyle>
            <a:lvl1pPr algn="ctr">
              <a:defRPr sz="4400" b="1" i="0">
                <a:solidFill>
                  <a:schemeClr val="tx2"/>
                </a:solidFill>
                <a:latin typeface="Calibri Light" panose="020F0302020204030204" pitchFamily="34" charset="0"/>
                <a:ea typeface="Kozuka Gothic Pro L" panose="020B0200000000000000" pitchFamily="34" charset="-128"/>
                <a:cs typeface="Calibri Light" panose="020F0302020204030204" pitchFamily="34" charset="0"/>
              </a:defRPr>
            </a:lvl1pPr>
          </a:lstStyle>
          <a:p>
            <a:r>
              <a:rPr lang="en-US" dirty="0"/>
              <a:t>Click To Edit Master Title Style</a:t>
            </a:r>
          </a:p>
        </p:txBody>
      </p:sp>
      <p:sp>
        <p:nvSpPr>
          <p:cNvPr id="78" name="Rectangle 3"/>
          <p:cNvSpPr>
            <a:spLocks noGrp="1" noChangeArrowheads="1"/>
          </p:cNvSpPr>
          <p:nvPr>
            <p:ph type="subTitle" idx="1"/>
          </p:nvPr>
        </p:nvSpPr>
        <p:spPr>
          <a:xfrm>
            <a:off x="656167" y="2748295"/>
            <a:ext cx="7831667" cy="647700"/>
          </a:xfrm>
          <a:ln>
            <a:noFill/>
          </a:ln>
          <a:effectLst/>
        </p:spPr>
        <p:txBody>
          <a:bodyPr>
            <a:noAutofit/>
          </a:bodyPr>
          <a:lstStyle>
            <a:lvl1pPr marL="0" indent="0" algn="ctr">
              <a:buFontTx/>
              <a:buNone/>
              <a:defRPr sz="3600" i="1">
                <a:solidFill>
                  <a:schemeClr val="accent6"/>
                </a:solidFill>
                <a:latin typeface="Calibri Light" panose="020F0302020204030204" pitchFamily="34" charset="0"/>
              </a:defRPr>
            </a:lvl1pPr>
          </a:lstStyle>
          <a:p>
            <a:r>
              <a:rPr lang="en-US" dirty="0"/>
              <a:t>Click to edit Master subtitle style</a:t>
            </a:r>
          </a:p>
        </p:txBody>
      </p:sp>
      <p:sp>
        <p:nvSpPr>
          <p:cNvPr id="3" name="Text Placeholder 2"/>
          <p:cNvSpPr>
            <a:spLocks noGrp="1"/>
          </p:cNvSpPr>
          <p:nvPr>
            <p:ph type="body" sz="quarter" idx="10"/>
          </p:nvPr>
        </p:nvSpPr>
        <p:spPr>
          <a:xfrm>
            <a:off x="326648" y="3886200"/>
            <a:ext cx="4225473" cy="350838"/>
          </a:xfrm>
        </p:spPr>
        <p:txBody>
          <a:bodyPr anchor="t">
            <a:noAutofit/>
          </a:bodyPr>
          <a:lstStyle>
            <a:lvl1pPr marL="0" indent="0">
              <a:lnSpc>
                <a:spcPts val="2800"/>
              </a:lnSpc>
              <a:spcBef>
                <a:spcPts val="600"/>
              </a:spcBef>
              <a:buFont typeface="Arial" panose="020B0604020202020204" pitchFamily="34" charset="0"/>
              <a:buNone/>
              <a:defRPr sz="2400">
                <a:solidFill>
                  <a:schemeClr val="accent6"/>
                </a:solidFill>
                <a:latin typeface="Calibri Light" panose="020F0302020204030204" pitchFamily="34" charset="0"/>
              </a:defRPr>
            </a:lvl1pPr>
          </a:lstStyle>
          <a:p>
            <a:pPr lvl="0"/>
            <a:r>
              <a:rPr lang="en-US" dirty="0"/>
              <a:t>Click to edit Master text styles</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2336" y="429768"/>
            <a:ext cx="1965966" cy="393192"/>
          </a:xfrm>
          <a:prstGeom prst="rect">
            <a:avLst/>
          </a:prstGeom>
        </p:spPr>
      </p:pic>
      <p:sp>
        <p:nvSpPr>
          <p:cNvPr id="10" name="Text Placeholder 16"/>
          <p:cNvSpPr>
            <a:spLocks noGrp="1"/>
          </p:cNvSpPr>
          <p:nvPr>
            <p:ph type="body" sz="quarter" idx="15"/>
          </p:nvPr>
        </p:nvSpPr>
        <p:spPr>
          <a:xfrm>
            <a:off x="325438" y="4290492"/>
            <a:ext cx="4226683" cy="1666875"/>
          </a:xfrm>
        </p:spPr>
        <p:txBody>
          <a:bodyPr/>
          <a:lstStyle>
            <a:lvl1pPr marL="0" indent="0">
              <a:lnSpc>
                <a:spcPct val="90000"/>
              </a:lnSpc>
              <a:spcBef>
                <a:spcPts val="0"/>
              </a:spcBef>
              <a:defRPr sz="2400">
                <a:solidFill>
                  <a:schemeClr val="tx1"/>
                </a:solidFill>
                <a:latin typeface="Calibri Light" panose="020F0302020204030204" pitchFamily="34" charset="0"/>
              </a:defRPr>
            </a:lvl1pPr>
            <a:lvl2pPr marL="0" indent="0">
              <a:lnSpc>
                <a:spcPct val="90000"/>
              </a:lnSpc>
              <a:spcBef>
                <a:spcPts val="0"/>
              </a:spcBef>
              <a:buFontTx/>
              <a:buNone/>
              <a:defRPr sz="2000">
                <a:solidFill>
                  <a:schemeClr val="tx2"/>
                </a:solidFill>
                <a:latin typeface="+mn-lt"/>
              </a:defRPr>
            </a:lvl2pPr>
            <a:lvl3pPr marL="806450" indent="0">
              <a:buFontTx/>
              <a:buNone/>
              <a:defRPr/>
            </a:lvl3pPr>
            <a:lvl4pPr marL="1198563" indent="0">
              <a:buFontTx/>
              <a:buNone/>
              <a:defRPr/>
            </a:lvl4pPr>
            <a:lvl5pPr marL="1554163" indent="0">
              <a:buFontTx/>
              <a:buNone/>
              <a:defRPr/>
            </a:lvl5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865726594"/>
      </p:ext>
    </p:extLst>
  </p:cSld>
  <p:clrMapOvr>
    <a:masterClrMapping/>
  </p:clrMapOvr>
  <p:extLst mod="1">
    <p:ext uri="{DCECCB84-F9BA-43D5-87BE-67443E8EF086}">
      <p15:sldGuideLst xmlns:p15="http://schemas.microsoft.com/office/powerpoint/2012/main">
        <p15:guide id="1" orient="horz" pos="2160">
          <p15:clr>
            <a:srgbClr val="FBAE40"/>
          </p15:clr>
        </p15:guide>
        <p15:guide id="2" pos="2880">
          <p15:clr>
            <a:srgbClr val="FBAE40"/>
          </p15:clr>
        </p15:guide>
        <p15:guide id="3" pos="264">
          <p15:clr>
            <a:srgbClr val="FBAE40"/>
          </p15:clr>
        </p15:guide>
        <p15:guide id="4" orient="horz" pos="3576">
          <p15:clr>
            <a:srgbClr val="FBAE40"/>
          </p15:clr>
        </p15:guide>
        <p15:guide id="5" orient="horz" pos="3144">
          <p15:clr>
            <a:srgbClr val="FBAE40"/>
          </p15:clr>
        </p15:guide>
        <p15:guide id="6" orient="horz" pos="3384">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p:cSld name="ME_Thank You_HemOnc">
    <p:spTree>
      <p:nvGrpSpPr>
        <p:cNvPr id="1" name=""/>
        <p:cNvGrpSpPr/>
        <p:nvPr/>
      </p:nvGrpSpPr>
      <p:grpSpPr>
        <a:xfrm>
          <a:off x="0" y="0"/>
          <a:ext cx="0" cy="0"/>
          <a:chOff x="0" y="0"/>
          <a:chExt cx="0" cy="0"/>
        </a:xfrm>
      </p:grpSpPr>
      <p:sp>
        <p:nvSpPr>
          <p:cNvPr id="7" name="Rectangle 2"/>
          <p:cNvSpPr txBox="1">
            <a:spLocks noChangeArrowheads="1"/>
          </p:cNvSpPr>
          <p:nvPr/>
        </p:nvSpPr>
        <p:spPr bwMode="auto">
          <a:xfrm>
            <a:off x="1024353" y="2526348"/>
            <a:ext cx="7100741" cy="1600200"/>
          </a:xfrm>
          <a:prstGeom prst="rect">
            <a:avLst/>
          </a:prstGeom>
          <a:noFill/>
          <a:ln w="9525">
            <a:noFill/>
            <a:miter lim="800000"/>
            <a:headEnd/>
            <a:tailEnd/>
          </a:ln>
          <a:effectLst>
            <a:outerShdw blurRad="12700" dist="12700" dir="3000000" algn="br">
              <a:schemeClr val="tx1">
                <a:alpha val="21000"/>
              </a:schemeClr>
            </a:outerShdw>
          </a:effectLst>
        </p:spPr>
        <p:txBody>
          <a:bodyPr vert="horz" wrap="square" lIns="91440" tIns="45720" rIns="91440" bIns="45720" numCol="1" anchor="ctr" anchorCtr="1" compatLnSpc="1">
            <a:prstTxWarp prst="textNoShape">
              <a:avLst/>
            </a:prstTxWarp>
          </a:bodyPr>
          <a:lstStyle>
            <a:lvl1pPr algn="ctr" rtl="0" eaLnBrk="0" fontAlgn="base" hangingPunct="0">
              <a:lnSpc>
                <a:spcPct val="90000"/>
              </a:lnSpc>
              <a:spcBef>
                <a:spcPct val="0"/>
              </a:spcBef>
              <a:spcAft>
                <a:spcPct val="0"/>
              </a:spcAft>
              <a:defRPr sz="4000" b="1">
                <a:solidFill>
                  <a:srgbClr val="8E1400"/>
                </a:solidFill>
                <a:effectLst/>
                <a:latin typeface="Calibri" panose="020F0502020204030204" pitchFamily="34" charset="0"/>
                <a:ea typeface="ＭＳ Ｐゴシック" charset="-128"/>
                <a:cs typeface="Arial"/>
              </a:defRPr>
            </a:lvl1pPr>
            <a:lvl2pPr algn="l" rtl="0" eaLnBrk="0" fontAlgn="base" hangingPunct="0">
              <a:lnSpc>
                <a:spcPct val="90000"/>
              </a:lnSpc>
              <a:spcBef>
                <a:spcPct val="0"/>
              </a:spcBef>
              <a:spcAft>
                <a:spcPct val="0"/>
              </a:spcAft>
              <a:defRPr sz="3600" b="1">
                <a:solidFill>
                  <a:srgbClr val="09486E"/>
                </a:solidFill>
                <a:latin typeface="Arial" charset="0"/>
                <a:ea typeface="ＭＳ Ｐゴシック" charset="-128"/>
                <a:cs typeface="Arial" charset="0"/>
              </a:defRPr>
            </a:lvl2pPr>
            <a:lvl3pPr algn="l" rtl="0" eaLnBrk="0" fontAlgn="base" hangingPunct="0">
              <a:lnSpc>
                <a:spcPct val="90000"/>
              </a:lnSpc>
              <a:spcBef>
                <a:spcPct val="0"/>
              </a:spcBef>
              <a:spcAft>
                <a:spcPct val="0"/>
              </a:spcAft>
              <a:defRPr sz="3600" b="1">
                <a:solidFill>
                  <a:srgbClr val="09486E"/>
                </a:solidFill>
                <a:latin typeface="Arial" charset="0"/>
                <a:ea typeface="ＭＳ Ｐゴシック" charset="-128"/>
                <a:cs typeface="Arial" charset="0"/>
              </a:defRPr>
            </a:lvl3pPr>
            <a:lvl4pPr algn="l" rtl="0" eaLnBrk="0" fontAlgn="base" hangingPunct="0">
              <a:lnSpc>
                <a:spcPct val="90000"/>
              </a:lnSpc>
              <a:spcBef>
                <a:spcPct val="0"/>
              </a:spcBef>
              <a:spcAft>
                <a:spcPct val="0"/>
              </a:spcAft>
              <a:defRPr sz="3600" b="1">
                <a:solidFill>
                  <a:srgbClr val="09486E"/>
                </a:solidFill>
                <a:latin typeface="Arial" charset="0"/>
                <a:ea typeface="ＭＳ Ｐゴシック" charset="-128"/>
                <a:cs typeface="Arial" charset="0"/>
              </a:defRPr>
            </a:lvl4pPr>
            <a:lvl5pPr algn="l" rtl="0" eaLnBrk="0" fontAlgn="base" hangingPunct="0">
              <a:lnSpc>
                <a:spcPct val="90000"/>
              </a:lnSpc>
              <a:spcBef>
                <a:spcPct val="0"/>
              </a:spcBef>
              <a:spcAft>
                <a:spcPct val="0"/>
              </a:spcAft>
              <a:defRPr sz="3600" b="1">
                <a:solidFill>
                  <a:srgbClr val="09486E"/>
                </a:solidFill>
                <a:latin typeface="Arial" charset="0"/>
                <a:ea typeface="ＭＳ Ｐゴシック" charset="-128"/>
                <a:cs typeface="Arial" charset="0"/>
              </a:defRPr>
            </a:lvl5pPr>
            <a:lvl6pPr marL="457200" algn="l" rtl="0" fontAlgn="base">
              <a:lnSpc>
                <a:spcPct val="90000"/>
              </a:lnSpc>
              <a:spcBef>
                <a:spcPct val="0"/>
              </a:spcBef>
              <a:spcAft>
                <a:spcPct val="0"/>
              </a:spcAft>
              <a:defRPr sz="3600" b="1">
                <a:solidFill>
                  <a:schemeClr val="tx2"/>
                </a:solidFill>
                <a:latin typeface="Calibri" pitchFamily="34" charset="0"/>
              </a:defRPr>
            </a:lvl6pPr>
            <a:lvl7pPr marL="914400" algn="l" rtl="0" fontAlgn="base">
              <a:lnSpc>
                <a:spcPct val="90000"/>
              </a:lnSpc>
              <a:spcBef>
                <a:spcPct val="0"/>
              </a:spcBef>
              <a:spcAft>
                <a:spcPct val="0"/>
              </a:spcAft>
              <a:defRPr sz="3600" b="1">
                <a:solidFill>
                  <a:schemeClr val="tx2"/>
                </a:solidFill>
                <a:latin typeface="Calibri" pitchFamily="34" charset="0"/>
              </a:defRPr>
            </a:lvl7pPr>
            <a:lvl8pPr marL="1371600" algn="l" rtl="0" fontAlgn="base">
              <a:lnSpc>
                <a:spcPct val="90000"/>
              </a:lnSpc>
              <a:spcBef>
                <a:spcPct val="0"/>
              </a:spcBef>
              <a:spcAft>
                <a:spcPct val="0"/>
              </a:spcAft>
              <a:defRPr sz="3600" b="1">
                <a:solidFill>
                  <a:schemeClr val="tx2"/>
                </a:solidFill>
                <a:latin typeface="Calibri" pitchFamily="34" charset="0"/>
              </a:defRPr>
            </a:lvl8pPr>
            <a:lvl9pPr marL="1828800" algn="l" rtl="0" fontAlgn="base">
              <a:lnSpc>
                <a:spcPct val="90000"/>
              </a:lnSpc>
              <a:spcBef>
                <a:spcPct val="0"/>
              </a:spcBef>
              <a:spcAft>
                <a:spcPct val="0"/>
              </a:spcAft>
              <a:defRPr sz="3600" b="1">
                <a:solidFill>
                  <a:schemeClr val="tx2"/>
                </a:solidFill>
                <a:latin typeface="Calibri" pitchFamily="34" charset="0"/>
              </a:defRPr>
            </a:lvl9pPr>
          </a:lstStyle>
          <a:p>
            <a:endParaRPr lang="en-US" sz="4400" u="none" kern="0" dirty="0"/>
          </a:p>
        </p:txBody>
      </p:sp>
      <p:sp>
        <p:nvSpPr>
          <p:cNvPr id="6" name="Rectangle 3"/>
          <p:cNvSpPr>
            <a:spLocks noGrp="1" noChangeArrowheads="1"/>
          </p:cNvSpPr>
          <p:nvPr>
            <p:ph type="subTitle" idx="1"/>
          </p:nvPr>
        </p:nvSpPr>
        <p:spPr>
          <a:xfrm>
            <a:off x="346528" y="4465612"/>
            <a:ext cx="8494232" cy="1581962"/>
          </a:xfrm>
          <a:ln>
            <a:noFill/>
          </a:ln>
          <a:effectLst/>
        </p:spPr>
        <p:txBody>
          <a:bodyPr anchor="b" anchorCtr="0">
            <a:noAutofit/>
          </a:bodyPr>
          <a:lstStyle>
            <a:lvl1pPr marL="0" indent="0">
              <a:lnSpc>
                <a:spcPts val="2400"/>
              </a:lnSpc>
              <a:spcBef>
                <a:spcPts val="0"/>
              </a:spcBef>
              <a:buFontTx/>
              <a:buNone/>
              <a:defRPr sz="2400" b="0">
                <a:solidFill>
                  <a:schemeClr val="accent6"/>
                </a:solidFill>
              </a:defRPr>
            </a:lvl1pPr>
          </a:lstStyle>
          <a:p>
            <a:r>
              <a:rPr lang="en-US" dirty="0"/>
              <a:t>Click to edit Master subtitle style</a:t>
            </a:r>
          </a:p>
        </p:txBody>
      </p:sp>
      <p:sp>
        <p:nvSpPr>
          <p:cNvPr id="3" name="Text Placeholder 2"/>
          <p:cNvSpPr>
            <a:spLocks noGrp="1"/>
          </p:cNvSpPr>
          <p:nvPr>
            <p:ph type="body" sz="quarter" idx="10"/>
          </p:nvPr>
        </p:nvSpPr>
        <p:spPr>
          <a:xfrm>
            <a:off x="966653" y="1676400"/>
            <a:ext cx="7210694" cy="1840548"/>
          </a:xfrm>
        </p:spPr>
        <p:txBody>
          <a:bodyPr anchor="ctr" anchorCtr="0">
            <a:noAutofit/>
          </a:bodyPr>
          <a:lstStyle>
            <a:lvl1pPr algn="ctr">
              <a:defRPr sz="4400" b="0">
                <a:solidFill>
                  <a:schemeClr val="tx2"/>
                </a:solidFill>
              </a:defRPr>
            </a:lvl1pPr>
          </a:lstStyle>
          <a:p>
            <a:pPr lvl="0"/>
            <a:r>
              <a:rPr lang="en-US" dirty="0"/>
              <a:t>Click to edit Master text styles</a:t>
            </a:r>
          </a:p>
        </p:txBody>
      </p:sp>
      <p:pic>
        <p:nvPicPr>
          <p:cNvPr id="9" name="2AAF0B0F-229C-4C10-AC40-2086B59DC6D5" descr="85F6AE12-E54F-4782-8B53-6DCFDBC25877@verizon"/>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47472" y="384048"/>
            <a:ext cx="2972737" cy="376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5778953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ME_Thank you - THO">
    <p:spTree>
      <p:nvGrpSpPr>
        <p:cNvPr id="1" name=""/>
        <p:cNvGrpSpPr/>
        <p:nvPr/>
      </p:nvGrpSpPr>
      <p:grpSpPr>
        <a:xfrm>
          <a:off x="0" y="0"/>
          <a:ext cx="0" cy="0"/>
          <a:chOff x="0" y="0"/>
          <a:chExt cx="0" cy="0"/>
        </a:xfrm>
      </p:grpSpPr>
      <p:pic>
        <p:nvPicPr>
          <p:cNvPr id="5" name="Picture 4" descr="MedscapeEDU_Logo.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6528" y="386682"/>
            <a:ext cx="1587500" cy="488950"/>
          </a:xfrm>
          <a:prstGeom prst="rect">
            <a:avLst/>
          </a:prstGeom>
        </p:spPr>
      </p:pic>
      <p:sp>
        <p:nvSpPr>
          <p:cNvPr id="7" name="Rectangle 2"/>
          <p:cNvSpPr txBox="1">
            <a:spLocks noChangeArrowheads="1"/>
          </p:cNvSpPr>
          <p:nvPr/>
        </p:nvSpPr>
        <p:spPr bwMode="auto">
          <a:xfrm>
            <a:off x="1024353" y="2526348"/>
            <a:ext cx="7100741" cy="1600200"/>
          </a:xfrm>
          <a:prstGeom prst="rect">
            <a:avLst/>
          </a:prstGeom>
          <a:noFill/>
          <a:ln w="9525">
            <a:noFill/>
            <a:miter lim="800000"/>
            <a:headEnd/>
            <a:tailEnd/>
          </a:ln>
          <a:effectLst>
            <a:outerShdw blurRad="12700" dist="12700" dir="3000000" algn="br">
              <a:schemeClr val="tx1">
                <a:alpha val="21000"/>
              </a:schemeClr>
            </a:outerShdw>
          </a:effectLst>
        </p:spPr>
        <p:txBody>
          <a:bodyPr vert="horz" wrap="square" lIns="91440" tIns="45720" rIns="91440" bIns="45720" numCol="1" anchor="ctr" anchorCtr="1" compatLnSpc="1">
            <a:prstTxWarp prst="textNoShape">
              <a:avLst/>
            </a:prstTxWarp>
          </a:bodyPr>
          <a:lstStyle>
            <a:lvl1pPr algn="ctr" rtl="0" eaLnBrk="0" fontAlgn="base" hangingPunct="0">
              <a:lnSpc>
                <a:spcPct val="90000"/>
              </a:lnSpc>
              <a:spcBef>
                <a:spcPct val="0"/>
              </a:spcBef>
              <a:spcAft>
                <a:spcPct val="0"/>
              </a:spcAft>
              <a:defRPr sz="4000" b="1">
                <a:solidFill>
                  <a:srgbClr val="8E1400"/>
                </a:solidFill>
                <a:effectLst/>
                <a:latin typeface="Calibri" panose="020F0502020204030204" pitchFamily="34" charset="0"/>
                <a:ea typeface="ＭＳ Ｐゴシック" charset="-128"/>
                <a:cs typeface="Arial"/>
              </a:defRPr>
            </a:lvl1pPr>
            <a:lvl2pPr algn="l" rtl="0" eaLnBrk="0" fontAlgn="base" hangingPunct="0">
              <a:lnSpc>
                <a:spcPct val="90000"/>
              </a:lnSpc>
              <a:spcBef>
                <a:spcPct val="0"/>
              </a:spcBef>
              <a:spcAft>
                <a:spcPct val="0"/>
              </a:spcAft>
              <a:defRPr sz="3600" b="1">
                <a:solidFill>
                  <a:srgbClr val="09486E"/>
                </a:solidFill>
                <a:latin typeface="Arial" charset="0"/>
                <a:ea typeface="ＭＳ Ｐゴシック" charset="-128"/>
                <a:cs typeface="Arial" charset="0"/>
              </a:defRPr>
            </a:lvl2pPr>
            <a:lvl3pPr algn="l" rtl="0" eaLnBrk="0" fontAlgn="base" hangingPunct="0">
              <a:lnSpc>
                <a:spcPct val="90000"/>
              </a:lnSpc>
              <a:spcBef>
                <a:spcPct val="0"/>
              </a:spcBef>
              <a:spcAft>
                <a:spcPct val="0"/>
              </a:spcAft>
              <a:defRPr sz="3600" b="1">
                <a:solidFill>
                  <a:srgbClr val="09486E"/>
                </a:solidFill>
                <a:latin typeface="Arial" charset="0"/>
                <a:ea typeface="ＭＳ Ｐゴシック" charset="-128"/>
                <a:cs typeface="Arial" charset="0"/>
              </a:defRPr>
            </a:lvl3pPr>
            <a:lvl4pPr algn="l" rtl="0" eaLnBrk="0" fontAlgn="base" hangingPunct="0">
              <a:lnSpc>
                <a:spcPct val="90000"/>
              </a:lnSpc>
              <a:spcBef>
                <a:spcPct val="0"/>
              </a:spcBef>
              <a:spcAft>
                <a:spcPct val="0"/>
              </a:spcAft>
              <a:defRPr sz="3600" b="1">
                <a:solidFill>
                  <a:srgbClr val="09486E"/>
                </a:solidFill>
                <a:latin typeface="Arial" charset="0"/>
                <a:ea typeface="ＭＳ Ｐゴシック" charset="-128"/>
                <a:cs typeface="Arial" charset="0"/>
              </a:defRPr>
            </a:lvl4pPr>
            <a:lvl5pPr algn="l" rtl="0" eaLnBrk="0" fontAlgn="base" hangingPunct="0">
              <a:lnSpc>
                <a:spcPct val="90000"/>
              </a:lnSpc>
              <a:spcBef>
                <a:spcPct val="0"/>
              </a:spcBef>
              <a:spcAft>
                <a:spcPct val="0"/>
              </a:spcAft>
              <a:defRPr sz="3600" b="1">
                <a:solidFill>
                  <a:srgbClr val="09486E"/>
                </a:solidFill>
                <a:latin typeface="Arial" charset="0"/>
                <a:ea typeface="ＭＳ Ｐゴシック" charset="-128"/>
                <a:cs typeface="Arial" charset="0"/>
              </a:defRPr>
            </a:lvl5pPr>
            <a:lvl6pPr marL="457200" algn="l" rtl="0" fontAlgn="base">
              <a:lnSpc>
                <a:spcPct val="90000"/>
              </a:lnSpc>
              <a:spcBef>
                <a:spcPct val="0"/>
              </a:spcBef>
              <a:spcAft>
                <a:spcPct val="0"/>
              </a:spcAft>
              <a:defRPr sz="3600" b="1">
                <a:solidFill>
                  <a:schemeClr val="tx2"/>
                </a:solidFill>
                <a:latin typeface="Calibri" pitchFamily="34" charset="0"/>
              </a:defRPr>
            </a:lvl6pPr>
            <a:lvl7pPr marL="914400" algn="l" rtl="0" fontAlgn="base">
              <a:lnSpc>
                <a:spcPct val="90000"/>
              </a:lnSpc>
              <a:spcBef>
                <a:spcPct val="0"/>
              </a:spcBef>
              <a:spcAft>
                <a:spcPct val="0"/>
              </a:spcAft>
              <a:defRPr sz="3600" b="1">
                <a:solidFill>
                  <a:schemeClr val="tx2"/>
                </a:solidFill>
                <a:latin typeface="Calibri" pitchFamily="34" charset="0"/>
              </a:defRPr>
            </a:lvl7pPr>
            <a:lvl8pPr marL="1371600" algn="l" rtl="0" fontAlgn="base">
              <a:lnSpc>
                <a:spcPct val="90000"/>
              </a:lnSpc>
              <a:spcBef>
                <a:spcPct val="0"/>
              </a:spcBef>
              <a:spcAft>
                <a:spcPct val="0"/>
              </a:spcAft>
              <a:defRPr sz="3600" b="1">
                <a:solidFill>
                  <a:schemeClr val="tx2"/>
                </a:solidFill>
                <a:latin typeface="Calibri" pitchFamily="34" charset="0"/>
              </a:defRPr>
            </a:lvl8pPr>
            <a:lvl9pPr marL="1828800" algn="l" rtl="0" fontAlgn="base">
              <a:lnSpc>
                <a:spcPct val="90000"/>
              </a:lnSpc>
              <a:spcBef>
                <a:spcPct val="0"/>
              </a:spcBef>
              <a:spcAft>
                <a:spcPct val="0"/>
              </a:spcAft>
              <a:defRPr sz="3600" b="1">
                <a:solidFill>
                  <a:schemeClr val="tx2"/>
                </a:solidFill>
                <a:latin typeface="Calibri" pitchFamily="34" charset="0"/>
              </a:defRPr>
            </a:lvl9pPr>
          </a:lstStyle>
          <a:p>
            <a:r>
              <a:rPr lang="en-US" sz="4400" u="none" kern="0" dirty="0">
                <a:noFill/>
              </a:rPr>
              <a:t>Thank you for participating</a:t>
            </a:r>
            <a:r>
              <a:rPr lang="en-US" sz="4400" u="none" kern="0" baseline="0" dirty="0">
                <a:noFill/>
              </a:rPr>
              <a:t> in</a:t>
            </a:r>
          </a:p>
          <a:p>
            <a:r>
              <a:rPr lang="en-US" sz="4400" u="none" kern="0" baseline="0" dirty="0">
                <a:noFill/>
              </a:rPr>
              <a:t>this activity.</a:t>
            </a:r>
            <a:endParaRPr lang="en-US" sz="4400" u="none" kern="0" dirty="0">
              <a:noFill/>
            </a:endParaRPr>
          </a:p>
        </p:txBody>
      </p:sp>
      <p:pic>
        <p:nvPicPr>
          <p:cNvPr id="9" name="Picture 8" descr="MedscapeEDU_Logo.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6528" y="386682"/>
            <a:ext cx="1587500" cy="488950"/>
          </a:xfrm>
          <a:prstGeom prst="rect">
            <a:avLst/>
          </a:prstGeom>
        </p:spPr>
      </p:pic>
      <p:sp>
        <p:nvSpPr>
          <p:cNvPr id="12" name="Rectangle 3"/>
          <p:cNvSpPr>
            <a:spLocks noGrp="1" noChangeArrowheads="1"/>
          </p:cNvSpPr>
          <p:nvPr>
            <p:ph type="subTitle" idx="1"/>
          </p:nvPr>
        </p:nvSpPr>
        <p:spPr>
          <a:xfrm>
            <a:off x="346528" y="4465612"/>
            <a:ext cx="8494232" cy="1581962"/>
          </a:xfrm>
          <a:ln>
            <a:noFill/>
          </a:ln>
          <a:effectLst/>
        </p:spPr>
        <p:txBody>
          <a:bodyPr anchor="b" anchorCtr="0">
            <a:noAutofit/>
          </a:bodyPr>
          <a:lstStyle>
            <a:lvl1pPr marL="0" indent="0">
              <a:lnSpc>
                <a:spcPts val="2400"/>
              </a:lnSpc>
              <a:spcBef>
                <a:spcPts val="0"/>
              </a:spcBef>
              <a:buFontTx/>
              <a:buNone/>
              <a:defRPr sz="2400" b="0">
                <a:solidFill>
                  <a:schemeClr val="accent6"/>
                </a:solidFill>
              </a:defRPr>
            </a:lvl1pPr>
          </a:lstStyle>
          <a:p>
            <a:r>
              <a:rPr lang="en-US" dirty="0"/>
              <a:t>Click to edit Master subtitle style</a:t>
            </a:r>
          </a:p>
        </p:txBody>
      </p:sp>
      <p:sp>
        <p:nvSpPr>
          <p:cNvPr id="13" name="Text Placeholder 2"/>
          <p:cNvSpPr>
            <a:spLocks noGrp="1"/>
          </p:cNvSpPr>
          <p:nvPr>
            <p:ph type="body" sz="quarter" idx="10"/>
          </p:nvPr>
        </p:nvSpPr>
        <p:spPr>
          <a:xfrm>
            <a:off x="966653" y="1676400"/>
            <a:ext cx="7210694" cy="1840548"/>
          </a:xfrm>
        </p:spPr>
        <p:txBody>
          <a:bodyPr anchor="ctr" anchorCtr="0">
            <a:noAutofit/>
          </a:bodyPr>
          <a:lstStyle>
            <a:lvl1pPr algn="ctr">
              <a:defRPr sz="4400" b="0">
                <a:solidFill>
                  <a:schemeClr val="tx2"/>
                </a:solidFill>
              </a:defRPr>
            </a:lvl1pPr>
          </a:lstStyle>
          <a:p>
            <a:pPr lvl="0"/>
            <a:r>
              <a:rPr lang="en-US" dirty="0"/>
              <a:t>Click to edit Master text styles</a:t>
            </a:r>
          </a:p>
        </p:txBody>
      </p:sp>
      <p:pic>
        <p:nvPicPr>
          <p:cNvPr id="10" name="Picture 9" descr="THO_logo.jp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392960" y="323850"/>
            <a:ext cx="1447800" cy="508000"/>
          </a:xfrm>
          <a:prstGeom prst="rect">
            <a:avLst/>
          </a:prstGeom>
        </p:spPr>
      </p:pic>
    </p:spTree>
    <p:extLst>
      <p:ext uri="{BB962C8B-B14F-4D97-AF65-F5344CB8AC3E}">
        <p14:creationId xmlns:p14="http://schemas.microsoft.com/office/powerpoint/2010/main" val="298061257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DO NOT USE_CAR SYMBOL ONLY">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621018" y="6627436"/>
            <a:ext cx="764771" cy="764771"/>
          </a:xfrm>
          <a:prstGeom prst="rect">
            <a:avLst/>
          </a:prstGeom>
        </p:spPr>
      </p:pic>
    </p:spTree>
    <p:extLst>
      <p:ext uri="{BB962C8B-B14F-4D97-AF65-F5344CB8AC3E}">
        <p14:creationId xmlns:p14="http://schemas.microsoft.com/office/powerpoint/2010/main" val="30851264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ME_Program Title_HemOnc">
    <p:spTree>
      <p:nvGrpSpPr>
        <p:cNvPr id="1" name=""/>
        <p:cNvGrpSpPr/>
        <p:nvPr/>
      </p:nvGrpSpPr>
      <p:grpSpPr>
        <a:xfrm>
          <a:off x="0" y="0"/>
          <a:ext cx="0" cy="0"/>
          <a:chOff x="0" y="0"/>
          <a:chExt cx="0" cy="0"/>
        </a:xfrm>
      </p:grpSpPr>
      <p:sp>
        <p:nvSpPr>
          <p:cNvPr id="77" name="Rectangle 2"/>
          <p:cNvSpPr>
            <a:spLocks noGrp="1" noChangeArrowheads="1"/>
          </p:cNvSpPr>
          <p:nvPr>
            <p:ph type="ctrTitle" hasCustomPrompt="1"/>
          </p:nvPr>
        </p:nvSpPr>
        <p:spPr>
          <a:xfrm>
            <a:off x="654050" y="1447800"/>
            <a:ext cx="7835900" cy="1168400"/>
          </a:xfrm>
          <a:ln>
            <a:noFill/>
          </a:ln>
          <a:effectLst/>
        </p:spPr>
        <p:txBody>
          <a:bodyPr anchor="ctr" anchorCtr="0">
            <a:noAutofit/>
          </a:bodyPr>
          <a:lstStyle>
            <a:lvl1pPr algn="ctr">
              <a:defRPr sz="4400" b="1" i="0">
                <a:solidFill>
                  <a:schemeClr val="tx2"/>
                </a:solidFill>
                <a:latin typeface="Calibri Light" panose="020F0302020204030204" pitchFamily="34" charset="0"/>
                <a:ea typeface="Kozuka Gothic Pro L" panose="020B0200000000000000" pitchFamily="34" charset="-128"/>
                <a:cs typeface="Calibri Light" panose="020F0302020204030204" pitchFamily="34" charset="0"/>
              </a:defRPr>
            </a:lvl1pPr>
          </a:lstStyle>
          <a:p>
            <a:r>
              <a:rPr lang="en-US" dirty="0"/>
              <a:t>Click To Edit Master Title Style</a:t>
            </a:r>
          </a:p>
        </p:txBody>
      </p:sp>
      <p:sp>
        <p:nvSpPr>
          <p:cNvPr id="78" name="Rectangle 3"/>
          <p:cNvSpPr>
            <a:spLocks noGrp="1" noChangeArrowheads="1"/>
          </p:cNvSpPr>
          <p:nvPr>
            <p:ph type="subTitle" idx="1"/>
          </p:nvPr>
        </p:nvSpPr>
        <p:spPr>
          <a:xfrm>
            <a:off x="656167" y="2748295"/>
            <a:ext cx="7831667" cy="647700"/>
          </a:xfrm>
          <a:ln>
            <a:noFill/>
          </a:ln>
          <a:effectLst/>
        </p:spPr>
        <p:txBody>
          <a:bodyPr>
            <a:noAutofit/>
          </a:bodyPr>
          <a:lstStyle>
            <a:lvl1pPr marL="0" indent="0" algn="ctr">
              <a:buFontTx/>
              <a:buNone/>
              <a:defRPr sz="3600" i="1">
                <a:solidFill>
                  <a:schemeClr val="accent6"/>
                </a:solidFill>
                <a:latin typeface="Calibri Light" panose="020F0302020204030204" pitchFamily="34" charset="0"/>
              </a:defRPr>
            </a:lvl1pPr>
          </a:lstStyle>
          <a:p>
            <a:r>
              <a:rPr lang="en-US" dirty="0"/>
              <a:t>Click to edit Master subtitle style</a:t>
            </a:r>
          </a:p>
        </p:txBody>
      </p:sp>
      <p:sp>
        <p:nvSpPr>
          <p:cNvPr id="3" name="Text Placeholder 2"/>
          <p:cNvSpPr>
            <a:spLocks noGrp="1"/>
          </p:cNvSpPr>
          <p:nvPr>
            <p:ph type="body" sz="quarter" idx="10"/>
          </p:nvPr>
        </p:nvSpPr>
        <p:spPr>
          <a:xfrm>
            <a:off x="326648" y="3886200"/>
            <a:ext cx="4225473" cy="350838"/>
          </a:xfrm>
        </p:spPr>
        <p:txBody>
          <a:bodyPr anchor="t">
            <a:noAutofit/>
          </a:bodyPr>
          <a:lstStyle>
            <a:lvl1pPr marL="0" indent="0">
              <a:lnSpc>
                <a:spcPts val="2800"/>
              </a:lnSpc>
              <a:spcBef>
                <a:spcPts val="600"/>
              </a:spcBef>
              <a:buFont typeface="Arial" panose="020B0604020202020204" pitchFamily="34" charset="0"/>
              <a:buNone/>
              <a:defRPr sz="2400">
                <a:solidFill>
                  <a:schemeClr val="accent6"/>
                </a:solidFill>
                <a:latin typeface="Calibri Light" panose="020F0302020204030204" pitchFamily="34" charset="0"/>
              </a:defRPr>
            </a:lvl1pPr>
          </a:lstStyle>
          <a:p>
            <a:pPr lvl="0"/>
            <a:r>
              <a:rPr lang="en-US" dirty="0"/>
              <a:t>Click to edit Master text styles</a:t>
            </a:r>
          </a:p>
        </p:txBody>
      </p:sp>
      <p:sp>
        <p:nvSpPr>
          <p:cNvPr id="10" name="Text Placeholder 16"/>
          <p:cNvSpPr>
            <a:spLocks noGrp="1"/>
          </p:cNvSpPr>
          <p:nvPr>
            <p:ph type="body" sz="quarter" idx="15"/>
          </p:nvPr>
        </p:nvSpPr>
        <p:spPr>
          <a:xfrm>
            <a:off x="325438" y="4290492"/>
            <a:ext cx="4226683" cy="1666875"/>
          </a:xfrm>
        </p:spPr>
        <p:txBody>
          <a:bodyPr/>
          <a:lstStyle>
            <a:lvl1pPr marL="0" indent="0">
              <a:lnSpc>
                <a:spcPct val="90000"/>
              </a:lnSpc>
              <a:spcBef>
                <a:spcPts val="0"/>
              </a:spcBef>
              <a:defRPr sz="2400">
                <a:solidFill>
                  <a:schemeClr val="tx1"/>
                </a:solidFill>
                <a:latin typeface="Calibri Light" panose="020F0302020204030204" pitchFamily="34" charset="0"/>
              </a:defRPr>
            </a:lvl1pPr>
            <a:lvl2pPr marL="0" indent="0">
              <a:lnSpc>
                <a:spcPct val="90000"/>
              </a:lnSpc>
              <a:spcBef>
                <a:spcPts val="0"/>
              </a:spcBef>
              <a:buFontTx/>
              <a:buNone/>
              <a:defRPr sz="2000">
                <a:solidFill>
                  <a:schemeClr val="tx2"/>
                </a:solidFill>
                <a:latin typeface="+mn-lt"/>
              </a:defRPr>
            </a:lvl2pPr>
            <a:lvl3pPr marL="806450" indent="0">
              <a:buFontTx/>
              <a:buNone/>
              <a:defRPr/>
            </a:lvl3pPr>
            <a:lvl4pPr marL="1198563" indent="0">
              <a:buFontTx/>
              <a:buNone/>
              <a:defRPr/>
            </a:lvl4pPr>
            <a:lvl5pPr marL="1554163" indent="0">
              <a:buFontTx/>
              <a:buNone/>
              <a:defRPr/>
            </a:lvl5pPr>
          </a:lstStyle>
          <a:p>
            <a:pPr lvl="0"/>
            <a:r>
              <a:rPr lang="en-US" dirty="0"/>
              <a:t>Click to edit Master text styles</a:t>
            </a:r>
          </a:p>
          <a:p>
            <a:pPr lvl="1"/>
            <a:r>
              <a:rPr lang="en-US" dirty="0"/>
              <a:t>Second level</a:t>
            </a:r>
          </a:p>
        </p:txBody>
      </p:sp>
      <p:pic>
        <p:nvPicPr>
          <p:cNvPr id="1026" name="2AAF0B0F-229C-4C10-AC40-2086B59DC6D5" descr="85F6AE12-E54F-4782-8B53-6DCFDBC25877@verizon"/>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47472" y="384048"/>
            <a:ext cx="2972737" cy="376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63242412"/>
      </p:ext>
    </p:extLst>
  </p:cSld>
  <p:clrMapOvr>
    <a:masterClrMapping/>
  </p:clrMapOvr>
  <p:extLst mod="1">
    <p:ext uri="{DCECCB84-F9BA-43D5-87BE-67443E8EF086}">
      <p15:sldGuideLst xmlns:p15="http://schemas.microsoft.com/office/powerpoint/2012/main">
        <p15:guide id="1" orient="horz" pos="2160">
          <p15:clr>
            <a:srgbClr val="FBAE40"/>
          </p15:clr>
        </p15:guide>
        <p15:guide id="2" pos="2880">
          <p15:clr>
            <a:srgbClr val="FBAE40"/>
          </p15:clr>
        </p15:guide>
        <p15:guide id="3" pos="264">
          <p15:clr>
            <a:srgbClr val="FBAE40"/>
          </p15:clr>
        </p15:guide>
        <p15:guide id="4" orient="horz" pos="3576">
          <p15:clr>
            <a:srgbClr val="FBAE40"/>
          </p15:clr>
        </p15:guide>
        <p15:guide id="5" orient="horz" pos="3144">
          <p15:clr>
            <a:srgbClr val="FBAE40"/>
          </p15:clr>
        </p15:guide>
        <p15:guide id="6" orient="horz" pos="338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ME_Program Title THO">
    <p:spTree>
      <p:nvGrpSpPr>
        <p:cNvPr id="1" name=""/>
        <p:cNvGrpSpPr/>
        <p:nvPr/>
      </p:nvGrpSpPr>
      <p:grpSpPr>
        <a:xfrm>
          <a:off x="0" y="0"/>
          <a:ext cx="0" cy="0"/>
          <a:chOff x="0" y="0"/>
          <a:chExt cx="0" cy="0"/>
        </a:xfrm>
      </p:grpSpPr>
      <p:sp>
        <p:nvSpPr>
          <p:cNvPr id="77" name="Rectangle 2"/>
          <p:cNvSpPr>
            <a:spLocks noGrp="1" noChangeArrowheads="1"/>
          </p:cNvSpPr>
          <p:nvPr>
            <p:ph type="ctrTitle" hasCustomPrompt="1"/>
          </p:nvPr>
        </p:nvSpPr>
        <p:spPr>
          <a:xfrm>
            <a:off x="654050" y="1447800"/>
            <a:ext cx="7835900" cy="1168400"/>
          </a:xfrm>
          <a:ln>
            <a:noFill/>
          </a:ln>
          <a:effectLst/>
        </p:spPr>
        <p:txBody>
          <a:bodyPr anchor="ctr" anchorCtr="0">
            <a:noAutofit/>
          </a:bodyPr>
          <a:lstStyle>
            <a:lvl1pPr algn="ctr">
              <a:defRPr sz="4400" b="1" i="0">
                <a:solidFill>
                  <a:schemeClr val="tx2">
                    <a:lumMod val="90000"/>
                    <a:lumOff val="10000"/>
                  </a:schemeClr>
                </a:solidFill>
                <a:latin typeface="Calibri Light" panose="020F0302020204030204" pitchFamily="34" charset="0"/>
                <a:ea typeface="Kozuka Gothic Pro L" panose="020B0200000000000000" pitchFamily="34" charset="-128"/>
                <a:cs typeface="Calibri Light" panose="020F0302020204030204" pitchFamily="34" charset="0"/>
              </a:defRPr>
            </a:lvl1pPr>
          </a:lstStyle>
          <a:p>
            <a:r>
              <a:rPr lang="en-US" dirty="0"/>
              <a:t>Click To Edit Master Title Style</a:t>
            </a:r>
          </a:p>
        </p:txBody>
      </p:sp>
      <p:sp>
        <p:nvSpPr>
          <p:cNvPr id="78" name="Rectangle 3"/>
          <p:cNvSpPr>
            <a:spLocks noGrp="1" noChangeArrowheads="1"/>
          </p:cNvSpPr>
          <p:nvPr>
            <p:ph type="subTitle" idx="1"/>
          </p:nvPr>
        </p:nvSpPr>
        <p:spPr>
          <a:xfrm>
            <a:off x="656167" y="2748295"/>
            <a:ext cx="7831667" cy="647700"/>
          </a:xfrm>
          <a:ln>
            <a:noFill/>
          </a:ln>
          <a:effectLst/>
        </p:spPr>
        <p:txBody>
          <a:bodyPr>
            <a:noAutofit/>
          </a:bodyPr>
          <a:lstStyle>
            <a:lvl1pPr marL="0" indent="0" algn="ctr">
              <a:buFontTx/>
              <a:buNone/>
              <a:defRPr sz="3600" i="1">
                <a:solidFill>
                  <a:schemeClr val="accent6"/>
                </a:solidFill>
                <a:latin typeface="Calibri Light" panose="020F0302020204030204" pitchFamily="34" charset="0"/>
              </a:defRPr>
            </a:lvl1pPr>
          </a:lstStyle>
          <a:p>
            <a:r>
              <a:rPr lang="en-US" dirty="0"/>
              <a:t>Click to edit Master subtitle style</a:t>
            </a:r>
          </a:p>
        </p:txBody>
      </p:sp>
      <p:sp>
        <p:nvSpPr>
          <p:cNvPr id="3" name="Text Placeholder 2"/>
          <p:cNvSpPr>
            <a:spLocks noGrp="1"/>
          </p:cNvSpPr>
          <p:nvPr>
            <p:ph type="body" sz="quarter" idx="10"/>
          </p:nvPr>
        </p:nvSpPr>
        <p:spPr>
          <a:xfrm>
            <a:off x="326648" y="3886200"/>
            <a:ext cx="4225473" cy="350838"/>
          </a:xfrm>
        </p:spPr>
        <p:txBody>
          <a:bodyPr anchor="t">
            <a:noAutofit/>
          </a:bodyPr>
          <a:lstStyle>
            <a:lvl1pPr marL="0" indent="0">
              <a:lnSpc>
                <a:spcPts val="2800"/>
              </a:lnSpc>
              <a:spcBef>
                <a:spcPts val="600"/>
              </a:spcBef>
              <a:buFont typeface="Arial" panose="020B0604020202020204" pitchFamily="34" charset="0"/>
              <a:buNone/>
              <a:defRPr sz="2400">
                <a:solidFill>
                  <a:schemeClr val="accent6"/>
                </a:solidFill>
                <a:latin typeface="Calibri Light" panose="020F0302020204030204" pitchFamily="34" charset="0"/>
              </a:defRPr>
            </a:lvl1pPr>
          </a:lstStyle>
          <a:p>
            <a:pPr lvl="0"/>
            <a:r>
              <a:rPr lang="en-US" dirty="0"/>
              <a:t>Click to edit Master text styles</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2336" y="429768"/>
            <a:ext cx="1965966" cy="393192"/>
          </a:xfrm>
          <a:prstGeom prst="rect">
            <a:avLst/>
          </a:prstGeom>
        </p:spPr>
      </p:pic>
      <p:pic>
        <p:nvPicPr>
          <p:cNvPr id="7" name="Picture 6" descr="MedscapeEDU_Logo.jp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133600" y="1066800"/>
            <a:ext cx="1587500" cy="488950"/>
          </a:xfrm>
          <a:prstGeom prst="rect">
            <a:avLst/>
          </a:prstGeom>
        </p:spPr>
      </p:pic>
      <p:pic>
        <p:nvPicPr>
          <p:cNvPr id="8" name="Picture 7" descr="THO_logo.jp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7392960" y="323850"/>
            <a:ext cx="1447800" cy="508000"/>
          </a:xfrm>
          <a:prstGeom prst="rect">
            <a:avLst/>
          </a:prstGeom>
        </p:spPr>
      </p:pic>
      <p:sp>
        <p:nvSpPr>
          <p:cNvPr id="9" name="Text Placeholder 16"/>
          <p:cNvSpPr>
            <a:spLocks noGrp="1"/>
          </p:cNvSpPr>
          <p:nvPr>
            <p:ph type="body" sz="quarter" idx="15"/>
          </p:nvPr>
        </p:nvSpPr>
        <p:spPr>
          <a:xfrm>
            <a:off x="325438" y="4290492"/>
            <a:ext cx="4226683" cy="1666875"/>
          </a:xfrm>
        </p:spPr>
        <p:txBody>
          <a:bodyPr/>
          <a:lstStyle>
            <a:lvl1pPr marL="0" indent="0">
              <a:lnSpc>
                <a:spcPct val="90000"/>
              </a:lnSpc>
              <a:spcBef>
                <a:spcPts val="0"/>
              </a:spcBef>
              <a:defRPr sz="2400">
                <a:solidFill>
                  <a:schemeClr val="tx1"/>
                </a:solidFill>
                <a:latin typeface="Calibri Light" panose="020F0302020204030204" pitchFamily="34" charset="0"/>
              </a:defRPr>
            </a:lvl1pPr>
            <a:lvl2pPr marL="0" indent="0">
              <a:lnSpc>
                <a:spcPct val="90000"/>
              </a:lnSpc>
              <a:spcBef>
                <a:spcPts val="0"/>
              </a:spcBef>
              <a:buFontTx/>
              <a:buNone/>
              <a:defRPr sz="2000">
                <a:solidFill>
                  <a:schemeClr val="tx2"/>
                </a:solidFill>
                <a:latin typeface="+mn-lt"/>
              </a:defRPr>
            </a:lvl2pPr>
            <a:lvl3pPr marL="806450" indent="0">
              <a:buFontTx/>
              <a:buNone/>
              <a:defRPr/>
            </a:lvl3pPr>
            <a:lvl4pPr marL="1198563" indent="0">
              <a:buFontTx/>
              <a:buNone/>
              <a:defRPr/>
            </a:lvl4pPr>
            <a:lvl5pPr marL="1554163" indent="0">
              <a:buFontTx/>
              <a:buNone/>
              <a:defRPr/>
            </a:lvl5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570261989"/>
      </p:ext>
    </p:extLst>
  </p:cSld>
  <p:clrMapOvr>
    <a:masterClrMapping/>
  </p:clrMapOvr>
  <p:extLst mod="1">
    <p:ext uri="{DCECCB84-F9BA-43D5-87BE-67443E8EF086}">
      <p15:sldGuideLst xmlns:p15="http://schemas.microsoft.com/office/powerpoint/2012/main">
        <p15:guide id="1" orient="horz" pos="2160">
          <p15:clr>
            <a:srgbClr val="FBAE40"/>
          </p15:clr>
        </p15:guide>
        <p15:guide id="2" pos="2880">
          <p15:clr>
            <a:srgbClr val="FBAE40"/>
          </p15:clr>
        </p15:guide>
        <p15:guide id="3" pos="264">
          <p15:clr>
            <a:srgbClr val="FBAE40"/>
          </p15:clr>
        </p15:guide>
        <p15:guide id="4" orient="horz" pos="3576" userDrawn="1">
          <p15:clr>
            <a:srgbClr val="FBAE40"/>
          </p15:clr>
        </p15:guide>
        <p15:guide id="5" orient="horz" pos="3144" userDrawn="1">
          <p15:clr>
            <a:srgbClr val="FBAE40"/>
          </p15:clr>
        </p15:guide>
        <p15:guide id="6" orient="horz" pos="3384"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ME_Panelist">
    <p:spTree>
      <p:nvGrpSpPr>
        <p:cNvPr id="1" name=""/>
        <p:cNvGrpSpPr/>
        <p:nvPr/>
      </p:nvGrpSpPr>
      <p:grpSpPr>
        <a:xfrm>
          <a:off x="0" y="0"/>
          <a:ext cx="0" cy="0"/>
          <a:chOff x="0" y="0"/>
          <a:chExt cx="0" cy="0"/>
        </a:xfrm>
      </p:grpSpPr>
      <p:pic>
        <p:nvPicPr>
          <p:cNvPr id="15" name="Picture 14" descr="MedscapeEDU_Logo.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6528" y="381000"/>
            <a:ext cx="1587500" cy="488950"/>
          </a:xfrm>
          <a:prstGeom prst="rect">
            <a:avLst/>
          </a:prstGeom>
        </p:spPr>
      </p:pic>
      <p:sp>
        <p:nvSpPr>
          <p:cNvPr id="6" name="Text Placeholder 2"/>
          <p:cNvSpPr>
            <a:spLocks noGrp="1"/>
          </p:cNvSpPr>
          <p:nvPr>
            <p:ph type="body" sz="quarter" idx="10"/>
          </p:nvPr>
        </p:nvSpPr>
        <p:spPr>
          <a:xfrm>
            <a:off x="326648" y="1676400"/>
            <a:ext cx="4225473" cy="350838"/>
          </a:xfrm>
        </p:spPr>
        <p:txBody>
          <a:bodyPr anchor="t">
            <a:noAutofit/>
          </a:bodyPr>
          <a:lstStyle>
            <a:lvl1pPr marL="0" indent="0">
              <a:lnSpc>
                <a:spcPts val="2800"/>
              </a:lnSpc>
              <a:spcBef>
                <a:spcPts val="600"/>
              </a:spcBef>
              <a:buFont typeface="Arial" panose="020B0604020202020204" pitchFamily="34" charset="0"/>
              <a:buNone/>
              <a:defRPr sz="2400">
                <a:solidFill>
                  <a:schemeClr val="accent6"/>
                </a:solidFill>
                <a:latin typeface="Calibri Light" panose="020F0302020204030204" pitchFamily="34" charset="0"/>
              </a:defRPr>
            </a:lvl1pPr>
          </a:lstStyle>
          <a:p>
            <a:pPr lvl="0"/>
            <a:r>
              <a:rPr lang="en-US" dirty="0"/>
              <a:t>Click to edit Master text styles</a:t>
            </a:r>
          </a:p>
        </p:txBody>
      </p:sp>
      <p:sp>
        <p:nvSpPr>
          <p:cNvPr id="11" name="Text Placeholder 16"/>
          <p:cNvSpPr>
            <a:spLocks noGrp="1"/>
          </p:cNvSpPr>
          <p:nvPr>
            <p:ph type="body" sz="quarter" idx="15"/>
          </p:nvPr>
        </p:nvSpPr>
        <p:spPr>
          <a:xfrm>
            <a:off x="325438" y="4290492"/>
            <a:ext cx="4226683" cy="1666875"/>
          </a:xfrm>
        </p:spPr>
        <p:txBody>
          <a:bodyPr/>
          <a:lstStyle>
            <a:lvl1pPr marL="0" indent="0">
              <a:lnSpc>
                <a:spcPct val="90000"/>
              </a:lnSpc>
              <a:spcBef>
                <a:spcPts val="0"/>
              </a:spcBef>
              <a:defRPr sz="2400">
                <a:solidFill>
                  <a:schemeClr val="tx1"/>
                </a:solidFill>
                <a:latin typeface="Calibri Light" panose="020F0302020204030204" pitchFamily="34" charset="0"/>
              </a:defRPr>
            </a:lvl1pPr>
            <a:lvl2pPr marL="0" indent="0">
              <a:lnSpc>
                <a:spcPct val="90000"/>
              </a:lnSpc>
              <a:spcBef>
                <a:spcPts val="0"/>
              </a:spcBef>
              <a:buFontTx/>
              <a:buNone/>
              <a:defRPr sz="2000">
                <a:solidFill>
                  <a:schemeClr val="tx2"/>
                </a:solidFill>
                <a:latin typeface="+mn-lt"/>
              </a:defRPr>
            </a:lvl2pPr>
            <a:lvl3pPr marL="806450" indent="0">
              <a:buFontTx/>
              <a:buNone/>
              <a:defRPr/>
            </a:lvl3pPr>
            <a:lvl4pPr marL="1198563" indent="0">
              <a:buFontTx/>
              <a:buNone/>
              <a:defRPr/>
            </a:lvl4pPr>
            <a:lvl5pPr marL="1554163" indent="0">
              <a:buFontTx/>
              <a:buNone/>
              <a:defRPr/>
            </a:lvl5pPr>
          </a:lstStyle>
          <a:p>
            <a:pPr lvl="0"/>
            <a:r>
              <a:rPr lang="en-US" dirty="0"/>
              <a:t>Click to edit Master text styles</a:t>
            </a:r>
          </a:p>
          <a:p>
            <a:pPr lvl="1"/>
            <a:r>
              <a:rPr lang="en-US" dirty="0"/>
              <a:t>Second level</a:t>
            </a:r>
          </a:p>
        </p:txBody>
      </p:sp>
      <p:sp>
        <p:nvSpPr>
          <p:cNvPr id="14" name="Text Placeholder 16"/>
          <p:cNvSpPr>
            <a:spLocks noGrp="1"/>
          </p:cNvSpPr>
          <p:nvPr>
            <p:ph type="body" sz="quarter" idx="16"/>
          </p:nvPr>
        </p:nvSpPr>
        <p:spPr>
          <a:xfrm>
            <a:off x="325438" y="2027238"/>
            <a:ext cx="4226683" cy="1666875"/>
          </a:xfrm>
        </p:spPr>
        <p:txBody>
          <a:bodyPr/>
          <a:lstStyle>
            <a:lvl1pPr marL="0" indent="0">
              <a:lnSpc>
                <a:spcPct val="90000"/>
              </a:lnSpc>
              <a:spcBef>
                <a:spcPts val="0"/>
              </a:spcBef>
              <a:defRPr sz="2400">
                <a:solidFill>
                  <a:schemeClr val="tx1"/>
                </a:solidFill>
                <a:latin typeface="Calibri Light" panose="020F0302020204030204" pitchFamily="34" charset="0"/>
              </a:defRPr>
            </a:lvl1pPr>
            <a:lvl2pPr marL="0" indent="0">
              <a:lnSpc>
                <a:spcPct val="90000"/>
              </a:lnSpc>
              <a:spcBef>
                <a:spcPts val="0"/>
              </a:spcBef>
              <a:buFontTx/>
              <a:buNone/>
              <a:defRPr sz="2000">
                <a:solidFill>
                  <a:schemeClr val="tx2"/>
                </a:solidFill>
                <a:latin typeface="+mn-lt"/>
              </a:defRPr>
            </a:lvl2pPr>
            <a:lvl3pPr marL="806450" indent="0">
              <a:buFontTx/>
              <a:buNone/>
              <a:defRPr/>
            </a:lvl3pPr>
            <a:lvl4pPr marL="1198563" indent="0">
              <a:buFontTx/>
              <a:buNone/>
              <a:defRPr/>
            </a:lvl4pPr>
            <a:lvl5pPr marL="1554163" indent="0">
              <a:buFontTx/>
              <a:buNone/>
              <a:defRPr/>
            </a:lvl5pPr>
          </a:lstStyle>
          <a:p>
            <a:pPr lvl="0"/>
            <a:r>
              <a:rPr lang="en-US" dirty="0"/>
              <a:t>Click to edit Master text styles</a:t>
            </a:r>
          </a:p>
          <a:p>
            <a:pPr lvl="1"/>
            <a:r>
              <a:rPr lang="en-US" dirty="0"/>
              <a:t>Second level</a:t>
            </a:r>
          </a:p>
        </p:txBody>
      </p:sp>
      <p:sp>
        <p:nvSpPr>
          <p:cNvPr id="16" name="Text Placeholder 16"/>
          <p:cNvSpPr>
            <a:spLocks noGrp="1"/>
          </p:cNvSpPr>
          <p:nvPr>
            <p:ph type="body" sz="quarter" idx="17"/>
          </p:nvPr>
        </p:nvSpPr>
        <p:spPr>
          <a:xfrm>
            <a:off x="4619251" y="2027238"/>
            <a:ext cx="4226683" cy="1666875"/>
          </a:xfrm>
        </p:spPr>
        <p:txBody>
          <a:bodyPr/>
          <a:lstStyle>
            <a:lvl1pPr marL="0" indent="0">
              <a:lnSpc>
                <a:spcPct val="90000"/>
              </a:lnSpc>
              <a:spcBef>
                <a:spcPts val="0"/>
              </a:spcBef>
              <a:defRPr sz="2400">
                <a:solidFill>
                  <a:schemeClr val="tx1"/>
                </a:solidFill>
                <a:latin typeface="Calibri Light" panose="020F0302020204030204" pitchFamily="34" charset="0"/>
              </a:defRPr>
            </a:lvl1pPr>
            <a:lvl2pPr marL="0" indent="0">
              <a:lnSpc>
                <a:spcPct val="90000"/>
              </a:lnSpc>
              <a:spcBef>
                <a:spcPts val="0"/>
              </a:spcBef>
              <a:buFontTx/>
              <a:buNone/>
              <a:defRPr sz="2000">
                <a:solidFill>
                  <a:schemeClr val="tx2"/>
                </a:solidFill>
                <a:latin typeface="+mn-lt"/>
              </a:defRPr>
            </a:lvl2pPr>
            <a:lvl3pPr marL="806450" indent="0">
              <a:buFontTx/>
              <a:buNone/>
              <a:defRPr/>
            </a:lvl3pPr>
            <a:lvl4pPr marL="1198563" indent="0">
              <a:buFontTx/>
              <a:buNone/>
              <a:defRPr/>
            </a:lvl4pPr>
            <a:lvl5pPr marL="1554163" indent="0">
              <a:buFontTx/>
              <a:buNone/>
              <a:defRPr/>
            </a:lvl5pPr>
          </a:lstStyle>
          <a:p>
            <a:pPr lvl="0"/>
            <a:r>
              <a:rPr lang="en-US" dirty="0"/>
              <a:t>Click to edit Master text styles</a:t>
            </a:r>
          </a:p>
          <a:p>
            <a:pPr lvl="1"/>
            <a:r>
              <a:rPr lang="en-US" dirty="0"/>
              <a:t>Second level</a:t>
            </a:r>
          </a:p>
        </p:txBody>
      </p:sp>
      <p:sp>
        <p:nvSpPr>
          <p:cNvPr id="17" name="Text Placeholder 16"/>
          <p:cNvSpPr>
            <a:spLocks noGrp="1"/>
          </p:cNvSpPr>
          <p:nvPr>
            <p:ph type="body" sz="quarter" idx="18"/>
          </p:nvPr>
        </p:nvSpPr>
        <p:spPr>
          <a:xfrm>
            <a:off x="4619251" y="4290492"/>
            <a:ext cx="4226683" cy="1666875"/>
          </a:xfrm>
        </p:spPr>
        <p:txBody>
          <a:bodyPr/>
          <a:lstStyle>
            <a:lvl1pPr marL="0" indent="0">
              <a:lnSpc>
                <a:spcPct val="90000"/>
              </a:lnSpc>
              <a:spcBef>
                <a:spcPts val="0"/>
              </a:spcBef>
              <a:defRPr sz="2400">
                <a:solidFill>
                  <a:schemeClr val="tx1"/>
                </a:solidFill>
                <a:latin typeface="Calibri Light" panose="020F0302020204030204" pitchFamily="34" charset="0"/>
              </a:defRPr>
            </a:lvl1pPr>
            <a:lvl2pPr marL="0" indent="0">
              <a:lnSpc>
                <a:spcPct val="90000"/>
              </a:lnSpc>
              <a:spcBef>
                <a:spcPts val="0"/>
              </a:spcBef>
              <a:buFontTx/>
              <a:buNone/>
              <a:defRPr sz="2000">
                <a:solidFill>
                  <a:schemeClr val="tx2"/>
                </a:solidFill>
                <a:latin typeface="+mn-lt"/>
              </a:defRPr>
            </a:lvl2pPr>
            <a:lvl3pPr marL="806450" indent="0">
              <a:buFontTx/>
              <a:buNone/>
              <a:defRPr/>
            </a:lvl3pPr>
            <a:lvl4pPr marL="1198563" indent="0">
              <a:buFontTx/>
              <a:buNone/>
              <a:defRPr/>
            </a:lvl4pPr>
            <a:lvl5pPr marL="1554163" indent="0">
              <a:buFontTx/>
              <a:buNone/>
              <a:defRPr/>
            </a:lvl5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5842545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1_ME_Panelist">
    <p:spTree>
      <p:nvGrpSpPr>
        <p:cNvPr id="1" name=""/>
        <p:cNvGrpSpPr/>
        <p:nvPr/>
      </p:nvGrpSpPr>
      <p:grpSpPr>
        <a:xfrm>
          <a:off x="0" y="0"/>
          <a:ext cx="0" cy="0"/>
          <a:chOff x="0" y="0"/>
          <a:chExt cx="0" cy="0"/>
        </a:xfrm>
      </p:grpSpPr>
      <p:pic>
        <p:nvPicPr>
          <p:cNvPr id="15" name="Picture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2336" y="429768"/>
            <a:ext cx="1965966" cy="393192"/>
          </a:xfrm>
          <a:prstGeom prst="rect">
            <a:avLst/>
          </a:prstGeom>
        </p:spPr>
      </p:pic>
      <p:sp>
        <p:nvSpPr>
          <p:cNvPr id="6" name="Text Placeholder 2"/>
          <p:cNvSpPr>
            <a:spLocks noGrp="1"/>
          </p:cNvSpPr>
          <p:nvPr>
            <p:ph type="body" sz="quarter" idx="10"/>
          </p:nvPr>
        </p:nvSpPr>
        <p:spPr>
          <a:xfrm>
            <a:off x="326648" y="1676400"/>
            <a:ext cx="4225473" cy="350838"/>
          </a:xfrm>
        </p:spPr>
        <p:txBody>
          <a:bodyPr anchor="t">
            <a:noAutofit/>
          </a:bodyPr>
          <a:lstStyle>
            <a:lvl1pPr marL="0" indent="0">
              <a:lnSpc>
                <a:spcPts val="2800"/>
              </a:lnSpc>
              <a:spcBef>
                <a:spcPts val="600"/>
              </a:spcBef>
              <a:buFont typeface="Arial" panose="020B0604020202020204" pitchFamily="34" charset="0"/>
              <a:buNone/>
              <a:defRPr sz="2400">
                <a:solidFill>
                  <a:schemeClr val="accent6"/>
                </a:solidFill>
                <a:latin typeface="Calibri Light" panose="020F0302020204030204" pitchFamily="34" charset="0"/>
              </a:defRPr>
            </a:lvl1pPr>
          </a:lstStyle>
          <a:p>
            <a:pPr lvl="0"/>
            <a:r>
              <a:rPr lang="en-US" dirty="0"/>
              <a:t>Click to edit Master text styles</a:t>
            </a:r>
          </a:p>
        </p:txBody>
      </p:sp>
      <p:sp>
        <p:nvSpPr>
          <p:cNvPr id="11" name="Text Placeholder 16"/>
          <p:cNvSpPr>
            <a:spLocks noGrp="1"/>
          </p:cNvSpPr>
          <p:nvPr>
            <p:ph type="body" sz="quarter" idx="15"/>
          </p:nvPr>
        </p:nvSpPr>
        <p:spPr>
          <a:xfrm>
            <a:off x="325438" y="4290492"/>
            <a:ext cx="4226683" cy="1666875"/>
          </a:xfrm>
        </p:spPr>
        <p:txBody>
          <a:bodyPr/>
          <a:lstStyle>
            <a:lvl1pPr marL="0" indent="0">
              <a:lnSpc>
                <a:spcPct val="90000"/>
              </a:lnSpc>
              <a:spcBef>
                <a:spcPts val="0"/>
              </a:spcBef>
              <a:defRPr sz="2400">
                <a:solidFill>
                  <a:schemeClr val="tx1"/>
                </a:solidFill>
                <a:latin typeface="Calibri Light" panose="020F0302020204030204" pitchFamily="34" charset="0"/>
              </a:defRPr>
            </a:lvl1pPr>
            <a:lvl2pPr marL="0" indent="0">
              <a:lnSpc>
                <a:spcPct val="90000"/>
              </a:lnSpc>
              <a:spcBef>
                <a:spcPts val="0"/>
              </a:spcBef>
              <a:buFontTx/>
              <a:buNone/>
              <a:defRPr sz="2000">
                <a:solidFill>
                  <a:schemeClr val="tx2"/>
                </a:solidFill>
                <a:latin typeface="+mn-lt"/>
              </a:defRPr>
            </a:lvl2pPr>
            <a:lvl3pPr marL="806450" indent="0">
              <a:buFontTx/>
              <a:buNone/>
              <a:defRPr/>
            </a:lvl3pPr>
            <a:lvl4pPr marL="1198563" indent="0">
              <a:buFontTx/>
              <a:buNone/>
              <a:defRPr/>
            </a:lvl4pPr>
            <a:lvl5pPr marL="1554163" indent="0">
              <a:buFontTx/>
              <a:buNone/>
              <a:defRPr/>
            </a:lvl5pPr>
          </a:lstStyle>
          <a:p>
            <a:pPr lvl="0"/>
            <a:r>
              <a:rPr lang="en-US" dirty="0"/>
              <a:t>Click to edit Master text styles</a:t>
            </a:r>
          </a:p>
          <a:p>
            <a:pPr lvl="1"/>
            <a:r>
              <a:rPr lang="en-US" dirty="0"/>
              <a:t>Second level</a:t>
            </a:r>
          </a:p>
        </p:txBody>
      </p:sp>
      <p:sp>
        <p:nvSpPr>
          <p:cNvPr id="14" name="Text Placeholder 16"/>
          <p:cNvSpPr>
            <a:spLocks noGrp="1"/>
          </p:cNvSpPr>
          <p:nvPr>
            <p:ph type="body" sz="quarter" idx="16"/>
          </p:nvPr>
        </p:nvSpPr>
        <p:spPr>
          <a:xfrm>
            <a:off x="325438" y="2027238"/>
            <a:ext cx="4226683" cy="1666875"/>
          </a:xfrm>
        </p:spPr>
        <p:txBody>
          <a:bodyPr/>
          <a:lstStyle>
            <a:lvl1pPr marL="0" indent="0">
              <a:lnSpc>
                <a:spcPct val="90000"/>
              </a:lnSpc>
              <a:spcBef>
                <a:spcPts val="0"/>
              </a:spcBef>
              <a:defRPr sz="2400">
                <a:solidFill>
                  <a:schemeClr val="tx1"/>
                </a:solidFill>
                <a:latin typeface="Calibri Light" panose="020F0302020204030204" pitchFamily="34" charset="0"/>
              </a:defRPr>
            </a:lvl1pPr>
            <a:lvl2pPr marL="0" indent="0">
              <a:lnSpc>
                <a:spcPct val="90000"/>
              </a:lnSpc>
              <a:spcBef>
                <a:spcPts val="0"/>
              </a:spcBef>
              <a:buFontTx/>
              <a:buNone/>
              <a:defRPr sz="2000">
                <a:solidFill>
                  <a:schemeClr val="tx2"/>
                </a:solidFill>
                <a:latin typeface="+mn-lt"/>
              </a:defRPr>
            </a:lvl2pPr>
            <a:lvl3pPr marL="806450" indent="0">
              <a:buFontTx/>
              <a:buNone/>
              <a:defRPr/>
            </a:lvl3pPr>
            <a:lvl4pPr marL="1198563" indent="0">
              <a:buFontTx/>
              <a:buNone/>
              <a:defRPr/>
            </a:lvl4pPr>
            <a:lvl5pPr marL="1554163" indent="0">
              <a:buFontTx/>
              <a:buNone/>
              <a:defRPr/>
            </a:lvl5pPr>
          </a:lstStyle>
          <a:p>
            <a:pPr lvl="0"/>
            <a:r>
              <a:rPr lang="en-US" dirty="0"/>
              <a:t>Click to edit Master text styles</a:t>
            </a:r>
          </a:p>
          <a:p>
            <a:pPr lvl="1"/>
            <a:r>
              <a:rPr lang="en-US" dirty="0"/>
              <a:t>Second level</a:t>
            </a:r>
          </a:p>
        </p:txBody>
      </p:sp>
      <p:sp>
        <p:nvSpPr>
          <p:cNvPr id="16" name="Text Placeholder 16"/>
          <p:cNvSpPr>
            <a:spLocks noGrp="1"/>
          </p:cNvSpPr>
          <p:nvPr>
            <p:ph type="body" sz="quarter" idx="17"/>
          </p:nvPr>
        </p:nvSpPr>
        <p:spPr>
          <a:xfrm>
            <a:off x="4619251" y="2027238"/>
            <a:ext cx="4226683" cy="1666875"/>
          </a:xfrm>
        </p:spPr>
        <p:txBody>
          <a:bodyPr/>
          <a:lstStyle>
            <a:lvl1pPr marL="0" indent="0">
              <a:lnSpc>
                <a:spcPct val="90000"/>
              </a:lnSpc>
              <a:spcBef>
                <a:spcPts val="0"/>
              </a:spcBef>
              <a:defRPr sz="2400">
                <a:solidFill>
                  <a:schemeClr val="tx1"/>
                </a:solidFill>
                <a:latin typeface="Calibri Light" panose="020F0302020204030204" pitchFamily="34" charset="0"/>
              </a:defRPr>
            </a:lvl1pPr>
            <a:lvl2pPr marL="0" indent="0">
              <a:lnSpc>
                <a:spcPct val="90000"/>
              </a:lnSpc>
              <a:spcBef>
                <a:spcPts val="0"/>
              </a:spcBef>
              <a:buFontTx/>
              <a:buNone/>
              <a:defRPr sz="2000">
                <a:solidFill>
                  <a:schemeClr val="tx2"/>
                </a:solidFill>
                <a:latin typeface="+mn-lt"/>
              </a:defRPr>
            </a:lvl2pPr>
            <a:lvl3pPr marL="806450" indent="0">
              <a:buFontTx/>
              <a:buNone/>
              <a:defRPr/>
            </a:lvl3pPr>
            <a:lvl4pPr marL="1198563" indent="0">
              <a:buFontTx/>
              <a:buNone/>
              <a:defRPr/>
            </a:lvl4pPr>
            <a:lvl5pPr marL="1554163" indent="0">
              <a:buFontTx/>
              <a:buNone/>
              <a:defRPr/>
            </a:lvl5pPr>
          </a:lstStyle>
          <a:p>
            <a:pPr lvl="0"/>
            <a:r>
              <a:rPr lang="en-US" dirty="0"/>
              <a:t>Click to edit Master text styles</a:t>
            </a:r>
          </a:p>
          <a:p>
            <a:pPr lvl="1"/>
            <a:r>
              <a:rPr lang="en-US" dirty="0"/>
              <a:t>Second level</a:t>
            </a:r>
          </a:p>
        </p:txBody>
      </p:sp>
      <p:sp>
        <p:nvSpPr>
          <p:cNvPr id="17" name="Text Placeholder 16"/>
          <p:cNvSpPr>
            <a:spLocks noGrp="1"/>
          </p:cNvSpPr>
          <p:nvPr>
            <p:ph type="body" sz="quarter" idx="18"/>
          </p:nvPr>
        </p:nvSpPr>
        <p:spPr>
          <a:xfrm>
            <a:off x="4619251" y="4290492"/>
            <a:ext cx="4226683" cy="1666875"/>
          </a:xfrm>
        </p:spPr>
        <p:txBody>
          <a:bodyPr/>
          <a:lstStyle>
            <a:lvl1pPr marL="0" indent="0">
              <a:lnSpc>
                <a:spcPct val="90000"/>
              </a:lnSpc>
              <a:spcBef>
                <a:spcPts val="0"/>
              </a:spcBef>
              <a:defRPr sz="2400">
                <a:solidFill>
                  <a:schemeClr val="tx1"/>
                </a:solidFill>
                <a:latin typeface="Calibri Light" panose="020F0302020204030204" pitchFamily="34" charset="0"/>
              </a:defRPr>
            </a:lvl1pPr>
            <a:lvl2pPr marL="0" indent="0">
              <a:lnSpc>
                <a:spcPct val="90000"/>
              </a:lnSpc>
              <a:spcBef>
                <a:spcPts val="0"/>
              </a:spcBef>
              <a:buFontTx/>
              <a:buNone/>
              <a:defRPr sz="2000">
                <a:solidFill>
                  <a:schemeClr val="tx2"/>
                </a:solidFill>
                <a:latin typeface="+mn-lt"/>
              </a:defRPr>
            </a:lvl2pPr>
            <a:lvl3pPr marL="806450" indent="0">
              <a:buFontTx/>
              <a:buNone/>
              <a:defRPr/>
            </a:lvl3pPr>
            <a:lvl4pPr marL="1198563" indent="0">
              <a:buFontTx/>
              <a:buNone/>
              <a:defRPr/>
            </a:lvl4pPr>
            <a:lvl5pPr marL="1554163" indent="0">
              <a:buFontTx/>
              <a:buNone/>
              <a:defRPr/>
            </a:lvl5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8190562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ME_Panelist_HemOnc">
    <p:spTree>
      <p:nvGrpSpPr>
        <p:cNvPr id="1" name=""/>
        <p:cNvGrpSpPr/>
        <p:nvPr/>
      </p:nvGrpSpPr>
      <p:grpSpPr>
        <a:xfrm>
          <a:off x="0" y="0"/>
          <a:ext cx="0" cy="0"/>
          <a:chOff x="0" y="0"/>
          <a:chExt cx="0" cy="0"/>
        </a:xfrm>
      </p:grpSpPr>
      <p:sp>
        <p:nvSpPr>
          <p:cNvPr id="6" name="Text Placeholder 2"/>
          <p:cNvSpPr>
            <a:spLocks noGrp="1"/>
          </p:cNvSpPr>
          <p:nvPr>
            <p:ph type="body" sz="quarter" idx="10"/>
          </p:nvPr>
        </p:nvSpPr>
        <p:spPr>
          <a:xfrm>
            <a:off x="326648" y="1676400"/>
            <a:ext cx="4225473" cy="350838"/>
          </a:xfrm>
        </p:spPr>
        <p:txBody>
          <a:bodyPr anchor="t">
            <a:noAutofit/>
          </a:bodyPr>
          <a:lstStyle>
            <a:lvl1pPr marL="0" indent="0">
              <a:lnSpc>
                <a:spcPts val="2800"/>
              </a:lnSpc>
              <a:spcBef>
                <a:spcPts val="600"/>
              </a:spcBef>
              <a:buFont typeface="Arial" panose="020B0604020202020204" pitchFamily="34" charset="0"/>
              <a:buNone/>
              <a:defRPr sz="2400">
                <a:solidFill>
                  <a:schemeClr val="accent6"/>
                </a:solidFill>
                <a:latin typeface="Calibri Light" panose="020F0302020204030204" pitchFamily="34" charset="0"/>
              </a:defRPr>
            </a:lvl1pPr>
          </a:lstStyle>
          <a:p>
            <a:pPr lvl="0"/>
            <a:r>
              <a:rPr lang="en-US" dirty="0"/>
              <a:t>Click to edit Master text styles</a:t>
            </a:r>
          </a:p>
        </p:txBody>
      </p:sp>
      <p:sp>
        <p:nvSpPr>
          <p:cNvPr id="11" name="Text Placeholder 16"/>
          <p:cNvSpPr>
            <a:spLocks noGrp="1"/>
          </p:cNvSpPr>
          <p:nvPr>
            <p:ph type="body" sz="quarter" idx="15"/>
          </p:nvPr>
        </p:nvSpPr>
        <p:spPr>
          <a:xfrm>
            <a:off x="325438" y="4290492"/>
            <a:ext cx="4226683" cy="1666875"/>
          </a:xfrm>
        </p:spPr>
        <p:txBody>
          <a:bodyPr/>
          <a:lstStyle>
            <a:lvl1pPr marL="0" indent="0">
              <a:lnSpc>
                <a:spcPct val="90000"/>
              </a:lnSpc>
              <a:spcBef>
                <a:spcPts val="0"/>
              </a:spcBef>
              <a:defRPr sz="2400">
                <a:solidFill>
                  <a:schemeClr val="tx1"/>
                </a:solidFill>
                <a:latin typeface="Calibri Light" panose="020F0302020204030204" pitchFamily="34" charset="0"/>
              </a:defRPr>
            </a:lvl1pPr>
            <a:lvl2pPr marL="0" indent="0">
              <a:lnSpc>
                <a:spcPct val="90000"/>
              </a:lnSpc>
              <a:spcBef>
                <a:spcPts val="0"/>
              </a:spcBef>
              <a:buFontTx/>
              <a:buNone/>
              <a:defRPr sz="2000">
                <a:solidFill>
                  <a:schemeClr val="tx2"/>
                </a:solidFill>
                <a:latin typeface="+mn-lt"/>
              </a:defRPr>
            </a:lvl2pPr>
            <a:lvl3pPr marL="806450" indent="0">
              <a:buFontTx/>
              <a:buNone/>
              <a:defRPr/>
            </a:lvl3pPr>
            <a:lvl4pPr marL="1198563" indent="0">
              <a:buFontTx/>
              <a:buNone/>
              <a:defRPr/>
            </a:lvl4pPr>
            <a:lvl5pPr marL="1554163" indent="0">
              <a:buFontTx/>
              <a:buNone/>
              <a:defRPr/>
            </a:lvl5pPr>
          </a:lstStyle>
          <a:p>
            <a:pPr lvl="0"/>
            <a:r>
              <a:rPr lang="en-US" dirty="0"/>
              <a:t>Click to edit Master text styles</a:t>
            </a:r>
          </a:p>
          <a:p>
            <a:pPr lvl="1"/>
            <a:r>
              <a:rPr lang="en-US" dirty="0"/>
              <a:t>Second level</a:t>
            </a:r>
          </a:p>
        </p:txBody>
      </p:sp>
      <p:sp>
        <p:nvSpPr>
          <p:cNvPr id="14" name="Text Placeholder 16"/>
          <p:cNvSpPr>
            <a:spLocks noGrp="1"/>
          </p:cNvSpPr>
          <p:nvPr>
            <p:ph type="body" sz="quarter" idx="16"/>
          </p:nvPr>
        </p:nvSpPr>
        <p:spPr>
          <a:xfrm>
            <a:off x="325438" y="2027238"/>
            <a:ext cx="4226683" cy="1666875"/>
          </a:xfrm>
        </p:spPr>
        <p:txBody>
          <a:bodyPr/>
          <a:lstStyle>
            <a:lvl1pPr marL="0" indent="0">
              <a:lnSpc>
                <a:spcPct val="90000"/>
              </a:lnSpc>
              <a:spcBef>
                <a:spcPts val="0"/>
              </a:spcBef>
              <a:defRPr sz="2400">
                <a:solidFill>
                  <a:schemeClr val="tx1"/>
                </a:solidFill>
                <a:latin typeface="Calibri Light" panose="020F0302020204030204" pitchFamily="34" charset="0"/>
              </a:defRPr>
            </a:lvl1pPr>
            <a:lvl2pPr marL="0" indent="0">
              <a:lnSpc>
                <a:spcPct val="90000"/>
              </a:lnSpc>
              <a:spcBef>
                <a:spcPts val="0"/>
              </a:spcBef>
              <a:buFontTx/>
              <a:buNone/>
              <a:defRPr sz="2000">
                <a:solidFill>
                  <a:schemeClr val="tx2"/>
                </a:solidFill>
                <a:latin typeface="+mn-lt"/>
              </a:defRPr>
            </a:lvl2pPr>
            <a:lvl3pPr marL="806450" indent="0">
              <a:buFontTx/>
              <a:buNone/>
              <a:defRPr/>
            </a:lvl3pPr>
            <a:lvl4pPr marL="1198563" indent="0">
              <a:buFontTx/>
              <a:buNone/>
              <a:defRPr/>
            </a:lvl4pPr>
            <a:lvl5pPr marL="1554163" indent="0">
              <a:buFontTx/>
              <a:buNone/>
              <a:defRPr/>
            </a:lvl5pPr>
          </a:lstStyle>
          <a:p>
            <a:pPr lvl="0"/>
            <a:r>
              <a:rPr lang="en-US" dirty="0"/>
              <a:t>Click to edit Master text styles</a:t>
            </a:r>
          </a:p>
          <a:p>
            <a:pPr lvl="1"/>
            <a:r>
              <a:rPr lang="en-US" dirty="0"/>
              <a:t>Second level</a:t>
            </a:r>
          </a:p>
        </p:txBody>
      </p:sp>
      <p:sp>
        <p:nvSpPr>
          <p:cNvPr id="16" name="Text Placeholder 16"/>
          <p:cNvSpPr>
            <a:spLocks noGrp="1"/>
          </p:cNvSpPr>
          <p:nvPr>
            <p:ph type="body" sz="quarter" idx="17"/>
          </p:nvPr>
        </p:nvSpPr>
        <p:spPr>
          <a:xfrm>
            <a:off x="4619251" y="2027238"/>
            <a:ext cx="4226683" cy="1666875"/>
          </a:xfrm>
        </p:spPr>
        <p:txBody>
          <a:bodyPr/>
          <a:lstStyle>
            <a:lvl1pPr marL="0" indent="0">
              <a:lnSpc>
                <a:spcPct val="90000"/>
              </a:lnSpc>
              <a:spcBef>
                <a:spcPts val="0"/>
              </a:spcBef>
              <a:defRPr sz="2400">
                <a:solidFill>
                  <a:schemeClr val="tx1"/>
                </a:solidFill>
                <a:latin typeface="Calibri Light" panose="020F0302020204030204" pitchFamily="34" charset="0"/>
              </a:defRPr>
            </a:lvl1pPr>
            <a:lvl2pPr marL="0" indent="0">
              <a:lnSpc>
                <a:spcPct val="90000"/>
              </a:lnSpc>
              <a:spcBef>
                <a:spcPts val="0"/>
              </a:spcBef>
              <a:buFontTx/>
              <a:buNone/>
              <a:defRPr sz="2000">
                <a:solidFill>
                  <a:schemeClr val="tx2"/>
                </a:solidFill>
                <a:latin typeface="+mn-lt"/>
              </a:defRPr>
            </a:lvl2pPr>
            <a:lvl3pPr marL="806450" indent="0">
              <a:buFontTx/>
              <a:buNone/>
              <a:defRPr/>
            </a:lvl3pPr>
            <a:lvl4pPr marL="1198563" indent="0">
              <a:buFontTx/>
              <a:buNone/>
              <a:defRPr/>
            </a:lvl4pPr>
            <a:lvl5pPr marL="1554163" indent="0">
              <a:buFontTx/>
              <a:buNone/>
              <a:defRPr/>
            </a:lvl5pPr>
          </a:lstStyle>
          <a:p>
            <a:pPr lvl="0"/>
            <a:r>
              <a:rPr lang="en-US" dirty="0"/>
              <a:t>Click to edit Master text styles</a:t>
            </a:r>
          </a:p>
          <a:p>
            <a:pPr lvl="1"/>
            <a:r>
              <a:rPr lang="en-US" dirty="0"/>
              <a:t>Second level</a:t>
            </a:r>
          </a:p>
        </p:txBody>
      </p:sp>
      <p:sp>
        <p:nvSpPr>
          <p:cNvPr id="17" name="Text Placeholder 16"/>
          <p:cNvSpPr>
            <a:spLocks noGrp="1"/>
          </p:cNvSpPr>
          <p:nvPr>
            <p:ph type="body" sz="quarter" idx="18"/>
          </p:nvPr>
        </p:nvSpPr>
        <p:spPr>
          <a:xfrm>
            <a:off x="4619251" y="4290492"/>
            <a:ext cx="4226683" cy="1666875"/>
          </a:xfrm>
        </p:spPr>
        <p:txBody>
          <a:bodyPr/>
          <a:lstStyle>
            <a:lvl1pPr marL="0" indent="0">
              <a:lnSpc>
                <a:spcPct val="90000"/>
              </a:lnSpc>
              <a:spcBef>
                <a:spcPts val="0"/>
              </a:spcBef>
              <a:defRPr sz="2400">
                <a:solidFill>
                  <a:schemeClr val="tx1"/>
                </a:solidFill>
                <a:latin typeface="Calibri Light" panose="020F0302020204030204" pitchFamily="34" charset="0"/>
              </a:defRPr>
            </a:lvl1pPr>
            <a:lvl2pPr marL="0" indent="0">
              <a:lnSpc>
                <a:spcPct val="90000"/>
              </a:lnSpc>
              <a:spcBef>
                <a:spcPts val="0"/>
              </a:spcBef>
              <a:buFontTx/>
              <a:buNone/>
              <a:defRPr sz="2000">
                <a:solidFill>
                  <a:schemeClr val="tx2"/>
                </a:solidFill>
                <a:latin typeface="+mn-lt"/>
              </a:defRPr>
            </a:lvl2pPr>
            <a:lvl3pPr marL="806450" indent="0">
              <a:buFontTx/>
              <a:buNone/>
              <a:defRPr/>
            </a:lvl3pPr>
            <a:lvl4pPr marL="1198563" indent="0">
              <a:buFontTx/>
              <a:buNone/>
              <a:defRPr/>
            </a:lvl4pPr>
            <a:lvl5pPr marL="1554163" indent="0">
              <a:buFontTx/>
              <a:buNone/>
              <a:defRPr/>
            </a:lvl5pPr>
          </a:lstStyle>
          <a:p>
            <a:pPr lvl="0"/>
            <a:r>
              <a:rPr lang="en-US" dirty="0"/>
              <a:t>Click to edit Master text styles</a:t>
            </a:r>
          </a:p>
          <a:p>
            <a:pPr lvl="1"/>
            <a:r>
              <a:rPr lang="en-US" dirty="0"/>
              <a:t>Second level</a:t>
            </a:r>
          </a:p>
        </p:txBody>
      </p:sp>
      <p:pic>
        <p:nvPicPr>
          <p:cNvPr id="8" name="2AAF0B0F-229C-4C10-AC40-2086B59DC6D5" descr="85F6AE12-E54F-4782-8B53-6DCFDBC25877@verizon"/>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47472" y="384048"/>
            <a:ext cx="2972737" cy="376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365698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ME_Panelist - THO">
    <p:spTree>
      <p:nvGrpSpPr>
        <p:cNvPr id="1" name=""/>
        <p:cNvGrpSpPr/>
        <p:nvPr/>
      </p:nvGrpSpPr>
      <p:grpSpPr>
        <a:xfrm>
          <a:off x="0" y="0"/>
          <a:ext cx="0" cy="0"/>
          <a:chOff x="0" y="0"/>
          <a:chExt cx="0" cy="0"/>
        </a:xfrm>
      </p:grpSpPr>
      <p:pic>
        <p:nvPicPr>
          <p:cNvPr id="15" name="Picture 14" descr="MedscapeEDU_Logo.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6528" y="381000"/>
            <a:ext cx="1587500" cy="488950"/>
          </a:xfrm>
          <a:prstGeom prst="rect">
            <a:avLst/>
          </a:prstGeom>
        </p:spPr>
      </p:pic>
      <p:sp>
        <p:nvSpPr>
          <p:cNvPr id="17" name="Text Placeholder 2"/>
          <p:cNvSpPr>
            <a:spLocks noGrp="1"/>
          </p:cNvSpPr>
          <p:nvPr>
            <p:ph type="body" sz="quarter" idx="10"/>
          </p:nvPr>
        </p:nvSpPr>
        <p:spPr>
          <a:xfrm>
            <a:off x="326648" y="1676400"/>
            <a:ext cx="4225473" cy="350838"/>
          </a:xfrm>
        </p:spPr>
        <p:txBody>
          <a:bodyPr anchor="t">
            <a:noAutofit/>
          </a:bodyPr>
          <a:lstStyle>
            <a:lvl1pPr marL="0" indent="0">
              <a:lnSpc>
                <a:spcPts val="2800"/>
              </a:lnSpc>
              <a:spcBef>
                <a:spcPts val="600"/>
              </a:spcBef>
              <a:buFont typeface="Arial" panose="020B0604020202020204" pitchFamily="34" charset="0"/>
              <a:buNone/>
              <a:defRPr sz="2400">
                <a:solidFill>
                  <a:schemeClr val="accent6"/>
                </a:solidFill>
                <a:latin typeface="Calibri Light" panose="020F0302020204030204" pitchFamily="34" charset="0"/>
              </a:defRPr>
            </a:lvl1pPr>
          </a:lstStyle>
          <a:p>
            <a:pPr lvl="0"/>
            <a:r>
              <a:rPr lang="en-US" dirty="0"/>
              <a:t>Click to edit Master text styles</a:t>
            </a:r>
          </a:p>
        </p:txBody>
      </p:sp>
      <p:sp>
        <p:nvSpPr>
          <p:cNvPr id="18" name="Text Placeholder 16"/>
          <p:cNvSpPr>
            <a:spLocks noGrp="1"/>
          </p:cNvSpPr>
          <p:nvPr>
            <p:ph type="body" sz="quarter" idx="15"/>
          </p:nvPr>
        </p:nvSpPr>
        <p:spPr>
          <a:xfrm>
            <a:off x="325438" y="4290492"/>
            <a:ext cx="4226683" cy="1666875"/>
          </a:xfrm>
        </p:spPr>
        <p:txBody>
          <a:bodyPr/>
          <a:lstStyle>
            <a:lvl1pPr marL="0" indent="0">
              <a:lnSpc>
                <a:spcPct val="90000"/>
              </a:lnSpc>
              <a:spcBef>
                <a:spcPts val="0"/>
              </a:spcBef>
              <a:defRPr sz="2400">
                <a:solidFill>
                  <a:schemeClr val="tx1"/>
                </a:solidFill>
                <a:latin typeface="Calibri Light" panose="020F0302020204030204" pitchFamily="34" charset="0"/>
              </a:defRPr>
            </a:lvl1pPr>
            <a:lvl2pPr marL="0" indent="0">
              <a:lnSpc>
                <a:spcPct val="90000"/>
              </a:lnSpc>
              <a:spcBef>
                <a:spcPts val="0"/>
              </a:spcBef>
              <a:buFontTx/>
              <a:buNone/>
              <a:defRPr sz="2000">
                <a:solidFill>
                  <a:schemeClr val="tx2"/>
                </a:solidFill>
                <a:latin typeface="+mn-lt"/>
              </a:defRPr>
            </a:lvl2pPr>
            <a:lvl3pPr marL="806450" indent="0">
              <a:buFontTx/>
              <a:buNone/>
              <a:defRPr/>
            </a:lvl3pPr>
            <a:lvl4pPr marL="1198563" indent="0">
              <a:buFontTx/>
              <a:buNone/>
              <a:defRPr/>
            </a:lvl4pPr>
            <a:lvl5pPr marL="1554163" indent="0">
              <a:buFontTx/>
              <a:buNone/>
              <a:defRPr/>
            </a:lvl5pPr>
          </a:lstStyle>
          <a:p>
            <a:pPr lvl="0"/>
            <a:r>
              <a:rPr lang="en-US" dirty="0"/>
              <a:t>Click to edit Master text styles</a:t>
            </a:r>
          </a:p>
          <a:p>
            <a:pPr lvl="1"/>
            <a:r>
              <a:rPr lang="en-US" dirty="0"/>
              <a:t>Second level</a:t>
            </a:r>
          </a:p>
        </p:txBody>
      </p:sp>
      <p:sp>
        <p:nvSpPr>
          <p:cNvPr id="19" name="Text Placeholder 16"/>
          <p:cNvSpPr>
            <a:spLocks noGrp="1"/>
          </p:cNvSpPr>
          <p:nvPr>
            <p:ph type="body" sz="quarter" idx="16"/>
          </p:nvPr>
        </p:nvSpPr>
        <p:spPr>
          <a:xfrm>
            <a:off x="325438" y="2027238"/>
            <a:ext cx="4226683" cy="1666875"/>
          </a:xfrm>
        </p:spPr>
        <p:txBody>
          <a:bodyPr/>
          <a:lstStyle>
            <a:lvl1pPr marL="0" indent="0">
              <a:lnSpc>
                <a:spcPct val="90000"/>
              </a:lnSpc>
              <a:spcBef>
                <a:spcPts val="0"/>
              </a:spcBef>
              <a:defRPr sz="2400">
                <a:solidFill>
                  <a:schemeClr val="tx1"/>
                </a:solidFill>
                <a:latin typeface="Calibri Light" panose="020F0302020204030204" pitchFamily="34" charset="0"/>
              </a:defRPr>
            </a:lvl1pPr>
            <a:lvl2pPr marL="0" indent="0">
              <a:lnSpc>
                <a:spcPct val="90000"/>
              </a:lnSpc>
              <a:spcBef>
                <a:spcPts val="0"/>
              </a:spcBef>
              <a:buFontTx/>
              <a:buNone/>
              <a:defRPr sz="2000">
                <a:solidFill>
                  <a:schemeClr val="tx2"/>
                </a:solidFill>
                <a:latin typeface="+mn-lt"/>
              </a:defRPr>
            </a:lvl2pPr>
            <a:lvl3pPr marL="806450" indent="0">
              <a:buFontTx/>
              <a:buNone/>
              <a:defRPr/>
            </a:lvl3pPr>
            <a:lvl4pPr marL="1198563" indent="0">
              <a:buFontTx/>
              <a:buNone/>
              <a:defRPr/>
            </a:lvl4pPr>
            <a:lvl5pPr marL="1554163" indent="0">
              <a:buFontTx/>
              <a:buNone/>
              <a:defRPr/>
            </a:lvl5pPr>
          </a:lstStyle>
          <a:p>
            <a:pPr lvl="0"/>
            <a:r>
              <a:rPr lang="en-US" dirty="0"/>
              <a:t>Click to edit Master text styles</a:t>
            </a:r>
          </a:p>
          <a:p>
            <a:pPr lvl="1"/>
            <a:r>
              <a:rPr lang="en-US" dirty="0"/>
              <a:t>Second level</a:t>
            </a:r>
          </a:p>
        </p:txBody>
      </p:sp>
      <p:sp>
        <p:nvSpPr>
          <p:cNvPr id="20" name="Text Placeholder 16"/>
          <p:cNvSpPr>
            <a:spLocks noGrp="1"/>
          </p:cNvSpPr>
          <p:nvPr>
            <p:ph type="body" sz="quarter" idx="17"/>
          </p:nvPr>
        </p:nvSpPr>
        <p:spPr>
          <a:xfrm>
            <a:off x="4619251" y="2027238"/>
            <a:ext cx="4226683" cy="1666875"/>
          </a:xfrm>
        </p:spPr>
        <p:txBody>
          <a:bodyPr/>
          <a:lstStyle>
            <a:lvl1pPr marL="0" indent="0">
              <a:lnSpc>
                <a:spcPct val="90000"/>
              </a:lnSpc>
              <a:spcBef>
                <a:spcPts val="0"/>
              </a:spcBef>
              <a:defRPr sz="2400">
                <a:solidFill>
                  <a:schemeClr val="tx1"/>
                </a:solidFill>
                <a:latin typeface="Calibri Light" panose="020F0302020204030204" pitchFamily="34" charset="0"/>
              </a:defRPr>
            </a:lvl1pPr>
            <a:lvl2pPr marL="0" indent="0">
              <a:lnSpc>
                <a:spcPct val="90000"/>
              </a:lnSpc>
              <a:spcBef>
                <a:spcPts val="0"/>
              </a:spcBef>
              <a:buFontTx/>
              <a:buNone/>
              <a:defRPr sz="2000">
                <a:solidFill>
                  <a:schemeClr val="tx2"/>
                </a:solidFill>
                <a:latin typeface="+mn-lt"/>
              </a:defRPr>
            </a:lvl2pPr>
            <a:lvl3pPr marL="806450" indent="0">
              <a:buFontTx/>
              <a:buNone/>
              <a:defRPr/>
            </a:lvl3pPr>
            <a:lvl4pPr marL="1198563" indent="0">
              <a:buFontTx/>
              <a:buNone/>
              <a:defRPr/>
            </a:lvl4pPr>
            <a:lvl5pPr marL="1554163" indent="0">
              <a:buFontTx/>
              <a:buNone/>
              <a:defRPr/>
            </a:lvl5pPr>
          </a:lstStyle>
          <a:p>
            <a:pPr lvl="0"/>
            <a:r>
              <a:rPr lang="en-US" dirty="0"/>
              <a:t>Click to edit Master text styles</a:t>
            </a:r>
          </a:p>
          <a:p>
            <a:pPr lvl="1"/>
            <a:r>
              <a:rPr lang="en-US" dirty="0"/>
              <a:t>Second level</a:t>
            </a:r>
          </a:p>
        </p:txBody>
      </p:sp>
      <p:sp>
        <p:nvSpPr>
          <p:cNvPr id="21" name="Text Placeholder 16"/>
          <p:cNvSpPr>
            <a:spLocks noGrp="1"/>
          </p:cNvSpPr>
          <p:nvPr>
            <p:ph type="body" sz="quarter" idx="18"/>
          </p:nvPr>
        </p:nvSpPr>
        <p:spPr>
          <a:xfrm>
            <a:off x="4619251" y="4290492"/>
            <a:ext cx="4226683" cy="1666875"/>
          </a:xfrm>
        </p:spPr>
        <p:txBody>
          <a:bodyPr/>
          <a:lstStyle>
            <a:lvl1pPr marL="0" indent="0">
              <a:lnSpc>
                <a:spcPct val="90000"/>
              </a:lnSpc>
              <a:spcBef>
                <a:spcPts val="0"/>
              </a:spcBef>
              <a:defRPr sz="2400">
                <a:solidFill>
                  <a:schemeClr val="tx1"/>
                </a:solidFill>
                <a:latin typeface="Calibri Light" panose="020F0302020204030204" pitchFamily="34" charset="0"/>
              </a:defRPr>
            </a:lvl1pPr>
            <a:lvl2pPr marL="0" indent="0">
              <a:lnSpc>
                <a:spcPct val="90000"/>
              </a:lnSpc>
              <a:spcBef>
                <a:spcPts val="0"/>
              </a:spcBef>
              <a:buFontTx/>
              <a:buNone/>
              <a:defRPr sz="2000">
                <a:solidFill>
                  <a:schemeClr val="tx2"/>
                </a:solidFill>
                <a:latin typeface="+mn-lt"/>
              </a:defRPr>
            </a:lvl2pPr>
            <a:lvl3pPr marL="806450" indent="0">
              <a:buFontTx/>
              <a:buNone/>
              <a:defRPr/>
            </a:lvl3pPr>
            <a:lvl4pPr marL="1198563" indent="0">
              <a:buFontTx/>
              <a:buNone/>
              <a:defRPr/>
            </a:lvl4pPr>
            <a:lvl5pPr marL="1554163" indent="0">
              <a:buFontTx/>
              <a:buNone/>
              <a:defRPr/>
            </a:lvl5pPr>
          </a:lstStyle>
          <a:p>
            <a:pPr lvl="0"/>
            <a:r>
              <a:rPr lang="en-US" dirty="0"/>
              <a:t>Click to edit Master text styles</a:t>
            </a:r>
          </a:p>
          <a:p>
            <a:pPr lvl="1"/>
            <a:r>
              <a:rPr lang="en-US" dirty="0"/>
              <a:t>Second level</a:t>
            </a:r>
          </a:p>
        </p:txBody>
      </p:sp>
      <p:pic>
        <p:nvPicPr>
          <p:cNvPr id="10" name="Picture 9" descr="THO_logo.jp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392960" y="323850"/>
            <a:ext cx="1447800" cy="508000"/>
          </a:xfrm>
          <a:prstGeom prst="rect">
            <a:avLst/>
          </a:prstGeom>
        </p:spPr>
      </p:pic>
    </p:spTree>
    <p:extLst>
      <p:ext uri="{BB962C8B-B14F-4D97-AF65-F5344CB8AC3E}">
        <p14:creationId xmlns:p14="http://schemas.microsoft.com/office/powerpoint/2010/main" val="4153800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p:cSld name="ME_Disclaimer ">
    <p:spTree>
      <p:nvGrpSpPr>
        <p:cNvPr id="1" name=""/>
        <p:cNvGrpSpPr/>
        <p:nvPr/>
      </p:nvGrpSpPr>
      <p:grpSpPr>
        <a:xfrm>
          <a:off x="0" y="0"/>
          <a:ext cx="0" cy="0"/>
          <a:chOff x="0" y="0"/>
          <a:chExt cx="0" cy="0"/>
        </a:xfrm>
      </p:grpSpPr>
      <p:sp>
        <p:nvSpPr>
          <p:cNvPr id="77" name="Rectangle 2"/>
          <p:cNvSpPr>
            <a:spLocks noGrp="1" noChangeArrowheads="1"/>
          </p:cNvSpPr>
          <p:nvPr>
            <p:ph type="ctrTitle" hasCustomPrompt="1"/>
          </p:nvPr>
        </p:nvSpPr>
        <p:spPr>
          <a:xfrm>
            <a:off x="566057" y="2628900"/>
            <a:ext cx="8011886" cy="1600200"/>
          </a:xfrm>
          <a:ln>
            <a:noFill/>
          </a:ln>
          <a:effectLst/>
        </p:spPr>
        <p:txBody>
          <a:bodyPr wrap="square" anchor="ctr" anchorCtr="1">
            <a:noAutofit/>
          </a:bodyPr>
          <a:lstStyle>
            <a:lvl1pPr algn="ctr">
              <a:lnSpc>
                <a:spcPts val="3600"/>
              </a:lnSpc>
              <a:defRPr sz="3600" i="1">
                <a:solidFill>
                  <a:schemeClr val="accent6"/>
                </a:solidFill>
              </a:defRPr>
            </a:lvl1pPr>
          </a:lstStyle>
          <a:p>
            <a:r>
              <a:rPr lang="en-US" dirty="0"/>
              <a:t>Click to edit master title style</a:t>
            </a:r>
          </a:p>
        </p:txBody>
      </p:sp>
    </p:spTree>
    <p:extLst>
      <p:ext uri="{BB962C8B-B14F-4D97-AF65-F5344CB8AC3E}">
        <p14:creationId xmlns:p14="http://schemas.microsoft.com/office/powerpoint/2010/main" val="5300612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10896" y="384048"/>
            <a:ext cx="8522208" cy="868680"/>
          </a:xfrm>
          <a:prstGeom prst="rect">
            <a:avLst/>
          </a:prstGeom>
        </p:spPr>
        <p:txBody>
          <a:bodyPr vert="horz" lIns="91440" tIns="45720" rIns="91440" bIns="45720" rtlCol="0" anchor="b">
            <a:noAutofit/>
          </a:bodyPr>
          <a:lstStyle/>
          <a:p>
            <a:r>
              <a:rPr lang="en-US" dirty="0"/>
              <a:t>Click to edit Master title style</a:t>
            </a:r>
          </a:p>
        </p:txBody>
      </p:sp>
      <p:sp>
        <p:nvSpPr>
          <p:cNvPr id="3" name="Text Placeholder 2"/>
          <p:cNvSpPr>
            <a:spLocks noGrp="1"/>
          </p:cNvSpPr>
          <p:nvPr>
            <p:ph type="body" idx="1"/>
          </p:nvPr>
        </p:nvSpPr>
        <p:spPr>
          <a:xfrm>
            <a:off x="309895" y="1611236"/>
            <a:ext cx="8524210" cy="4351338"/>
          </a:xfrm>
          <a:prstGeom prst="rect">
            <a:avLst/>
          </a:prstGeom>
        </p:spPr>
        <p:txBody>
          <a:bodyPr vert="horz" lIns="91440" tIns="45720" rIns="91440" bIns="4572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4" name="Straight Connector 3"/>
          <p:cNvCxnSpPr/>
          <p:nvPr userDrawn="1"/>
        </p:nvCxnSpPr>
        <p:spPr>
          <a:xfrm>
            <a:off x="310896" y="1295400"/>
            <a:ext cx="8522209" cy="0"/>
          </a:xfrm>
          <a:prstGeom prst="line">
            <a:avLst/>
          </a:prstGeom>
          <a:ln w="22225">
            <a:solidFill>
              <a:schemeClr val="accent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65512448"/>
      </p:ext>
    </p:extLst>
  </p:cSld>
  <p:clrMap bg1="lt1" tx1="dk1" bg2="lt2" tx2="dk2" accent1="accent1" accent2="accent2" accent3="accent3" accent4="accent4" accent5="accent5" accent6="accent6" hlink="hlink" folHlink="folHlink"/>
  <p:sldLayoutIdLst>
    <p:sldLayoutId id="2147483711" r:id="rId1"/>
    <p:sldLayoutId id="2147483719" r:id="rId2"/>
    <p:sldLayoutId id="2147483715" r:id="rId3"/>
    <p:sldLayoutId id="2147483698" r:id="rId4"/>
    <p:sldLayoutId id="2147483700" r:id="rId5"/>
    <p:sldLayoutId id="2147483720" r:id="rId6"/>
    <p:sldLayoutId id="2147483716" r:id="rId7"/>
    <p:sldLayoutId id="2147483701" r:id="rId8"/>
    <p:sldLayoutId id="2147483702" r:id="rId9"/>
    <p:sldLayoutId id="2147483703" r:id="rId10"/>
    <p:sldLayoutId id="2147483721" r:id="rId11"/>
    <p:sldLayoutId id="2147483717" r:id="rId12"/>
    <p:sldLayoutId id="2147483704" r:id="rId13"/>
    <p:sldLayoutId id="2147483705" r:id="rId14"/>
    <p:sldLayoutId id="2147483706" r:id="rId15"/>
    <p:sldLayoutId id="2147483713" r:id="rId16"/>
    <p:sldLayoutId id="2147483714" r:id="rId17"/>
    <p:sldLayoutId id="2147483708" r:id="rId18"/>
    <p:sldLayoutId id="2147483722" r:id="rId19"/>
    <p:sldLayoutId id="2147483718" r:id="rId20"/>
    <p:sldLayoutId id="2147483709" r:id="rId21"/>
    <p:sldLayoutId id="2147483710" r:id="rId22"/>
  </p:sldLayoutIdLst>
  <p:hf sldNum="0" hdr="0" ftr="0" dt="0"/>
  <p:txStyles>
    <p:titleStyle>
      <a:lvl1pPr algn="l" defTabSz="914400" rtl="0" eaLnBrk="1" latinLnBrk="0" hangingPunct="1">
        <a:lnSpc>
          <a:spcPct val="90000"/>
        </a:lnSpc>
        <a:spcBef>
          <a:spcPct val="0"/>
        </a:spcBef>
        <a:buNone/>
        <a:defRPr sz="3600" b="1" kern="1200">
          <a:solidFill>
            <a:schemeClr val="tx1"/>
          </a:solidFill>
          <a:latin typeface="Calibri Light" panose="020F0302020204030204" pitchFamily="34" charset="0"/>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b="1" kern="1200">
          <a:solidFill>
            <a:schemeClr val="tx1"/>
          </a:solidFill>
          <a:latin typeface="+mn-lt"/>
          <a:ea typeface="+mn-ea"/>
          <a:cs typeface="+mn-cs"/>
        </a:defRPr>
      </a:lvl1pPr>
      <a:lvl2pPr marL="228600" indent="-228600" algn="l" defTabSz="914400" rtl="0" eaLnBrk="1" latinLnBrk="0" hangingPunct="1">
        <a:lnSpc>
          <a:spcPct val="90000"/>
        </a:lnSpc>
        <a:spcBef>
          <a:spcPts val="500"/>
        </a:spcBef>
        <a:buClr>
          <a:schemeClr val="accent6"/>
        </a:buClr>
        <a:buFont typeface="Arial" panose="020B0604020202020204" pitchFamily="34" charset="0"/>
        <a:buChar char="•"/>
        <a:defRPr sz="2800" kern="1200">
          <a:solidFill>
            <a:schemeClr val="tx2"/>
          </a:solidFill>
          <a:latin typeface="+mn-lt"/>
          <a:ea typeface="+mn-ea"/>
          <a:cs typeface="+mn-cs"/>
        </a:defRPr>
      </a:lvl2pPr>
      <a:lvl3pPr marL="803275" indent="-339725" algn="l" defTabSz="914400" rtl="0" eaLnBrk="1" latinLnBrk="0" hangingPunct="1">
        <a:lnSpc>
          <a:spcPct val="90000"/>
        </a:lnSpc>
        <a:spcBef>
          <a:spcPts val="500"/>
        </a:spcBef>
        <a:buClr>
          <a:schemeClr val="accent6"/>
        </a:buClr>
        <a:buFont typeface="Calibri" panose="020F0502020204030204" pitchFamily="34" charset="0"/>
        <a:buChar char="–"/>
        <a:defRPr sz="2400" kern="1200">
          <a:solidFill>
            <a:schemeClr val="tx2"/>
          </a:solidFill>
          <a:latin typeface="+mn-lt"/>
          <a:ea typeface="+mn-ea"/>
          <a:cs typeface="+mn-cs"/>
        </a:defRPr>
      </a:lvl3pPr>
      <a:lvl4pPr marL="1260475" indent="-234950" algn="l" defTabSz="914400" rtl="0" eaLnBrk="1" latinLnBrk="0" hangingPunct="1">
        <a:lnSpc>
          <a:spcPct val="90000"/>
        </a:lnSpc>
        <a:spcBef>
          <a:spcPts val="500"/>
        </a:spcBef>
        <a:buClr>
          <a:schemeClr val="accent6"/>
        </a:buClr>
        <a:buFont typeface="Wingdings" panose="05000000000000000000" pitchFamily="2" charset="2"/>
        <a:buChar char="§"/>
        <a:defRPr sz="2000" kern="1200">
          <a:solidFill>
            <a:schemeClr val="tx2"/>
          </a:solidFill>
          <a:latin typeface="+mn-lt"/>
          <a:ea typeface="+mn-ea"/>
          <a:cs typeface="+mn-cs"/>
        </a:defRPr>
      </a:lvl4pPr>
      <a:lvl5pPr marL="2057400" indent="-228600" algn="l" defTabSz="914400" rtl="0" eaLnBrk="1" latinLnBrk="0" hangingPunct="1">
        <a:lnSpc>
          <a:spcPct val="90000"/>
        </a:lnSpc>
        <a:spcBef>
          <a:spcPts val="500"/>
        </a:spcBef>
        <a:buClr>
          <a:srgbClr val="8E1400"/>
        </a:buClr>
        <a:buFont typeface="Calibri" panose="020F0502020204030204" pitchFamily="34" charset="0"/>
        <a:buChar char="»"/>
        <a:defRPr sz="1800" kern="1200">
          <a:solidFill>
            <a:srgbClr val="26262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2880" userDrawn="1">
          <p15:clr>
            <a:srgbClr val="F26B43"/>
          </p15:clr>
        </p15:guide>
        <p15:guide id="3" pos="288" userDrawn="1">
          <p15:clr>
            <a:srgbClr val="F26B43"/>
          </p15:clr>
        </p15:guide>
        <p15:guide id="4" orient="horz" pos="1128"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4.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1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4.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Clinical Updates in Evolving Treatment Strategies for Sarcoma</a:t>
            </a:r>
          </a:p>
        </p:txBody>
      </p:sp>
      <p:sp>
        <p:nvSpPr>
          <p:cNvPr id="3" name="Subtitle 2"/>
          <p:cNvSpPr>
            <a:spLocks noGrp="1"/>
          </p:cNvSpPr>
          <p:nvPr>
            <p:ph type="subTitle" idx="1"/>
          </p:nvPr>
        </p:nvSpPr>
        <p:spPr/>
        <p:txBody>
          <a:bodyPr/>
          <a:lstStyle/>
          <a:p>
            <a:r>
              <a:rPr lang="en-US" dirty="0"/>
              <a:t>Challenges in Treating Sarcoma</a:t>
            </a:r>
          </a:p>
        </p:txBody>
      </p:sp>
      <p:sp>
        <p:nvSpPr>
          <p:cNvPr id="4" name="Text Placeholder 3"/>
          <p:cNvSpPr>
            <a:spLocks noGrp="1"/>
          </p:cNvSpPr>
          <p:nvPr>
            <p:ph type="body" sz="quarter" idx="10"/>
          </p:nvPr>
        </p:nvSpPr>
        <p:spPr>
          <a:xfrm>
            <a:off x="325438" y="3817938"/>
            <a:ext cx="4225473" cy="350838"/>
          </a:xfrm>
        </p:spPr>
        <p:txBody>
          <a:bodyPr/>
          <a:lstStyle/>
          <a:p>
            <a:r>
              <a:rPr lang="en-US" dirty="0"/>
              <a:t>Moderator</a:t>
            </a:r>
          </a:p>
        </p:txBody>
      </p:sp>
      <p:sp>
        <p:nvSpPr>
          <p:cNvPr id="5" name="Text Placeholder 4"/>
          <p:cNvSpPr>
            <a:spLocks noGrp="1"/>
          </p:cNvSpPr>
          <p:nvPr>
            <p:ph type="body" sz="quarter" idx="15"/>
          </p:nvPr>
        </p:nvSpPr>
        <p:spPr>
          <a:xfrm>
            <a:off x="325438" y="4168776"/>
            <a:ext cx="4226683" cy="2536824"/>
          </a:xfrm>
        </p:spPr>
        <p:txBody>
          <a:bodyPr/>
          <a:lstStyle/>
          <a:p>
            <a:r>
              <a:rPr lang="en-US" sz="2000" dirty="0"/>
              <a:t>Vivek Subbiah, MD </a:t>
            </a:r>
          </a:p>
          <a:p>
            <a:pPr lvl="1"/>
            <a:r>
              <a:rPr lang="en-US" sz="1600" dirty="0"/>
              <a:t>Associate Professor</a:t>
            </a:r>
          </a:p>
          <a:p>
            <a:pPr lvl="1"/>
            <a:r>
              <a:rPr lang="en-US" sz="1600" dirty="0"/>
              <a:t>Department of Investigational Cancer Therapeutics, Division of Cancer Medicine</a:t>
            </a:r>
          </a:p>
          <a:p>
            <a:pPr lvl="1"/>
            <a:r>
              <a:rPr lang="en-US" sz="1600" dirty="0"/>
              <a:t>Executive Director, Medical Oncology Research, MD Anderson Cancer Network®</a:t>
            </a:r>
          </a:p>
          <a:p>
            <a:pPr lvl="1"/>
            <a:r>
              <a:rPr lang="en-US" sz="1600" dirty="0"/>
              <a:t>Center Medical Director, </a:t>
            </a:r>
          </a:p>
          <a:p>
            <a:pPr lvl="1"/>
            <a:r>
              <a:rPr lang="en-US" sz="1600" dirty="0"/>
              <a:t>Clinical Center for Targeted Therapy</a:t>
            </a:r>
          </a:p>
          <a:p>
            <a:pPr lvl="1"/>
            <a:r>
              <a:rPr lang="en-US" sz="1600" dirty="0"/>
              <a:t>Associate Professor, Division of Pediatrics,</a:t>
            </a:r>
          </a:p>
          <a:p>
            <a:pPr lvl="1"/>
            <a:r>
              <a:rPr lang="en-US" sz="1600" dirty="0"/>
              <a:t>University of Texas MD Anderson Cancer</a:t>
            </a:r>
          </a:p>
          <a:p>
            <a:pPr lvl="1"/>
            <a:r>
              <a:rPr lang="en-US" sz="1600" dirty="0"/>
              <a:t>Houston, Texas, United States</a:t>
            </a:r>
          </a:p>
          <a:p>
            <a:endParaRPr lang="en-US" sz="2000" dirty="0"/>
          </a:p>
          <a:p>
            <a:endParaRPr lang="en-US" sz="2000" dirty="0"/>
          </a:p>
        </p:txBody>
      </p:sp>
    </p:spTree>
    <p:extLst>
      <p:ext uri="{BB962C8B-B14F-4D97-AF65-F5344CB8AC3E}">
        <p14:creationId xmlns:p14="http://schemas.microsoft.com/office/powerpoint/2010/main" val="33274643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5"/>
          </p:nvPr>
        </p:nvSpPr>
        <p:spPr/>
        <p:txBody>
          <a:bodyPr/>
          <a:lstStyle/>
          <a:p>
            <a:r>
              <a:rPr lang="en-US" dirty="0"/>
              <a:t>Penel N, et al. ESMO 2019. Abstract 1695P.</a:t>
            </a:r>
          </a:p>
        </p:txBody>
      </p:sp>
      <p:sp>
        <p:nvSpPr>
          <p:cNvPr id="2" name="Title 1"/>
          <p:cNvSpPr>
            <a:spLocks noGrp="1"/>
          </p:cNvSpPr>
          <p:nvPr>
            <p:ph type="title"/>
          </p:nvPr>
        </p:nvSpPr>
        <p:spPr/>
        <p:txBody>
          <a:bodyPr/>
          <a:lstStyle/>
          <a:p>
            <a:r>
              <a:rPr lang="en-US" sz="3200" dirty="0"/>
              <a:t>REGOSARC </a:t>
            </a:r>
            <a:br>
              <a:rPr lang="en-US" sz="3200" dirty="0"/>
            </a:br>
            <a:r>
              <a:rPr lang="en-US" sz="2800" i="1" dirty="0"/>
              <a:t>Outcomes With Regorafenib In Patients With Non-Adipocyte STS Based On Prior Pazopanib</a:t>
            </a:r>
          </a:p>
        </p:txBody>
      </p:sp>
      <p:sp>
        <p:nvSpPr>
          <p:cNvPr id="5" name="Content Placeholder 2"/>
          <p:cNvSpPr>
            <a:spLocks noGrp="1"/>
          </p:cNvSpPr>
          <p:nvPr>
            <p:ph sz="quarter" idx="16"/>
          </p:nvPr>
        </p:nvSpPr>
        <p:spPr/>
        <p:txBody>
          <a:bodyPr/>
          <a:lstStyle/>
          <a:p>
            <a:pPr lvl="1"/>
            <a:r>
              <a:rPr lang="en-US" sz="2400" dirty="0"/>
              <a:t>Subgroup analysis from REGOSARC -- a double-blind, placebo-controlled, phase 2 trial of regorafenib in patients with STS previously treated with doxorubicin (N = 176)</a:t>
            </a:r>
          </a:p>
          <a:p>
            <a:pPr lvl="2"/>
            <a:r>
              <a:rPr lang="en-US" sz="2000" dirty="0"/>
              <a:t>21/88 patients in regorafenib arm (24%) and 22/88 patients in placebo arm (25%) had prior pazopanib</a:t>
            </a:r>
          </a:p>
          <a:p>
            <a:pPr lvl="1"/>
            <a:r>
              <a:rPr lang="en-US" sz="2400" dirty="0"/>
              <a:t>Efficacy</a:t>
            </a:r>
          </a:p>
          <a:p>
            <a:pPr lvl="2"/>
            <a:r>
              <a:rPr lang="en-US" sz="2000" dirty="0"/>
              <a:t>PFS benefit of REG was similar with prior PAZ (HR, 0.33 [0.18, 0.61]) vs without prior PAZ (0.45 [0.32, 0.65]; interaction test</a:t>
            </a:r>
            <a:r>
              <a:rPr lang="en-US" sz="2000" i="1" dirty="0"/>
              <a:t> P </a:t>
            </a:r>
            <a:r>
              <a:rPr lang="en-US" sz="2000" dirty="0"/>
              <a:t>= .35</a:t>
            </a:r>
          </a:p>
          <a:p>
            <a:pPr lvl="2"/>
            <a:r>
              <a:rPr lang="en-US" sz="2000" dirty="0"/>
              <a:t>Possible greater OS benefit in prior PAZ group</a:t>
            </a:r>
          </a:p>
          <a:p>
            <a:pPr lvl="1"/>
            <a:r>
              <a:rPr lang="en-US" sz="2400" dirty="0"/>
              <a:t>Suggest activity of regorafenib in patients previously treated with VEGFR2 inhibitor </a:t>
            </a:r>
          </a:p>
          <a:p>
            <a:pPr lvl="2"/>
            <a:endParaRPr lang="en-US" sz="2000" dirty="0"/>
          </a:p>
        </p:txBody>
      </p:sp>
    </p:spTree>
    <p:extLst>
      <p:ext uri="{BB962C8B-B14F-4D97-AF65-F5344CB8AC3E}">
        <p14:creationId xmlns:p14="http://schemas.microsoft.com/office/powerpoint/2010/main" val="33750221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5"/>
          </p:nvPr>
        </p:nvSpPr>
        <p:spPr/>
        <p:txBody>
          <a:bodyPr/>
          <a:lstStyle/>
          <a:p>
            <a:r>
              <a:rPr lang="en-US" dirty="0"/>
              <a:t>Davis LE, et al. </a:t>
            </a:r>
            <a:r>
              <a:rPr lang="en-US" i="1" dirty="0"/>
              <a:t>J Clin Oncol</a:t>
            </a:r>
            <a:r>
              <a:rPr lang="en-US" dirty="0"/>
              <a:t>. 2019;371424-1431.</a:t>
            </a:r>
          </a:p>
        </p:txBody>
      </p:sp>
      <p:sp>
        <p:nvSpPr>
          <p:cNvPr id="3" name="Title 2"/>
          <p:cNvSpPr>
            <a:spLocks noGrp="1"/>
          </p:cNvSpPr>
          <p:nvPr>
            <p:ph type="title"/>
          </p:nvPr>
        </p:nvSpPr>
        <p:spPr/>
        <p:txBody>
          <a:bodyPr/>
          <a:lstStyle/>
          <a:p>
            <a:r>
              <a:rPr lang="en-US" dirty="0"/>
              <a:t>SARC024 -- Regorafenib in Patients With Previously Treated Metastatic Osteosarcoma</a:t>
            </a:r>
          </a:p>
        </p:txBody>
      </p:sp>
      <p:sp>
        <p:nvSpPr>
          <p:cNvPr id="4" name="Content Placeholder 3"/>
          <p:cNvSpPr>
            <a:spLocks noGrp="1"/>
          </p:cNvSpPr>
          <p:nvPr>
            <p:ph sz="quarter" idx="16"/>
          </p:nvPr>
        </p:nvSpPr>
        <p:spPr/>
        <p:txBody>
          <a:bodyPr/>
          <a:lstStyle/>
          <a:p>
            <a:pPr lvl="1"/>
            <a:r>
              <a:rPr lang="en-US" dirty="0"/>
              <a:t>42 patients assigned to regorafenib or placebo</a:t>
            </a:r>
          </a:p>
          <a:p>
            <a:pPr lvl="2"/>
            <a:r>
              <a:rPr lang="en-US" dirty="0"/>
              <a:t>Median age 37 years (range, 18 to 76 years)</a:t>
            </a:r>
          </a:p>
          <a:p>
            <a:pPr lvl="2"/>
            <a:r>
              <a:rPr lang="en-US" dirty="0"/>
              <a:t>Average of 2.3 prior therapies</a:t>
            </a:r>
          </a:p>
          <a:p>
            <a:pPr lvl="2"/>
            <a:r>
              <a:rPr lang="en-US" dirty="0"/>
              <a:t>Enrollment stopped early</a:t>
            </a:r>
          </a:p>
          <a:p>
            <a:pPr lvl="1"/>
            <a:r>
              <a:rPr lang="en-US" dirty="0"/>
              <a:t>Efficacy</a:t>
            </a:r>
          </a:p>
          <a:p>
            <a:pPr lvl="2"/>
            <a:r>
              <a:rPr lang="en-US" dirty="0"/>
              <a:t>Median PFS 3.6 vs 1.7 months (HR, 0.42; </a:t>
            </a:r>
            <a:r>
              <a:rPr lang="en-US" i="1" dirty="0"/>
              <a:t>P</a:t>
            </a:r>
            <a:r>
              <a:rPr lang="en-US" dirty="0"/>
              <a:t> = .017)</a:t>
            </a:r>
          </a:p>
          <a:p>
            <a:pPr lvl="1"/>
            <a:r>
              <a:rPr lang="en-US" dirty="0"/>
              <a:t>Safety</a:t>
            </a:r>
          </a:p>
          <a:p>
            <a:pPr lvl="2"/>
            <a:r>
              <a:rPr lang="en-US" dirty="0"/>
              <a:t>Grade 3/4 events reported in 14/22 patients (64%)</a:t>
            </a:r>
          </a:p>
          <a:p>
            <a:pPr lvl="2"/>
            <a:r>
              <a:rPr lang="en-US" dirty="0"/>
              <a:t>1 grade 4 colonic perforation</a:t>
            </a:r>
          </a:p>
        </p:txBody>
      </p:sp>
    </p:spTree>
    <p:extLst>
      <p:ext uri="{BB962C8B-B14F-4D97-AF65-F5344CB8AC3E}">
        <p14:creationId xmlns:p14="http://schemas.microsoft.com/office/powerpoint/2010/main" val="6217495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5"/>
          </p:nvPr>
        </p:nvSpPr>
        <p:spPr/>
        <p:txBody>
          <a:bodyPr/>
          <a:lstStyle/>
          <a:p>
            <a:r>
              <a:rPr lang="en-US" dirty="0"/>
              <a:t>Gounder MM, et al. </a:t>
            </a:r>
            <a:r>
              <a:rPr lang="en-US" i="1" dirty="0"/>
              <a:t>N Engl J Med</a:t>
            </a:r>
            <a:r>
              <a:rPr lang="en-US" dirty="0"/>
              <a:t>. 2018;379:2417-2428.</a:t>
            </a:r>
          </a:p>
        </p:txBody>
      </p:sp>
      <p:sp>
        <p:nvSpPr>
          <p:cNvPr id="3" name="Title 2"/>
          <p:cNvSpPr>
            <a:spLocks noGrp="1"/>
          </p:cNvSpPr>
          <p:nvPr>
            <p:ph type="title"/>
          </p:nvPr>
        </p:nvSpPr>
        <p:spPr/>
        <p:txBody>
          <a:bodyPr/>
          <a:lstStyle/>
          <a:p>
            <a:r>
              <a:rPr lang="en-US" dirty="0"/>
              <a:t>A091105 – Sorafenib in Patients With Advanced and Refractory Desmoid Tumors</a:t>
            </a:r>
          </a:p>
        </p:txBody>
      </p:sp>
      <p:sp>
        <p:nvSpPr>
          <p:cNvPr id="4" name="Content Placeholder 3"/>
          <p:cNvSpPr>
            <a:spLocks noGrp="1"/>
          </p:cNvSpPr>
          <p:nvPr>
            <p:ph sz="quarter" idx="16"/>
          </p:nvPr>
        </p:nvSpPr>
        <p:spPr/>
        <p:txBody>
          <a:bodyPr/>
          <a:lstStyle/>
          <a:p>
            <a:pPr lvl="1"/>
            <a:r>
              <a:rPr lang="en-US" dirty="0"/>
              <a:t>No standard of care established for desmoid tumors</a:t>
            </a:r>
          </a:p>
          <a:p>
            <a:pPr lvl="1"/>
            <a:r>
              <a:rPr lang="en-US" dirty="0"/>
              <a:t>Double-blind, phase 3 trial of sorafenib vs placebo in 87 patients with progressive, symptomatic or recurrent desmoid tumors</a:t>
            </a:r>
          </a:p>
          <a:p>
            <a:pPr lvl="1"/>
            <a:r>
              <a:rPr lang="en-US" dirty="0"/>
              <a:t>Efficacy</a:t>
            </a:r>
          </a:p>
          <a:p>
            <a:pPr lvl="2"/>
            <a:r>
              <a:rPr lang="en-US" dirty="0"/>
              <a:t>2-year PFS with sorafenib vs placebo: 81% vs 36% (HR, 0.13; 95% CI: 0.05, 0.31; </a:t>
            </a:r>
            <a:r>
              <a:rPr lang="en-US" i="1" dirty="0"/>
              <a:t>P</a:t>
            </a:r>
            <a:r>
              <a:rPr lang="en-US" dirty="0"/>
              <a:t> &lt; .001)</a:t>
            </a:r>
          </a:p>
          <a:p>
            <a:pPr lvl="2"/>
            <a:r>
              <a:rPr lang="en-US" dirty="0"/>
              <a:t>ORR before crossover 33% vs 20%</a:t>
            </a:r>
          </a:p>
          <a:p>
            <a:pPr lvl="1"/>
            <a:r>
              <a:rPr lang="en-US" dirty="0"/>
              <a:t>Safety</a:t>
            </a:r>
          </a:p>
          <a:p>
            <a:pPr lvl="2"/>
            <a:r>
              <a:rPr lang="en-US" dirty="0"/>
              <a:t>Most common AEs: grade 1/2 rash (73%), fatigue (67%), hypertension (55%), diarrhea (51%)</a:t>
            </a:r>
          </a:p>
        </p:txBody>
      </p:sp>
    </p:spTree>
    <p:extLst>
      <p:ext uri="{BB962C8B-B14F-4D97-AF65-F5344CB8AC3E}">
        <p14:creationId xmlns:p14="http://schemas.microsoft.com/office/powerpoint/2010/main" val="13221495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5"/>
          </p:nvPr>
        </p:nvSpPr>
        <p:spPr/>
        <p:txBody>
          <a:bodyPr/>
          <a:lstStyle/>
          <a:p>
            <a:r>
              <a:rPr lang="en-US" dirty="0"/>
              <a:t>Wilky BA, et al. </a:t>
            </a:r>
            <a:r>
              <a:rPr lang="en-US" i="1" dirty="0"/>
              <a:t>Lancet Oncol</a:t>
            </a:r>
            <a:r>
              <a:rPr lang="en-US" dirty="0"/>
              <a:t>. 2019;20:837-848.</a:t>
            </a:r>
          </a:p>
        </p:txBody>
      </p:sp>
      <p:sp>
        <p:nvSpPr>
          <p:cNvPr id="3" name="Title 2"/>
          <p:cNvSpPr>
            <a:spLocks noGrp="1"/>
          </p:cNvSpPr>
          <p:nvPr>
            <p:ph type="title"/>
          </p:nvPr>
        </p:nvSpPr>
        <p:spPr/>
        <p:txBody>
          <a:bodyPr/>
          <a:lstStyle/>
          <a:p>
            <a:r>
              <a:rPr lang="en-US" dirty="0"/>
              <a:t>Phase 2 Study of Axitinib + Pembrolizumab in Patients With Advanced Sarcomas</a:t>
            </a:r>
          </a:p>
        </p:txBody>
      </p:sp>
      <p:sp>
        <p:nvSpPr>
          <p:cNvPr id="4" name="Content Placeholder 3"/>
          <p:cNvSpPr>
            <a:spLocks noGrp="1"/>
          </p:cNvSpPr>
          <p:nvPr>
            <p:ph sz="quarter" idx="16"/>
          </p:nvPr>
        </p:nvSpPr>
        <p:spPr/>
        <p:txBody>
          <a:bodyPr/>
          <a:lstStyle/>
          <a:p>
            <a:pPr lvl="1"/>
            <a:r>
              <a:rPr lang="en-US" dirty="0"/>
              <a:t>Single-center, single-arm study in 33 patients with advanced sarcoma</a:t>
            </a:r>
          </a:p>
          <a:p>
            <a:pPr lvl="2"/>
            <a:r>
              <a:rPr lang="en-US" dirty="0"/>
              <a:t>12 patients (36%) with alveolar soft part sarcoma (ASPS)</a:t>
            </a:r>
          </a:p>
          <a:p>
            <a:pPr lvl="1"/>
            <a:r>
              <a:rPr lang="en-US" dirty="0"/>
              <a:t>Efficacy</a:t>
            </a:r>
          </a:p>
          <a:p>
            <a:pPr lvl="2"/>
            <a:r>
              <a:rPr lang="en-US" dirty="0"/>
              <a:t>3-month PFS 65.6% (72.7% in patients with ASPS)</a:t>
            </a:r>
          </a:p>
          <a:p>
            <a:pPr lvl="1"/>
            <a:r>
              <a:rPr lang="en-US" dirty="0"/>
              <a:t>Safety</a:t>
            </a:r>
          </a:p>
          <a:p>
            <a:pPr lvl="2"/>
            <a:r>
              <a:rPr lang="en-US" dirty="0"/>
              <a:t>Most common grade 3/4 TRAEs: hypertension (15%; n = 5), autoimmune (15%; n = 5), nausea/vomiting (6%; n = 2), seizures (6%; n=2)</a:t>
            </a:r>
          </a:p>
        </p:txBody>
      </p:sp>
      <p:sp>
        <p:nvSpPr>
          <p:cNvPr id="5" name="AutoShape 48"/>
          <p:cNvSpPr>
            <a:spLocks noChangeArrowheads="1"/>
          </p:cNvSpPr>
          <p:nvPr/>
        </p:nvSpPr>
        <p:spPr bwMode="auto">
          <a:xfrm>
            <a:off x="609600" y="5436859"/>
            <a:ext cx="7936844" cy="668285"/>
          </a:xfrm>
          <a:prstGeom prst="roundRect">
            <a:avLst>
              <a:gd name="adj" fmla="val 10295"/>
            </a:avLst>
          </a:prstGeom>
          <a:solidFill>
            <a:schemeClr val="accent4"/>
          </a:solidFill>
          <a:ln w="9525">
            <a:noFill/>
            <a:round/>
            <a:headEnd/>
            <a:tailEnd/>
          </a:ln>
        </p:spPr>
        <p:txBody>
          <a:bodyPr wrap="square" anchor="ctr"/>
          <a:lstStyle/>
          <a:p>
            <a:pPr algn="ctr"/>
            <a:r>
              <a:rPr lang="en-US" sz="2000" u="none" dirty="0">
                <a:solidFill>
                  <a:schemeClr val="bg1"/>
                </a:solidFill>
                <a:cs typeface="Calibri"/>
              </a:rPr>
              <a:t>Demonstrates feasibility of combining VEGFR2 inhibitor and PD-1 antibody</a:t>
            </a:r>
          </a:p>
        </p:txBody>
      </p:sp>
    </p:spTree>
    <p:extLst>
      <p:ext uri="{BB962C8B-B14F-4D97-AF65-F5344CB8AC3E}">
        <p14:creationId xmlns:p14="http://schemas.microsoft.com/office/powerpoint/2010/main" val="4584391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5"/>
          </p:nvPr>
        </p:nvSpPr>
        <p:spPr/>
        <p:txBody>
          <a:bodyPr/>
          <a:lstStyle/>
          <a:p>
            <a:r>
              <a:rPr lang="en-US" dirty="0"/>
              <a:t>Martin Broto J, et al. ESMO 2019. Abstract 1669O. </a:t>
            </a:r>
          </a:p>
        </p:txBody>
      </p:sp>
      <p:sp>
        <p:nvSpPr>
          <p:cNvPr id="3" name="Title 2"/>
          <p:cNvSpPr>
            <a:spLocks noGrp="1"/>
          </p:cNvSpPr>
          <p:nvPr>
            <p:ph type="title"/>
          </p:nvPr>
        </p:nvSpPr>
        <p:spPr/>
        <p:txBody>
          <a:bodyPr/>
          <a:lstStyle/>
          <a:p>
            <a:r>
              <a:rPr lang="en-US" sz="3200" dirty="0"/>
              <a:t>IMMUNOSARC </a:t>
            </a:r>
            <a:br>
              <a:rPr lang="en-US" sz="3200" dirty="0"/>
            </a:br>
            <a:r>
              <a:rPr lang="en-US" sz="2800" i="1" dirty="0"/>
              <a:t>Sunitinib + Nivolumab in Patients With Advanced Soft Tissue Sarcoma</a:t>
            </a:r>
          </a:p>
        </p:txBody>
      </p:sp>
      <p:sp>
        <p:nvSpPr>
          <p:cNvPr id="4" name="Content Placeholder 3"/>
          <p:cNvSpPr>
            <a:spLocks noGrp="1"/>
          </p:cNvSpPr>
          <p:nvPr>
            <p:ph sz="quarter" idx="16"/>
          </p:nvPr>
        </p:nvSpPr>
        <p:spPr/>
        <p:txBody>
          <a:bodyPr/>
          <a:lstStyle/>
          <a:p>
            <a:pPr lvl="1"/>
            <a:r>
              <a:rPr lang="en-US" dirty="0"/>
              <a:t>Phase 2 study of sunitinib + nivolumab in patients with advanced STS (N = 50)</a:t>
            </a:r>
          </a:p>
          <a:p>
            <a:pPr lvl="2"/>
            <a:r>
              <a:rPr lang="en-US" dirty="0"/>
              <a:t>Median age, 45 years (range, 19-77 years)</a:t>
            </a:r>
          </a:p>
          <a:p>
            <a:pPr lvl="2"/>
            <a:r>
              <a:rPr lang="en-US" dirty="0"/>
              <a:t>&gt; 8 histologic subtypes represented</a:t>
            </a:r>
          </a:p>
          <a:p>
            <a:pPr lvl="1"/>
            <a:r>
              <a:rPr lang="en-US" dirty="0"/>
              <a:t>Efficacy</a:t>
            </a:r>
          </a:p>
          <a:p>
            <a:pPr lvl="2"/>
            <a:r>
              <a:rPr lang="en-US" dirty="0"/>
              <a:t>Median PFS 5.9 months; 6-month PFS 50%</a:t>
            </a:r>
          </a:p>
          <a:p>
            <a:pPr lvl="2"/>
            <a:r>
              <a:rPr lang="en-US" dirty="0"/>
              <a:t>6-month OS 77%</a:t>
            </a:r>
          </a:p>
          <a:p>
            <a:pPr lvl="2"/>
            <a:r>
              <a:rPr lang="en-US" dirty="0"/>
              <a:t>Responses seen in several histologic subtypes</a:t>
            </a:r>
          </a:p>
          <a:p>
            <a:pPr lvl="1"/>
            <a:r>
              <a:rPr lang="en-US" dirty="0"/>
              <a:t>Combination warrants further study</a:t>
            </a:r>
          </a:p>
        </p:txBody>
      </p:sp>
    </p:spTree>
    <p:extLst>
      <p:ext uri="{BB962C8B-B14F-4D97-AF65-F5344CB8AC3E}">
        <p14:creationId xmlns:p14="http://schemas.microsoft.com/office/powerpoint/2010/main" val="17845174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Clinical Updates in Evolving Treatment Strategies for Sarcoma</a:t>
            </a:r>
          </a:p>
        </p:txBody>
      </p:sp>
      <p:sp>
        <p:nvSpPr>
          <p:cNvPr id="3" name="Subtitle 2"/>
          <p:cNvSpPr>
            <a:spLocks noGrp="1"/>
          </p:cNvSpPr>
          <p:nvPr>
            <p:ph type="subTitle" idx="1"/>
          </p:nvPr>
        </p:nvSpPr>
        <p:spPr/>
        <p:txBody>
          <a:bodyPr/>
          <a:lstStyle/>
          <a:p>
            <a:r>
              <a:rPr lang="en-US" dirty="0"/>
              <a:t>TRK Inhibitors</a:t>
            </a:r>
          </a:p>
        </p:txBody>
      </p:sp>
      <p:sp>
        <p:nvSpPr>
          <p:cNvPr id="9" name="Text Placeholder 8"/>
          <p:cNvSpPr>
            <a:spLocks noGrp="1"/>
          </p:cNvSpPr>
          <p:nvPr>
            <p:ph type="body" sz="quarter" idx="10"/>
          </p:nvPr>
        </p:nvSpPr>
        <p:spPr/>
        <p:txBody>
          <a:bodyPr/>
          <a:lstStyle/>
          <a:p>
            <a:r>
              <a:rPr lang="en-US" dirty="0"/>
              <a:t>Panelist</a:t>
            </a:r>
          </a:p>
        </p:txBody>
      </p:sp>
      <p:sp>
        <p:nvSpPr>
          <p:cNvPr id="11" name="Text Placeholder 4"/>
          <p:cNvSpPr txBox="1">
            <a:spLocks noGrp="1"/>
          </p:cNvSpPr>
          <p:nvPr>
            <p:ph type="body" sz="quarter" idx="15"/>
          </p:nvPr>
        </p:nvSpPr>
        <p:spPr/>
        <p:txBody>
          <a:bodyPr/>
          <a:lstStyle>
            <a:lvl1pPr marL="0" indent="0" algn="l" defTabSz="914400" rtl="0" eaLnBrk="1" latinLnBrk="0" hangingPunct="1">
              <a:lnSpc>
                <a:spcPct val="90000"/>
              </a:lnSpc>
              <a:spcBef>
                <a:spcPts val="0"/>
              </a:spcBef>
              <a:buFont typeface="Arial" panose="020B0604020202020204" pitchFamily="34" charset="0"/>
              <a:buNone/>
              <a:defRPr sz="2400" b="1" kern="1200">
                <a:solidFill>
                  <a:schemeClr val="tx1"/>
                </a:solidFill>
                <a:latin typeface="Calibri Light" panose="020F0302020204030204" pitchFamily="34" charset="0"/>
                <a:ea typeface="+mn-ea"/>
                <a:cs typeface="+mn-cs"/>
              </a:defRPr>
            </a:lvl1pPr>
            <a:lvl2pPr marL="0" indent="0" algn="l" defTabSz="914400" rtl="0" eaLnBrk="1" latinLnBrk="0" hangingPunct="1">
              <a:lnSpc>
                <a:spcPct val="90000"/>
              </a:lnSpc>
              <a:spcBef>
                <a:spcPts val="0"/>
              </a:spcBef>
              <a:buClr>
                <a:schemeClr val="accent6"/>
              </a:buClr>
              <a:buFontTx/>
              <a:buNone/>
              <a:defRPr sz="2000" kern="1200">
                <a:solidFill>
                  <a:schemeClr val="tx2"/>
                </a:solidFill>
                <a:latin typeface="+mn-lt"/>
                <a:ea typeface="+mn-ea"/>
                <a:cs typeface="+mn-cs"/>
              </a:defRPr>
            </a:lvl2pPr>
            <a:lvl3pPr marL="806450" indent="0" algn="l" defTabSz="914400" rtl="0" eaLnBrk="1" latinLnBrk="0" hangingPunct="1">
              <a:lnSpc>
                <a:spcPct val="90000"/>
              </a:lnSpc>
              <a:spcBef>
                <a:spcPts val="500"/>
              </a:spcBef>
              <a:buClr>
                <a:schemeClr val="accent6"/>
              </a:buClr>
              <a:buFontTx/>
              <a:buNone/>
              <a:defRPr sz="2400" kern="1200">
                <a:solidFill>
                  <a:schemeClr val="tx2"/>
                </a:solidFill>
                <a:latin typeface="+mn-lt"/>
                <a:ea typeface="+mn-ea"/>
                <a:cs typeface="+mn-cs"/>
              </a:defRPr>
            </a:lvl3pPr>
            <a:lvl4pPr marL="1198563" indent="0" algn="l" defTabSz="914400" rtl="0" eaLnBrk="1" latinLnBrk="0" hangingPunct="1">
              <a:lnSpc>
                <a:spcPct val="90000"/>
              </a:lnSpc>
              <a:spcBef>
                <a:spcPts val="500"/>
              </a:spcBef>
              <a:buClr>
                <a:schemeClr val="accent6"/>
              </a:buClr>
              <a:buFontTx/>
              <a:buNone/>
              <a:defRPr sz="2000" kern="1200">
                <a:solidFill>
                  <a:schemeClr val="tx2"/>
                </a:solidFill>
                <a:latin typeface="+mn-lt"/>
                <a:ea typeface="+mn-ea"/>
                <a:cs typeface="+mn-cs"/>
              </a:defRPr>
            </a:lvl4pPr>
            <a:lvl5pPr marL="1554163" indent="0" algn="l" defTabSz="914400" rtl="0" eaLnBrk="1" latinLnBrk="0" hangingPunct="1">
              <a:lnSpc>
                <a:spcPct val="90000"/>
              </a:lnSpc>
              <a:spcBef>
                <a:spcPts val="500"/>
              </a:spcBef>
              <a:buClr>
                <a:srgbClr val="8E1400"/>
              </a:buClr>
              <a:buFontTx/>
              <a:buNone/>
              <a:defRPr sz="1800" kern="1200">
                <a:solidFill>
                  <a:srgbClr val="26262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Roman Groisberg, MD </a:t>
            </a:r>
          </a:p>
          <a:p>
            <a:pPr lvl="1"/>
            <a:r>
              <a:rPr lang="en-US" dirty="0"/>
              <a:t>Assistant Professor – Medical Oncology</a:t>
            </a:r>
          </a:p>
          <a:p>
            <a:pPr lvl="1"/>
            <a:r>
              <a:rPr lang="en-US" dirty="0"/>
              <a:t>Department of Melanoma and Sarcoma</a:t>
            </a:r>
          </a:p>
          <a:p>
            <a:pPr lvl="1"/>
            <a:r>
              <a:rPr lang="en-US" dirty="0"/>
              <a:t>Rutgers Cancer Institute of New Jersey</a:t>
            </a:r>
          </a:p>
          <a:p>
            <a:pPr lvl="1"/>
            <a:r>
              <a:rPr lang="en-US" dirty="0"/>
              <a:t>New Brunswick, New Jersey, </a:t>
            </a:r>
          </a:p>
          <a:p>
            <a:pPr lvl="1"/>
            <a:r>
              <a:rPr lang="en-US" dirty="0"/>
              <a:t>United States</a:t>
            </a:r>
          </a:p>
          <a:p>
            <a:endParaRPr lang="en-US" dirty="0"/>
          </a:p>
          <a:p>
            <a:endParaRPr lang="en-US" dirty="0"/>
          </a:p>
        </p:txBody>
      </p:sp>
    </p:spTree>
    <p:extLst>
      <p:ext uri="{BB962C8B-B14F-4D97-AF65-F5344CB8AC3E}">
        <p14:creationId xmlns:p14="http://schemas.microsoft.com/office/powerpoint/2010/main" val="35235549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5"/>
          </p:nvPr>
        </p:nvSpPr>
        <p:spPr/>
        <p:txBody>
          <a:bodyPr/>
          <a:lstStyle/>
          <a:p>
            <a:r>
              <a:rPr lang="nl-NL" dirty="0"/>
              <a:t>Drilon A, et al. </a:t>
            </a:r>
            <a:r>
              <a:rPr lang="nl-NL" i="1" dirty="0"/>
              <a:t>N Engl J Med</a:t>
            </a:r>
            <a:r>
              <a:rPr lang="nl-NL" dirty="0"/>
              <a:t>. 2018;378:731-739; b. Vaishnavi A, et al. </a:t>
            </a:r>
            <a:r>
              <a:rPr lang="nl-NL" i="1" dirty="0"/>
              <a:t>Cancer Discov</a:t>
            </a:r>
            <a:r>
              <a:rPr lang="nl-NL" dirty="0"/>
              <a:t>.</a:t>
            </a:r>
            <a:r>
              <a:rPr lang="en-US" dirty="0"/>
              <a:t> 2015;5:25-34.</a:t>
            </a:r>
          </a:p>
        </p:txBody>
      </p:sp>
      <p:sp>
        <p:nvSpPr>
          <p:cNvPr id="2" name="Title 1"/>
          <p:cNvSpPr>
            <a:spLocks noGrp="1"/>
          </p:cNvSpPr>
          <p:nvPr>
            <p:ph type="title"/>
          </p:nvPr>
        </p:nvSpPr>
        <p:spPr/>
        <p:txBody>
          <a:bodyPr/>
          <a:lstStyle/>
          <a:p>
            <a:r>
              <a:rPr lang="en-US" dirty="0"/>
              <a:t>Background</a:t>
            </a:r>
          </a:p>
        </p:txBody>
      </p:sp>
      <p:sp>
        <p:nvSpPr>
          <p:cNvPr id="8" name="Content Placeholder 70"/>
          <p:cNvSpPr>
            <a:spLocks noGrp="1"/>
          </p:cNvSpPr>
          <p:nvPr>
            <p:ph sz="quarter" idx="16"/>
          </p:nvPr>
        </p:nvSpPr>
        <p:spPr/>
        <p:txBody>
          <a:bodyPr/>
          <a:lstStyle/>
          <a:p>
            <a:pPr lvl="1"/>
            <a:r>
              <a:rPr lang="en-US" dirty="0"/>
              <a:t>NTRK1-3 are neurotrophic receptor tyrosine kinases</a:t>
            </a:r>
          </a:p>
          <a:p>
            <a:pPr lvl="1"/>
            <a:r>
              <a:rPr lang="en-US" dirty="0"/>
              <a:t>Beyond the embryo, TRK proteins are primarily limited to the nervous system</a:t>
            </a:r>
            <a:r>
              <a:rPr lang="en-US" baseline="30000" dirty="0"/>
              <a:t>[a]</a:t>
            </a:r>
          </a:p>
          <a:p>
            <a:pPr lvl="1"/>
            <a:r>
              <a:rPr lang="en-US" dirty="0"/>
              <a:t>Recurrent chromosomal fusion events have been identified across diverse cancers</a:t>
            </a:r>
            <a:r>
              <a:rPr lang="en-US" baseline="30000" dirty="0"/>
              <a:t>[a,b]</a:t>
            </a:r>
          </a:p>
          <a:p>
            <a:pPr lvl="1"/>
            <a:r>
              <a:rPr lang="en-US" dirty="0"/>
              <a:t>TRK fusions cause constitutive activation of TRK and downstream upregulation of MAPK and PI3K pathways</a:t>
            </a:r>
            <a:r>
              <a:rPr lang="en-US" baseline="30000" dirty="0"/>
              <a:t>[b]</a:t>
            </a:r>
          </a:p>
          <a:p>
            <a:pPr lvl="1"/>
            <a:r>
              <a:rPr lang="en-US" dirty="0"/>
              <a:t>Many different partner genes have been identified that fuse with TRK genes</a:t>
            </a:r>
          </a:p>
          <a:p>
            <a:pPr lvl="1"/>
            <a:r>
              <a:rPr lang="en-US" dirty="0"/>
              <a:t>TRK fusions are rare but are relatively more common in sarcomas</a:t>
            </a:r>
          </a:p>
        </p:txBody>
      </p:sp>
    </p:spTree>
    <p:extLst>
      <p:ext uri="{BB962C8B-B14F-4D97-AF65-F5344CB8AC3E}">
        <p14:creationId xmlns:p14="http://schemas.microsoft.com/office/powerpoint/2010/main" val="16800925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5"/>
          </p:nvPr>
        </p:nvSpPr>
        <p:spPr/>
        <p:txBody>
          <a:bodyPr/>
          <a:lstStyle/>
          <a:p>
            <a:r>
              <a:rPr lang="en-US" dirty="0"/>
              <a:t>Drilon A, et al. </a:t>
            </a:r>
            <a:r>
              <a:rPr lang="en-US" i="1" dirty="0"/>
              <a:t>N Engl J Med</a:t>
            </a:r>
            <a:r>
              <a:rPr lang="en-US" dirty="0"/>
              <a:t>. </a:t>
            </a:r>
            <a:r>
              <a:rPr lang="nl-NL" dirty="0"/>
              <a:t>2018;378:731-739.</a:t>
            </a:r>
            <a:endParaRPr lang="en-US" dirty="0"/>
          </a:p>
        </p:txBody>
      </p:sp>
      <p:sp>
        <p:nvSpPr>
          <p:cNvPr id="2" name="Title 1"/>
          <p:cNvSpPr>
            <a:spLocks noGrp="1"/>
          </p:cNvSpPr>
          <p:nvPr>
            <p:ph type="title"/>
          </p:nvPr>
        </p:nvSpPr>
        <p:spPr/>
        <p:txBody>
          <a:bodyPr/>
          <a:lstStyle/>
          <a:p>
            <a:r>
              <a:rPr lang="en-US" dirty="0"/>
              <a:t>Larotrectinib in </a:t>
            </a:r>
            <a:r>
              <a:rPr lang="en-US" i="1" dirty="0"/>
              <a:t>TRK </a:t>
            </a:r>
            <a:r>
              <a:rPr lang="en-US" dirty="0"/>
              <a:t>Fusion-Positive Cancers</a:t>
            </a:r>
          </a:p>
        </p:txBody>
      </p:sp>
      <p:sp>
        <p:nvSpPr>
          <p:cNvPr id="4" name="Content Placeholder 3"/>
          <p:cNvSpPr>
            <a:spLocks noGrp="1"/>
          </p:cNvSpPr>
          <p:nvPr>
            <p:ph sz="quarter" idx="16"/>
          </p:nvPr>
        </p:nvSpPr>
        <p:spPr/>
        <p:txBody>
          <a:bodyPr/>
          <a:lstStyle/>
          <a:p>
            <a:pPr lvl="1"/>
            <a:r>
              <a:rPr lang="en-US" dirty="0"/>
              <a:t>Analysis of phase 1 study, phase 1/2 pediatric study, and phase 2 basket study</a:t>
            </a:r>
          </a:p>
          <a:p>
            <a:pPr lvl="1"/>
            <a:r>
              <a:rPr lang="en-US" dirty="0"/>
              <a:t>55 patients with 17 </a:t>
            </a:r>
            <a:r>
              <a:rPr lang="en-US" i="1" dirty="0"/>
              <a:t>TRK</a:t>
            </a:r>
            <a:r>
              <a:rPr lang="en-US" dirty="0"/>
              <a:t> fusion-positive tumors types</a:t>
            </a:r>
          </a:p>
          <a:p>
            <a:pPr lvl="2"/>
            <a:r>
              <a:rPr lang="en-US" dirty="0"/>
              <a:t>38% sarcomas (STS = 11, infantile fibrosarcoma = 7, GIST = 3)</a:t>
            </a:r>
          </a:p>
          <a:p>
            <a:pPr lvl="1"/>
            <a:r>
              <a:rPr lang="en-US" dirty="0"/>
              <a:t>Efficacy </a:t>
            </a:r>
          </a:p>
          <a:p>
            <a:pPr lvl="2"/>
            <a:r>
              <a:rPr lang="en-US" dirty="0"/>
              <a:t>ORR 75% (13% CRs), across tumor types</a:t>
            </a:r>
          </a:p>
          <a:p>
            <a:pPr lvl="1"/>
            <a:r>
              <a:rPr lang="en-US" dirty="0"/>
              <a:t>Safety</a:t>
            </a:r>
          </a:p>
          <a:p>
            <a:pPr lvl="2"/>
            <a:r>
              <a:rPr lang="en-US" dirty="0"/>
              <a:t>AEs were mostly grade 1; no grade 3 AE reported in &gt; 5% of patients and no grade 4 AEs</a:t>
            </a:r>
          </a:p>
        </p:txBody>
      </p:sp>
      <p:sp>
        <p:nvSpPr>
          <p:cNvPr id="9" name="AutoShape 48"/>
          <p:cNvSpPr>
            <a:spLocks noChangeArrowheads="1"/>
          </p:cNvSpPr>
          <p:nvPr/>
        </p:nvSpPr>
        <p:spPr bwMode="auto">
          <a:xfrm>
            <a:off x="432816" y="5311528"/>
            <a:ext cx="8278367" cy="849560"/>
          </a:xfrm>
          <a:prstGeom prst="roundRect">
            <a:avLst>
              <a:gd name="adj" fmla="val 16667"/>
            </a:avLst>
          </a:prstGeom>
          <a:solidFill>
            <a:srgbClr val="0A6FA7"/>
          </a:solidFill>
          <a:ln w="9525">
            <a:noFill/>
            <a:round/>
            <a:headEnd/>
            <a:tailEnd/>
          </a:ln>
        </p:spPr>
        <p:txBody>
          <a:bodyPr wrap="none" anchor="ctr"/>
          <a:lstStyle/>
          <a:p>
            <a:pPr algn="ctr"/>
            <a:r>
              <a:rPr lang="en-US" sz="2000" u="none" dirty="0">
                <a:solidFill>
                  <a:schemeClr val="bg1"/>
                </a:solidFill>
                <a:latin typeface="Calibri"/>
                <a:cs typeface="Calibri"/>
              </a:rPr>
              <a:t>Larotrectinib was approved as a histology-independent indication for </a:t>
            </a:r>
          </a:p>
          <a:p>
            <a:pPr algn="ctr"/>
            <a:r>
              <a:rPr lang="en-US" sz="2000" u="none" dirty="0">
                <a:solidFill>
                  <a:schemeClr val="bg1"/>
                </a:solidFill>
                <a:latin typeface="Calibri"/>
                <a:cs typeface="Calibri"/>
              </a:rPr>
              <a:t>patients with metastatic or locally advanced </a:t>
            </a:r>
            <a:r>
              <a:rPr lang="en-US" sz="2000" i="1" u="none" dirty="0">
                <a:solidFill>
                  <a:schemeClr val="bg1"/>
                </a:solidFill>
                <a:latin typeface="Calibri"/>
                <a:cs typeface="Calibri"/>
              </a:rPr>
              <a:t>NTRK</a:t>
            </a:r>
            <a:r>
              <a:rPr lang="en-US" sz="2000" u="none" dirty="0">
                <a:solidFill>
                  <a:schemeClr val="bg1"/>
                </a:solidFill>
                <a:latin typeface="Calibri"/>
                <a:cs typeface="Calibri"/>
              </a:rPr>
              <a:t> fusion-positive cancers</a:t>
            </a:r>
          </a:p>
        </p:txBody>
      </p:sp>
    </p:spTree>
    <p:extLst>
      <p:ext uri="{BB962C8B-B14F-4D97-AF65-F5344CB8AC3E}">
        <p14:creationId xmlns:p14="http://schemas.microsoft.com/office/powerpoint/2010/main" val="9218520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5"/>
          </p:nvPr>
        </p:nvSpPr>
        <p:spPr/>
        <p:txBody>
          <a:bodyPr/>
          <a:lstStyle/>
          <a:p>
            <a:r>
              <a:rPr lang="en-US" dirty="0"/>
              <a:t>a. Hyman DM, et al. ESMO 2019. Abstract 445PD. </a:t>
            </a:r>
          </a:p>
        </p:txBody>
      </p:sp>
      <p:sp>
        <p:nvSpPr>
          <p:cNvPr id="2" name="Title 1"/>
          <p:cNvSpPr>
            <a:spLocks noGrp="1"/>
          </p:cNvSpPr>
          <p:nvPr>
            <p:ph type="title"/>
          </p:nvPr>
        </p:nvSpPr>
        <p:spPr/>
        <p:txBody>
          <a:bodyPr/>
          <a:lstStyle/>
          <a:p>
            <a:r>
              <a:rPr lang="en-US" dirty="0"/>
              <a:t>Larotrectinib -- Durability of Response</a:t>
            </a:r>
          </a:p>
        </p:txBody>
      </p:sp>
      <p:sp>
        <p:nvSpPr>
          <p:cNvPr id="7" name="Content Placeholder 6"/>
          <p:cNvSpPr>
            <a:spLocks noGrp="1"/>
          </p:cNvSpPr>
          <p:nvPr>
            <p:ph sz="quarter" idx="16"/>
          </p:nvPr>
        </p:nvSpPr>
        <p:spPr>
          <a:xfrm>
            <a:off x="323596" y="1486373"/>
            <a:ext cx="8523288" cy="4495800"/>
          </a:xfrm>
        </p:spPr>
        <p:txBody>
          <a:bodyPr/>
          <a:lstStyle/>
          <a:p>
            <a:pPr lvl="1"/>
            <a:r>
              <a:rPr lang="en-US" dirty="0"/>
              <a:t>159 patients with </a:t>
            </a:r>
            <a:r>
              <a:rPr lang="en-US" i="1" dirty="0"/>
              <a:t>TRK</a:t>
            </a:r>
            <a:r>
              <a:rPr lang="en-US" dirty="0"/>
              <a:t> fusion-positive cancers (15 tumor types) received single-agent larotrectinib across 3 trials</a:t>
            </a:r>
          </a:p>
          <a:p>
            <a:pPr lvl="1"/>
            <a:r>
              <a:rPr lang="en-US" dirty="0"/>
              <a:t>Efficacy</a:t>
            </a:r>
          </a:p>
          <a:p>
            <a:pPr lvl="2"/>
            <a:r>
              <a:rPr lang="en-US" dirty="0"/>
              <a:t>ORR 79% (16% CR); mDOR 35.2 months; mPFS 28.3 months; mOS 44.4 months</a:t>
            </a:r>
          </a:p>
          <a:p>
            <a:pPr lvl="1"/>
            <a:r>
              <a:rPr lang="en-US" dirty="0"/>
              <a:t>Safety</a:t>
            </a:r>
          </a:p>
          <a:p>
            <a:pPr lvl="2"/>
            <a:r>
              <a:rPr lang="en-US" dirty="0"/>
              <a:t>No new toxicities</a:t>
            </a:r>
          </a:p>
          <a:p>
            <a:pPr lvl="2"/>
            <a:r>
              <a:rPr lang="en-US" dirty="0"/>
              <a:t>Few grade 3/4 toxicities, mostly transaminitis, anemia, neutropenia</a:t>
            </a:r>
          </a:p>
          <a:p>
            <a:pPr lvl="2"/>
            <a:r>
              <a:rPr lang="en-US" dirty="0"/>
              <a:t>Most common toxicities: fatigue, transaminitis, cough, gastrointestinal symptoms</a:t>
            </a:r>
          </a:p>
        </p:txBody>
      </p:sp>
      <p:sp>
        <p:nvSpPr>
          <p:cNvPr id="8" name="AutoShape 48"/>
          <p:cNvSpPr>
            <a:spLocks noChangeArrowheads="1"/>
          </p:cNvSpPr>
          <p:nvPr/>
        </p:nvSpPr>
        <p:spPr bwMode="auto">
          <a:xfrm>
            <a:off x="432816" y="5982173"/>
            <a:ext cx="8278367" cy="566068"/>
          </a:xfrm>
          <a:prstGeom prst="roundRect">
            <a:avLst>
              <a:gd name="adj" fmla="val 16667"/>
            </a:avLst>
          </a:prstGeom>
          <a:solidFill>
            <a:srgbClr val="0A6FA7"/>
          </a:solidFill>
          <a:ln w="9525">
            <a:noFill/>
            <a:round/>
            <a:headEnd/>
            <a:tailEnd/>
          </a:ln>
        </p:spPr>
        <p:txBody>
          <a:bodyPr wrap="none" anchor="ctr"/>
          <a:lstStyle/>
          <a:p>
            <a:pPr algn="ctr"/>
            <a:r>
              <a:rPr lang="en-US" sz="2000" dirty="0">
                <a:solidFill>
                  <a:schemeClr val="bg1"/>
                </a:solidFill>
                <a:latin typeface="Calibri"/>
                <a:cs typeface="Calibri"/>
              </a:rPr>
              <a:t>Durable responses were observed with larotrectib </a:t>
            </a:r>
            <a:endParaRPr lang="en-US" sz="2000" u="none" dirty="0">
              <a:solidFill>
                <a:schemeClr val="bg1"/>
              </a:solidFill>
              <a:latin typeface="Calibri"/>
              <a:cs typeface="Calibri"/>
            </a:endParaRPr>
          </a:p>
        </p:txBody>
      </p:sp>
    </p:spTree>
    <p:extLst>
      <p:ext uri="{BB962C8B-B14F-4D97-AF65-F5344CB8AC3E}">
        <p14:creationId xmlns:p14="http://schemas.microsoft.com/office/powerpoint/2010/main" val="10191065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5"/>
          </p:nvPr>
        </p:nvSpPr>
        <p:spPr/>
        <p:txBody>
          <a:bodyPr/>
          <a:lstStyle/>
          <a:p>
            <a:r>
              <a:rPr lang="en-US" dirty="0"/>
              <a:t>Doebele R, et al. AACR 2019. Abstract CT131.</a:t>
            </a:r>
          </a:p>
        </p:txBody>
      </p:sp>
      <p:sp>
        <p:nvSpPr>
          <p:cNvPr id="3" name="Title 2"/>
          <p:cNvSpPr>
            <a:spLocks noGrp="1"/>
          </p:cNvSpPr>
          <p:nvPr>
            <p:ph type="title"/>
          </p:nvPr>
        </p:nvSpPr>
        <p:spPr/>
        <p:txBody>
          <a:bodyPr/>
          <a:lstStyle/>
          <a:p>
            <a:r>
              <a:rPr lang="en-US" dirty="0"/>
              <a:t>Entrectinib in Patients With NTRK Fusion-Positive Cancers</a:t>
            </a:r>
          </a:p>
        </p:txBody>
      </p:sp>
      <p:sp>
        <p:nvSpPr>
          <p:cNvPr id="4" name="Content Placeholder 3"/>
          <p:cNvSpPr>
            <a:spLocks noGrp="1"/>
          </p:cNvSpPr>
          <p:nvPr>
            <p:ph sz="quarter" idx="16"/>
          </p:nvPr>
        </p:nvSpPr>
        <p:spPr/>
        <p:txBody>
          <a:bodyPr/>
          <a:lstStyle/>
          <a:p>
            <a:pPr lvl="1"/>
            <a:r>
              <a:rPr lang="en-US" dirty="0"/>
              <a:t>STARTRK-1, STARTRK-2, and ALKA-372-001 evaluated single-agent entrectinib in patients with </a:t>
            </a:r>
            <a:r>
              <a:rPr lang="en-US" i="1" dirty="0"/>
              <a:t>NTRK</a:t>
            </a:r>
            <a:r>
              <a:rPr lang="en-US" dirty="0"/>
              <a:t> fusion-positive solid tumors</a:t>
            </a:r>
          </a:p>
          <a:p>
            <a:pPr lvl="2"/>
            <a:r>
              <a:rPr lang="en-US" dirty="0"/>
              <a:t>54 patients representing &gt; 19 histologies across 10 </a:t>
            </a:r>
            <a:br>
              <a:rPr lang="en-US" dirty="0"/>
            </a:br>
            <a:r>
              <a:rPr lang="en-US" dirty="0"/>
              <a:t>cancer types</a:t>
            </a:r>
          </a:p>
          <a:p>
            <a:pPr lvl="1"/>
            <a:r>
              <a:rPr lang="en-US" dirty="0"/>
              <a:t>Efficacy</a:t>
            </a:r>
          </a:p>
          <a:p>
            <a:pPr lvl="2"/>
            <a:r>
              <a:rPr lang="en-US" dirty="0"/>
              <a:t>ORR, 57.4%; mDOR, 10.4 months; mPFS, 11.2 months; </a:t>
            </a:r>
            <a:br>
              <a:rPr lang="en-US" dirty="0"/>
            </a:br>
            <a:r>
              <a:rPr lang="en-US" dirty="0"/>
              <a:t>mOS 20.9 months</a:t>
            </a:r>
          </a:p>
          <a:p>
            <a:pPr lvl="1"/>
            <a:r>
              <a:rPr lang="en-US" dirty="0"/>
              <a:t>Safety</a:t>
            </a:r>
          </a:p>
          <a:p>
            <a:pPr lvl="2"/>
            <a:r>
              <a:rPr lang="en-US" dirty="0"/>
              <a:t>Grade 3 AEs, 32.4%; grade 4 AEs, 2.9%</a:t>
            </a:r>
          </a:p>
        </p:txBody>
      </p:sp>
      <p:sp>
        <p:nvSpPr>
          <p:cNvPr id="5" name="AutoShape 48"/>
          <p:cNvSpPr>
            <a:spLocks noChangeArrowheads="1"/>
          </p:cNvSpPr>
          <p:nvPr/>
        </p:nvSpPr>
        <p:spPr bwMode="auto">
          <a:xfrm>
            <a:off x="432816" y="5612200"/>
            <a:ext cx="8278367" cy="849560"/>
          </a:xfrm>
          <a:prstGeom prst="roundRect">
            <a:avLst>
              <a:gd name="adj" fmla="val 16667"/>
            </a:avLst>
          </a:prstGeom>
          <a:solidFill>
            <a:srgbClr val="0A6FA7"/>
          </a:solidFill>
          <a:ln w="9525">
            <a:noFill/>
            <a:round/>
            <a:headEnd/>
            <a:tailEnd/>
          </a:ln>
        </p:spPr>
        <p:txBody>
          <a:bodyPr wrap="none" anchor="ctr"/>
          <a:lstStyle/>
          <a:p>
            <a:pPr algn="ctr"/>
            <a:r>
              <a:rPr lang="en-US" sz="2000" u="none" dirty="0">
                <a:solidFill>
                  <a:schemeClr val="bg1"/>
                </a:solidFill>
                <a:latin typeface="Calibri"/>
                <a:cs typeface="Calibri"/>
              </a:rPr>
              <a:t>Entrectinib </a:t>
            </a:r>
            <a:r>
              <a:rPr lang="en-US" sz="2000" dirty="0">
                <a:solidFill>
                  <a:schemeClr val="bg1"/>
                </a:solidFill>
                <a:latin typeface="Calibri"/>
                <a:cs typeface="Calibri"/>
              </a:rPr>
              <a:t>received accelerated approval in 2019 for adults and children </a:t>
            </a:r>
          </a:p>
          <a:p>
            <a:pPr algn="ctr"/>
            <a:r>
              <a:rPr lang="en-US" sz="2000" dirty="0">
                <a:solidFill>
                  <a:schemeClr val="bg1"/>
                </a:solidFill>
                <a:latin typeface="Calibri"/>
                <a:cs typeface="Calibri"/>
              </a:rPr>
              <a:t>age ≥ 12 </a:t>
            </a:r>
            <a:r>
              <a:rPr lang="en-US" sz="2000" u="none" dirty="0">
                <a:solidFill>
                  <a:schemeClr val="bg1"/>
                </a:solidFill>
                <a:latin typeface="Calibri"/>
                <a:cs typeface="Calibri"/>
              </a:rPr>
              <a:t>with solid tumors with </a:t>
            </a:r>
            <a:r>
              <a:rPr lang="en-US" sz="2000" i="1" u="none" dirty="0">
                <a:solidFill>
                  <a:schemeClr val="bg1"/>
                </a:solidFill>
                <a:latin typeface="Calibri"/>
                <a:cs typeface="Calibri"/>
              </a:rPr>
              <a:t>NTRK</a:t>
            </a:r>
            <a:r>
              <a:rPr lang="en-US" sz="2000" u="none" dirty="0">
                <a:solidFill>
                  <a:schemeClr val="bg1"/>
                </a:solidFill>
                <a:latin typeface="Calibri"/>
                <a:cs typeface="Calibri"/>
              </a:rPr>
              <a:t> gene fusions</a:t>
            </a:r>
          </a:p>
        </p:txBody>
      </p:sp>
    </p:spTree>
    <p:extLst>
      <p:ext uri="{BB962C8B-B14F-4D97-AF65-F5344CB8AC3E}">
        <p14:creationId xmlns:p14="http://schemas.microsoft.com/office/powerpoint/2010/main" val="7893231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5"/>
          </p:nvPr>
        </p:nvSpPr>
        <p:spPr/>
        <p:txBody>
          <a:bodyPr/>
          <a:lstStyle/>
          <a:p>
            <a:r>
              <a:rPr lang="en-US" dirty="0"/>
              <a:t>Carmagnani Pestana R, et al. </a:t>
            </a:r>
            <a:r>
              <a:rPr lang="en-US" i="1" dirty="0"/>
              <a:t>JCO Precis Oncol</a:t>
            </a:r>
            <a:r>
              <a:rPr lang="en-US" dirty="0"/>
              <a:t>. 2019;2019.</a:t>
            </a:r>
          </a:p>
        </p:txBody>
      </p:sp>
      <p:sp>
        <p:nvSpPr>
          <p:cNvPr id="2" name="Title 1"/>
          <p:cNvSpPr>
            <a:spLocks noGrp="1"/>
          </p:cNvSpPr>
          <p:nvPr>
            <p:ph type="title"/>
          </p:nvPr>
        </p:nvSpPr>
        <p:spPr/>
        <p:txBody>
          <a:bodyPr/>
          <a:lstStyle/>
          <a:p>
            <a:r>
              <a:rPr lang="en-US" dirty="0"/>
              <a:t>Sarcomas Are Heterogeneous but Generally Treated With One Approach</a:t>
            </a:r>
          </a:p>
        </p:txBody>
      </p:sp>
      <p:sp>
        <p:nvSpPr>
          <p:cNvPr id="3" name="Content Placeholder 2"/>
          <p:cNvSpPr>
            <a:spLocks noGrp="1"/>
          </p:cNvSpPr>
          <p:nvPr>
            <p:ph sz="quarter" idx="16"/>
          </p:nvPr>
        </p:nvSpPr>
        <p:spPr/>
        <p:txBody>
          <a:bodyPr/>
          <a:lstStyle/>
          <a:p>
            <a:pPr lvl="1"/>
            <a:r>
              <a:rPr lang="en-US" dirty="0"/>
              <a:t>Rare, comprising &lt; 1% of adult cancers and &lt; 12% of pediatric cancers </a:t>
            </a:r>
          </a:p>
          <a:p>
            <a:pPr lvl="1"/>
            <a:r>
              <a:rPr lang="en-US" dirty="0"/>
              <a:t>&gt; 50 subtypes have been identified</a:t>
            </a:r>
          </a:p>
          <a:p>
            <a:pPr lvl="1"/>
            <a:r>
              <a:rPr lang="en-US" dirty="0"/>
              <a:t>Despite this heterogeneity, anthracycline-based chemotherapy is standard for most patients with soft tissue sarcoma (STS)</a:t>
            </a:r>
          </a:p>
          <a:p>
            <a:pPr lvl="1"/>
            <a:endParaRPr lang="en-US" dirty="0"/>
          </a:p>
          <a:p>
            <a:pPr lvl="1"/>
            <a:endParaRPr lang="en-US" dirty="0"/>
          </a:p>
        </p:txBody>
      </p:sp>
    </p:spTree>
    <p:extLst>
      <p:ext uri="{BB962C8B-B14F-4D97-AF65-F5344CB8AC3E}">
        <p14:creationId xmlns:p14="http://schemas.microsoft.com/office/powerpoint/2010/main" val="29692291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5"/>
          </p:nvPr>
        </p:nvSpPr>
        <p:spPr/>
        <p:txBody>
          <a:bodyPr/>
          <a:lstStyle/>
          <a:p>
            <a:r>
              <a:rPr lang="en-US" dirty="0"/>
              <a:t>Doebele RC, et al. ESMO 2019. Abstract LBA28.</a:t>
            </a:r>
          </a:p>
        </p:txBody>
      </p:sp>
      <p:sp>
        <p:nvSpPr>
          <p:cNvPr id="3" name="Title 2"/>
          <p:cNvSpPr>
            <a:spLocks noGrp="1"/>
          </p:cNvSpPr>
          <p:nvPr>
            <p:ph type="title"/>
          </p:nvPr>
        </p:nvSpPr>
        <p:spPr/>
        <p:txBody>
          <a:bodyPr/>
          <a:lstStyle/>
          <a:p>
            <a:r>
              <a:rPr lang="en-US" dirty="0"/>
              <a:t>Genomic Landscape of Entrectinib Resistance From STARTRK-2</a:t>
            </a:r>
          </a:p>
        </p:txBody>
      </p:sp>
      <p:sp>
        <p:nvSpPr>
          <p:cNvPr id="4" name="Content Placeholder 3"/>
          <p:cNvSpPr>
            <a:spLocks noGrp="1"/>
          </p:cNvSpPr>
          <p:nvPr>
            <p:ph sz="quarter" idx="16"/>
          </p:nvPr>
        </p:nvSpPr>
        <p:spPr/>
        <p:txBody>
          <a:bodyPr/>
          <a:lstStyle/>
          <a:p>
            <a:pPr lvl="1"/>
            <a:r>
              <a:rPr lang="en-US" dirty="0"/>
              <a:t>Enrolled 51 TRK inhibitor-naive patients with </a:t>
            </a:r>
            <a:br>
              <a:rPr lang="en-US" dirty="0"/>
            </a:br>
            <a:r>
              <a:rPr lang="en-US" dirty="0"/>
              <a:t>NTRK fusion</a:t>
            </a:r>
          </a:p>
          <a:p>
            <a:pPr lvl="1"/>
            <a:r>
              <a:rPr lang="en-US" dirty="0"/>
              <a:t>29 patients with ctDNA analysis at pre-treatment and upon progression with entrectinib</a:t>
            </a:r>
          </a:p>
          <a:p>
            <a:pPr lvl="1"/>
            <a:r>
              <a:rPr lang="en-US" dirty="0"/>
              <a:t>46% </a:t>
            </a:r>
            <a:r>
              <a:rPr lang="en-US" i="1" dirty="0"/>
              <a:t>NTRK</a:t>
            </a:r>
            <a:r>
              <a:rPr lang="en-US" dirty="0"/>
              <a:t> fusion detection rate by ctDNA</a:t>
            </a:r>
          </a:p>
          <a:p>
            <a:pPr lvl="1"/>
            <a:r>
              <a:rPr lang="en-US" dirty="0"/>
              <a:t>Solvent front mutations detected in 10 patients</a:t>
            </a:r>
          </a:p>
          <a:p>
            <a:pPr lvl="2"/>
            <a:r>
              <a:rPr lang="en-US" dirty="0"/>
              <a:t>1 patient developed </a:t>
            </a:r>
            <a:r>
              <a:rPr lang="en-US" i="1" dirty="0"/>
              <a:t>KRAS</a:t>
            </a:r>
            <a:r>
              <a:rPr lang="en-US" dirty="0"/>
              <a:t> G12D and </a:t>
            </a:r>
            <a:r>
              <a:rPr lang="en-US" i="1" dirty="0"/>
              <a:t>BRAF</a:t>
            </a:r>
            <a:r>
              <a:rPr lang="en-US" dirty="0"/>
              <a:t> V600E (pancreatic cancer)</a:t>
            </a:r>
          </a:p>
          <a:p>
            <a:pPr lvl="1"/>
            <a:r>
              <a:rPr lang="en-US" dirty="0"/>
              <a:t>Acquired resistance mutations in driver oncogene detected in 34% of </a:t>
            </a:r>
            <a:r>
              <a:rPr lang="en-US" i="1" dirty="0"/>
              <a:t>NTRK</a:t>
            </a:r>
            <a:r>
              <a:rPr lang="en-US" dirty="0"/>
              <a:t>+ solid tumors using ctDNA</a:t>
            </a:r>
          </a:p>
          <a:p>
            <a:pPr lvl="1"/>
            <a:r>
              <a:rPr lang="en-US" dirty="0"/>
              <a:t>Development of resistance seems to be inevitable for TRK inhibitors, mostly via solvent front mutations</a:t>
            </a:r>
          </a:p>
          <a:p>
            <a:pPr lvl="1"/>
            <a:endParaRPr lang="en-US" dirty="0"/>
          </a:p>
        </p:txBody>
      </p:sp>
    </p:spTree>
    <p:extLst>
      <p:ext uri="{BB962C8B-B14F-4D97-AF65-F5344CB8AC3E}">
        <p14:creationId xmlns:p14="http://schemas.microsoft.com/office/powerpoint/2010/main" val="3238915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5"/>
          </p:nvPr>
        </p:nvSpPr>
        <p:spPr/>
        <p:txBody>
          <a:bodyPr/>
          <a:lstStyle/>
          <a:p>
            <a:r>
              <a:rPr lang="en-US" dirty="0"/>
              <a:t>Nathenson M, et al. </a:t>
            </a:r>
            <a:r>
              <a:rPr lang="en-US" i="1" dirty="0"/>
              <a:t>J Clin Oncol</a:t>
            </a:r>
            <a:r>
              <a:rPr lang="en-US" dirty="0"/>
              <a:t>. 2019;37(suppl):e22547.</a:t>
            </a:r>
          </a:p>
        </p:txBody>
      </p:sp>
      <p:sp>
        <p:nvSpPr>
          <p:cNvPr id="3" name="Title 2"/>
          <p:cNvSpPr>
            <a:spLocks noGrp="1"/>
          </p:cNvSpPr>
          <p:nvPr>
            <p:ph type="title"/>
          </p:nvPr>
        </p:nvSpPr>
        <p:spPr/>
        <p:txBody>
          <a:bodyPr/>
          <a:lstStyle/>
          <a:p>
            <a:r>
              <a:rPr lang="en-US" dirty="0"/>
              <a:t>Second-Generation TRK Inhibitor, LOXO-195, in Patient With Larotrectinib Resistance </a:t>
            </a:r>
          </a:p>
        </p:txBody>
      </p:sp>
      <p:sp>
        <p:nvSpPr>
          <p:cNvPr id="4" name="Content Placeholder 3"/>
          <p:cNvSpPr>
            <a:spLocks noGrp="1"/>
          </p:cNvSpPr>
          <p:nvPr>
            <p:ph sz="quarter" idx="16"/>
          </p:nvPr>
        </p:nvSpPr>
        <p:spPr/>
        <p:txBody>
          <a:bodyPr/>
          <a:lstStyle/>
          <a:p>
            <a:pPr lvl="1"/>
            <a:r>
              <a:rPr lang="en-US" dirty="0"/>
              <a:t>Patient with undifferentiated pleomorphic sarcoma with </a:t>
            </a:r>
            <a:r>
              <a:rPr lang="en-US" i="1" dirty="0"/>
              <a:t>TPM3-NTRK1 </a:t>
            </a:r>
            <a:r>
              <a:rPr lang="en-US" dirty="0"/>
              <a:t>fusion had initial response to larotrectinib then developed multifocal PD and resistance</a:t>
            </a:r>
          </a:p>
          <a:p>
            <a:pPr lvl="1"/>
            <a:r>
              <a:rPr lang="en-US" dirty="0"/>
              <a:t>Resistant tumor harbored new solvent front mutation in </a:t>
            </a:r>
            <a:r>
              <a:rPr lang="en-US" i="1" dirty="0"/>
              <a:t>NTRK1</a:t>
            </a:r>
          </a:p>
          <a:p>
            <a:pPr lvl="1"/>
            <a:r>
              <a:rPr lang="en-US" dirty="0"/>
              <a:t>Initially had response to LOXO-195 then developed PD</a:t>
            </a:r>
          </a:p>
          <a:p>
            <a:pPr lvl="1"/>
            <a:r>
              <a:rPr lang="en-US" dirty="0"/>
              <a:t>Tumors were resected and patient continues on LOXO-195 after 20 months</a:t>
            </a:r>
          </a:p>
          <a:p>
            <a:pPr lvl="1"/>
            <a:r>
              <a:rPr lang="en-US" dirty="0"/>
              <a:t>PD was associated with emergence of </a:t>
            </a:r>
            <a:r>
              <a:rPr lang="en-US" i="1" dirty="0"/>
              <a:t>KRAS </a:t>
            </a:r>
            <a:r>
              <a:rPr lang="en-US" dirty="0"/>
              <a:t>G12V, activity of KRAS signaling, and infiltration by inflammatory cells </a:t>
            </a:r>
          </a:p>
        </p:txBody>
      </p:sp>
    </p:spTree>
    <p:extLst>
      <p:ext uri="{BB962C8B-B14F-4D97-AF65-F5344CB8AC3E}">
        <p14:creationId xmlns:p14="http://schemas.microsoft.com/office/powerpoint/2010/main" val="13047247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5"/>
          </p:nvPr>
        </p:nvSpPr>
        <p:spPr/>
        <p:txBody>
          <a:bodyPr/>
          <a:lstStyle/>
          <a:p>
            <a:r>
              <a:rPr lang="en-US" dirty="0"/>
              <a:t>a. Drilon A, et al. </a:t>
            </a:r>
            <a:r>
              <a:rPr lang="en-US" i="1" dirty="0"/>
              <a:t>Cancer Discov. </a:t>
            </a:r>
            <a:r>
              <a:rPr lang="en-US" dirty="0"/>
              <a:t>2018;8:1227-1236; b. Drilon A, et al. ESMO 2019. Abstract 444PD. </a:t>
            </a:r>
          </a:p>
        </p:txBody>
      </p:sp>
      <p:sp>
        <p:nvSpPr>
          <p:cNvPr id="3" name="Title 2"/>
          <p:cNvSpPr>
            <a:spLocks noGrp="1"/>
          </p:cNvSpPr>
          <p:nvPr>
            <p:ph type="title"/>
          </p:nvPr>
        </p:nvSpPr>
        <p:spPr/>
        <p:txBody>
          <a:bodyPr/>
          <a:lstStyle/>
          <a:p>
            <a:r>
              <a:rPr lang="en-US" sz="3200" dirty="0"/>
              <a:t>TRIDENT-1</a:t>
            </a:r>
            <a:br>
              <a:rPr lang="en-US" sz="3200" dirty="0"/>
            </a:br>
            <a:r>
              <a:rPr lang="en-US" sz="2800" i="1" dirty="0"/>
              <a:t>Repotrectinib in Patients With Advanced ROS1+, NTRK+, or ALK+ Advanced Solid Tumors </a:t>
            </a:r>
          </a:p>
        </p:txBody>
      </p:sp>
      <p:sp>
        <p:nvSpPr>
          <p:cNvPr id="4" name="Content Placeholder 3"/>
          <p:cNvSpPr>
            <a:spLocks noGrp="1"/>
          </p:cNvSpPr>
          <p:nvPr>
            <p:ph sz="quarter" idx="16"/>
          </p:nvPr>
        </p:nvSpPr>
        <p:spPr>
          <a:xfrm>
            <a:off x="310356" y="1609344"/>
            <a:ext cx="8523288" cy="4029456"/>
          </a:xfrm>
        </p:spPr>
        <p:txBody>
          <a:bodyPr/>
          <a:lstStyle/>
          <a:p>
            <a:pPr lvl="1"/>
            <a:r>
              <a:rPr lang="en-US" sz="2400" dirty="0"/>
              <a:t>Repotrectinib is a novel inhibitor of ROS1, TRK, and ALK that was designed to overcome acquired solvent front mutations in </a:t>
            </a:r>
            <a:r>
              <a:rPr lang="en-US" sz="2400" i="1" dirty="0"/>
              <a:t>NTRK</a:t>
            </a:r>
            <a:r>
              <a:rPr lang="en-US" sz="2400" baseline="30000" dirty="0"/>
              <a:t>[a]</a:t>
            </a:r>
          </a:p>
          <a:p>
            <a:pPr lvl="1"/>
            <a:r>
              <a:rPr lang="en-US" sz="2400" dirty="0"/>
              <a:t>Phase 1 TRIDENT-1 study evaluated repotrectinib in 93 patients with </a:t>
            </a:r>
            <a:r>
              <a:rPr lang="en-US" sz="2400" i="1" dirty="0"/>
              <a:t>ROS1</a:t>
            </a:r>
            <a:r>
              <a:rPr lang="en-US" sz="2400" dirty="0"/>
              <a:t>, </a:t>
            </a:r>
            <a:r>
              <a:rPr lang="en-US" sz="2400" i="1" dirty="0"/>
              <a:t>NTRK</a:t>
            </a:r>
            <a:r>
              <a:rPr lang="en-US" sz="2400" dirty="0"/>
              <a:t>, or </a:t>
            </a:r>
            <a:r>
              <a:rPr lang="en-US" sz="2400" i="1" dirty="0"/>
              <a:t>ALK </a:t>
            </a:r>
            <a:r>
              <a:rPr lang="en-US" sz="2400" dirty="0"/>
              <a:t>fusions (2 patients with sarcoma)</a:t>
            </a:r>
          </a:p>
          <a:p>
            <a:pPr lvl="1"/>
            <a:r>
              <a:rPr lang="en-US" sz="2400" dirty="0"/>
              <a:t>ESMO report focused on </a:t>
            </a:r>
            <a:r>
              <a:rPr lang="en-US" sz="2400" i="1" dirty="0"/>
              <a:t>ROS1</a:t>
            </a:r>
            <a:r>
              <a:rPr lang="en-US" sz="2400" dirty="0"/>
              <a:t>-mutant NSCLC</a:t>
            </a:r>
            <a:r>
              <a:rPr lang="en-US" sz="2400" baseline="30000" dirty="0"/>
              <a:t>[b]</a:t>
            </a:r>
            <a:endParaRPr lang="en-US" sz="2400" dirty="0"/>
          </a:p>
          <a:p>
            <a:pPr lvl="1"/>
            <a:r>
              <a:rPr lang="en-US" sz="2400" dirty="0"/>
              <a:t>Efficacy</a:t>
            </a:r>
          </a:p>
          <a:p>
            <a:pPr lvl="2"/>
            <a:r>
              <a:rPr lang="en-US" sz="2000" dirty="0"/>
              <a:t>ORR 39% (7/18) in patients pretreated with at least 1 prior TKI</a:t>
            </a:r>
          </a:p>
          <a:p>
            <a:pPr lvl="1"/>
            <a:r>
              <a:rPr lang="en-US" sz="2400" dirty="0"/>
              <a:t>Safety</a:t>
            </a:r>
          </a:p>
          <a:p>
            <a:pPr lvl="2"/>
            <a:r>
              <a:rPr lang="en-US" sz="2000" dirty="0"/>
              <a:t>Low incidence grade 3/4 AEs</a:t>
            </a:r>
          </a:p>
          <a:p>
            <a:pPr lvl="2"/>
            <a:r>
              <a:rPr lang="en-US" sz="2000" dirty="0"/>
              <a:t>Most common AEs: dizziness, dysgeusia, anemia, constipation </a:t>
            </a:r>
          </a:p>
        </p:txBody>
      </p:sp>
    </p:spTree>
    <p:extLst>
      <p:ext uri="{BB962C8B-B14F-4D97-AF65-F5344CB8AC3E}">
        <p14:creationId xmlns:p14="http://schemas.microsoft.com/office/powerpoint/2010/main" val="40402355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5"/>
          </p:nvPr>
        </p:nvSpPr>
        <p:spPr/>
        <p:txBody>
          <a:bodyPr/>
          <a:lstStyle/>
          <a:p>
            <a:r>
              <a:rPr lang="en-US" dirty="0"/>
              <a:t>a. Groisberg R, et al. </a:t>
            </a:r>
            <a:r>
              <a:rPr lang="en-US" i="1" dirty="0"/>
              <a:t>Oncotarget</a:t>
            </a:r>
            <a:r>
              <a:rPr lang="en-US" dirty="0"/>
              <a:t>. 2017;8:39254-39267.</a:t>
            </a:r>
          </a:p>
          <a:p>
            <a:r>
              <a:rPr lang="en-US" dirty="0"/>
              <a:t>b. McKenzie A, et al. </a:t>
            </a:r>
            <a:r>
              <a:rPr lang="en-US" i="1" dirty="0"/>
              <a:t>J Clin Oncol</a:t>
            </a:r>
            <a:r>
              <a:rPr lang="en-US" dirty="0"/>
              <a:t>. 2019;37(suppl):e18065.</a:t>
            </a:r>
          </a:p>
          <a:p>
            <a:r>
              <a:rPr lang="en-US" dirty="0"/>
              <a:t>c. Wilson TR, et al. ESMO 2019. Abstract 443PD. </a:t>
            </a:r>
          </a:p>
        </p:txBody>
      </p:sp>
      <p:sp>
        <p:nvSpPr>
          <p:cNvPr id="3" name="Title 2"/>
          <p:cNvSpPr>
            <a:spLocks noGrp="1"/>
          </p:cNvSpPr>
          <p:nvPr>
            <p:ph type="title"/>
          </p:nvPr>
        </p:nvSpPr>
        <p:spPr/>
        <p:txBody>
          <a:bodyPr/>
          <a:lstStyle/>
          <a:p>
            <a:r>
              <a:rPr lang="en-US" sz="3200" dirty="0"/>
              <a:t>Sequencing Data Suggest </a:t>
            </a:r>
            <a:r>
              <a:rPr lang="en-US" sz="3200" i="1" dirty="0"/>
              <a:t>NTRK</a:t>
            </a:r>
            <a:r>
              <a:rPr lang="en-US" sz="3200" dirty="0"/>
              <a:t> Fusions Are Rare and Do Not Occur With Other Actionable Mutations</a:t>
            </a:r>
          </a:p>
        </p:txBody>
      </p:sp>
      <p:sp>
        <p:nvSpPr>
          <p:cNvPr id="4" name="Content Placeholder 3"/>
          <p:cNvSpPr>
            <a:spLocks noGrp="1"/>
          </p:cNvSpPr>
          <p:nvPr>
            <p:ph sz="quarter" idx="16"/>
          </p:nvPr>
        </p:nvSpPr>
        <p:spPr>
          <a:xfrm>
            <a:off x="310356" y="1609344"/>
            <a:ext cx="8523288" cy="2962656"/>
          </a:xfrm>
        </p:spPr>
        <p:txBody>
          <a:bodyPr/>
          <a:lstStyle/>
          <a:p>
            <a:pPr lvl="1"/>
            <a:r>
              <a:rPr lang="en-US" sz="2400" dirty="0"/>
              <a:t>I</a:t>
            </a:r>
            <a:r>
              <a:rPr lang="en-US" sz="2400" dirty="0" smtClean="0"/>
              <a:t>dentifying </a:t>
            </a:r>
            <a:r>
              <a:rPr lang="en-US" sz="2400" dirty="0"/>
              <a:t>patients with </a:t>
            </a:r>
            <a:r>
              <a:rPr lang="en-US" sz="2400" i="1" dirty="0"/>
              <a:t>NTRK</a:t>
            </a:r>
            <a:r>
              <a:rPr lang="en-US" sz="2400" dirty="0"/>
              <a:t> </a:t>
            </a:r>
            <a:r>
              <a:rPr lang="en-US" sz="2400" dirty="0" smtClean="0"/>
              <a:t>fusions is a challenge</a:t>
            </a:r>
            <a:endParaRPr lang="en-US" sz="2400" dirty="0"/>
          </a:p>
          <a:p>
            <a:pPr lvl="1"/>
            <a:r>
              <a:rPr lang="en-US" sz="2400" dirty="0"/>
              <a:t>Genomic sequencing on 102 patients with sarcoma revealed no </a:t>
            </a:r>
            <a:r>
              <a:rPr lang="en-US" sz="2400" i="1" dirty="0"/>
              <a:t>NTRK</a:t>
            </a:r>
            <a:r>
              <a:rPr lang="en-US" sz="2400" dirty="0"/>
              <a:t> fusions</a:t>
            </a:r>
            <a:r>
              <a:rPr lang="en-US" sz="2400" baseline="30000" dirty="0"/>
              <a:t>[a]</a:t>
            </a:r>
          </a:p>
          <a:p>
            <a:pPr lvl="1"/>
            <a:r>
              <a:rPr lang="en-US" sz="2400" dirty="0"/>
              <a:t>Among &gt; 14,000 solid tumor NGS tests performed from community oncology practices, 28 </a:t>
            </a:r>
            <a:r>
              <a:rPr lang="en-US" sz="2400" i="1" dirty="0"/>
              <a:t>NTRK </a:t>
            </a:r>
            <a:r>
              <a:rPr lang="en-US" sz="2400" dirty="0"/>
              <a:t>fusions were found</a:t>
            </a:r>
            <a:r>
              <a:rPr lang="en-US" sz="2400" baseline="30000" dirty="0"/>
              <a:t>[b]</a:t>
            </a:r>
          </a:p>
          <a:p>
            <a:pPr lvl="1"/>
            <a:r>
              <a:rPr lang="en-US" sz="2400" dirty="0"/>
              <a:t>Genomic profiling of &gt; 300 cancer-related genes performed on 166,067 tumors from 75 solid tumor types</a:t>
            </a:r>
            <a:r>
              <a:rPr lang="en-US" sz="2400" baseline="30000" dirty="0"/>
              <a:t>[c]</a:t>
            </a:r>
          </a:p>
          <a:p>
            <a:pPr lvl="2"/>
            <a:r>
              <a:rPr lang="en-US" sz="2000" i="1" dirty="0"/>
              <a:t>NTRK </a:t>
            </a:r>
            <a:r>
              <a:rPr lang="en-US" sz="2000" dirty="0"/>
              <a:t>fusions did not co-occur with other targetable mutations</a:t>
            </a:r>
          </a:p>
        </p:txBody>
      </p:sp>
      <p:sp>
        <p:nvSpPr>
          <p:cNvPr id="5" name="AutoShape 48"/>
          <p:cNvSpPr>
            <a:spLocks noChangeArrowheads="1"/>
          </p:cNvSpPr>
          <p:nvPr/>
        </p:nvSpPr>
        <p:spPr bwMode="auto">
          <a:xfrm>
            <a:off x="432816" y="4928616"/>
            <a:ext cx="8278367" cy="522288"/>
          </a:xfrm>
          <a:prstGeom prst="roundRect">
            <a:avLst>
              <a:gd name="adj" fmla="val 16667"/>
            </a:avLst>
          </a:prstGeom>
          <a:solidFill>
            <a:srgbClr val="0A6FA7"/>
          </a:solidFill>
          <a:ln w="9525">
            <a:noFill/>
            <a:round/>
            <a:headEnd/>
            <a:tailEnd/>
          </a:ln>
        </p:spPr>
        <p:txBody>
          <a:bodyPr wrap="none" anchor="ctr"/>
          <a:lstStyle/>
          <a:p>
            <a:pPr algn="ctr"/>
            <a:r>
              <a:rPr lang="en-US" sz="2000" u="none" dirty="0">
                <a:solidFill>
                  <a:schemeClr val="bg1"/>
                </a:solidFill>
                <a:latin typeface="Calibri"/>
                <a:cs typeface="Calibri"/>
              </a:rPr>
              <a:t>If an </a:t>
            </a:r>
            <a:r>
              <a:rPr lang="en-US" sz="2000" i="1" u="none" dirty="0">
                <a:solidFill>
                  <a:schemeClr val="bg1"/>
                </a:solidFill>
                <a:latin typeface="Calibri"/>
                <a:cs typeface="Calibri"/>
              </a:rPr>
              <a:t>NTRK</a:t>
            </a:r>
            <a:r>
              <a:rPr lang="en-US" sz="2000" u="none" dirty="0">
                <a:solidFill>
                  <a:schemeClr val="bg1"/>
                </a:solidFill>
                <a:latin typeface="Calibri"/>
                <a:cs typeface="Calibri"/>
              </a:rPr>
              <a:t> fusion is found, that is the aberration that should be targeted.</a:t>
            </a:r>
          </a:p>
        </p:txBody>
      </p:sp>
    </p:spTree>
    <p:extLst>
      <p:ext uri="{BB962C8B-B14F-4D97-AF65-F5344CB8AC3E}">
        <p14:creationId xmlns:p14="http://schemas.microsoft.com/office/powerpoint/2010/main" val="1704314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Clinical Updates in Evolving Treatment Strategies for Sarcoma</a:t>
            </a:r>
          </a:p>
        </p:txBody>
      </p:sp>
      <p:sp>
        <p:nvSpPr>
          <p:cNvPr id="3" name="Subtitle 2"/>
          <p:cNvSpPr>
            <a:spLocks noGrp="1"/>
          </p:cNvSpPr>
          <p:nvPr>
            <p:ph type="subTitle" idx="1"/>
          </p:nvPr>
        </p:nvSpPr>
        <p:spPr/>
        <p:txBody>
          <a:bodyPr/>
          <a:lstStyle/>
          <a:p>
            <a:r>
              <a:rPr lang="en-US" dirty="0"/>
              <a:t>Other Emerging Paradigms</a:t>
            </a:r>
          </a:p>
        </p:txBody>
      </p:sp>
      <p:sp>
        <p:nvSpPr>
          <p:cNvPr id="9" name="Text Placeholder 8"/>
          <p:cNvSpPr>
            <a:spLocks noGrp="1"/>
          </p:cNvSpPr>
          <p:nvPr>
            <p:ph type="body" sz="quarter" idx="10"/>
          </p:nvPr>
        </p:nvSpPr>
        <p:spPr/>
        <p:txBody>
          <a:bodyPr/>
          <a:lstStyle/>
          <a:p>
            <a:r>
              <a:rPr lang="en-US" dirty="0"/>
              <a:t>Panelist</a:t>
            </a:r>
          </a:p>
        </p:txBody>
      </p:sp>
      <p:sp>
        <p:nvSpPr>
          <p:cNvPr id="10" name="Text Placeholder 9">
            <a:extLst>
              <a:ext uri="{FF2B5EF4-FFF2-40B4-BE49-F238E27FC236}">
                <a16:creationId xmlns:a16="http://schemas.microsoft.com/office/drawing/2014/main" id="{F3E77BBE-9A9F-43D8-A690-CA1E20DCF73B}"/>
              </a:ext>
            </a:extLst>
          </p:cNvPr>
          <p:cNvSpPr>
            <a:spLocks noGrp="1"/>
          </p:cNvSpPr>
          <p:nvPr>
            <p:ph type="body" sz="quarter" idx="15"/>
          </p:nvPr>
        </p:nvSpPr>
        <p:spPr>
          <a:xfrm>
            <a:off x="325438" y="4290492"/>
            <a:ext cx="4398962" cy="1666875"/>
          </a:xfrm>
        </p:spPr>
        <p:txBody>
          <a:bodyPr/>
          <a:lstStyle/>
          <a:p>
            <a:r>
              <a:rPr lang="en-US" dirty="0"/>
              <a:t>Roman Groisberg, MD </a:t>
            </a:r>
          </a:p>
          <a:p>
            <a:pPr lvl="1"/>
            <a:r>
              <a:rPr lang="en-US" dirty="0"/>
              <a:t>Assistant Professor – Medical Oncology</a:t>
            </a:r>
          </a:p>
          <a:p>
            <a:pPr lvl="1"/>
            <a:r>
              <a:rPr lang="en-US" dirty="0"/>
              <a:t>Department of Melanoma and Sarcoma</a:t>
            </a:r>
          </a:p>
          <a:p>
            <a:pPr lvl="1"/>
            <a:r>
              <a:rPr lang="en-US" dirty="0"/>
              <a:t>Rutgers Cancer Institute of New Jersey</a:t>
            </a:r>
          </a:p>
          <a:p>
            <a:pPr lvl="1"/>
            <a:r>
              <a:rPr lang="en-US" dirty="0"/>
              <a:t>New Brunswick, New Jersey</a:t>
            </a:r>
          </a:p>
        </p:txBody>
      </p:sp>
    </p:spTree>
    <p:extLst>
      <p:ext uri="{BB962C8B-B14F-4D97-AF65-F5344CB8AC3E}">
        <p14:creationId xmlns:p14="http://schemas.microsoft.com/office/powerpoint/2010/main" val="21887174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5"/>
          </p:nvPr>
        </p:nvSpPr>
        <p:spPr/>
        <p:txBody>
          <a:bodyPr/>
          <a:lstStyle/>
          <a:p>
            <a:r>
              <a:rPr lang="en-US" dirty="0"/>
              <a:t>a. Iura K, et al. </a:t>
            </a:r>
            <a:r>
              <a:rPr lang="en-US" i="1" dirty="0"/>
              <a:t>Hum Pathol. </a:t>
            </a:r>
            <a:r>
              <a:rPr lang="en-US" dirty="0"/>
              <a:t>2017;61:130-139; b. Van Tine B, et al. ESMO 2019. Abstract 1670O.</a:t>
            </a:r>
          </a:p>
        </p:txBody>
      </p:sp>
      <p:sp>
        <p:nvSpPr>
          <p:cNvPr id="2" name="Title 1"/>
          <p:cNvSpPr>
            <a:spLocks noGrp="1"/>
          </p:cNvSpPr>
          <p:nvPr>
            <p:ph type="title"/>
          </p:nvPr>
        </p:nvSpPr>
        <p:spPr/>
        <p:txBody>
          <a:bodyPr/>
          <a:lstStyle/>
          <a:p>
            <a:r>
              <a:rPr lang="en-US" dirty="0"/>
              <a:t>ADP-A2M4 (MAG-A4) in Patients </a:t>
            </a:r>
            <a:br>
              <a:rPr lang="en-US" dirty="0"/>
            </a:br>
            <a:r>
              <a:rPr lang="en-US" dirty="0"/>
              <a:t>With Synovial Sarcoma</a:t>
            </a:r>
          </a:p>
        </p:txBody>
      </p:sp>
      <p:sp>
        <p:nvSpPr>
          <p:cNvPr id="3" name="Content Placeholder 2"/>
          <p:cNvSpPr>
            <a:spLocks noGrp="1"/>
          </p:cNvSpPr>
          <p:nvPr>
            <p:ph sz="quarter" idx="16"/>
          </p:nvPr>
        </p:nvSpPr>
        <p:spPr/>
        <p:txBody>
          <a:bodyPr/>
          <a:lstStyle/>
          <a:p>
            <a:pPr lvl="1"/>
            <a:r>
              <a:rPr lang="en-US" dirty="0"/>
              <a:t>MAGE-A4 is highly expressed in synovial sarcoma</a:t>
            </a:r>
          </a:p>
          <a:p>
            <a:pPr lvl="2"/>
            <a:r>
              <a:rPr lang="en-US" dirty="0"/>
              <a:t>82% of synovial sarcomas (89/108) expressed MAGE-A4 by IHC in one analysis</a:t>
            </a:r>
            <a:r>
              <a:rPr lang="en-US" baseline="30000" dirty="0"/>
              <a:t>[a]</a:t>
            </a:r>
          </a:p>
          <a:p>
            <a:pPr lvl="1"/>
            <a:r>
              <a:rPr lang="en-US" dirty="0"/>
              <a:t>ADP-A2M4 SPEAR T-cells are autologous CD4+ and CD8+ T-cells modified to express an affinity-enhanced TCR recognizing the HLA-A2-restricted peptide MAGE-A4</a:t>
            </a:r>
            <a:r>
              <a:rPr lang="en-US" baseline="-25000" dirty="0"/>
              <a:t>230-239</a:t>
            </a:r>
          </a:p>
          <a:p>
            <a:pPr lvl="1"/>
            <a:r>
              <a:rPr lang="en-US" dirty="0"/>
              <a:t>Phase 1 study undertaken to evaluate ADP-A2M4 in HLA-A2+ patients with MAGE-A4+ tumors</a:t>
            </a:r>
            <a:r>
              <a:rPr lang="en-US" baseline="30000" dirty="0"/>
              <a:t>[b]</a:t>
            </a:r>
          </a:p>
          <a:p>
            <a:pPr lvl="1"/>
            <a:r>
              <a:rPr lang="en-US" dirty="0"/>
              <a:t>Results presented from 13 patients with synovial sarcoma (12 evaluable for response)</a:t>
            </a:r>
            <a:r>
              <a:rPr lang="en-US" baseline="30000" dirty="0"/>
              <a:t>[b]</a:t>
            </a:r>
          </a:p>
          <a:p>
            <a:pPr lvl="2"/>
            <a:r>
              <a:rPr lang="en-US" dirty="0"/>
              <a:t>Median of 2 prior lines of therapy (range, 1-5)</a:t>
            </a:r>
          </a:p>
        </p:txBody>
      </p:sp>
    </p:spTree>
    <p:extLst>
      <p:ext uri="{BB962C8B-B14F-4D97-AF65-F5344CB8AC3E}">
        <p14:creationId xmlns:p14="http://schemas.microsoft.com/office/powerpoint/2010/main" val="24559677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5"/>
          </p:nvPr>
        </p:nvSpPr>
        <p:spPr/>
        <p:txBody>
          <a:bodyPr/>
          <a:lstStyle/>
          <a:p>
            <a:r>
              <a:rPr lang="en-US" dirty="0"/>
              <a:t>a. Van Tine B, et al. ESMO 2019. Abstract 1670O; b. ClinicalTrials.gov. NCT04044768.</a:t>
            </a:r>
          </a:p>
        </p:txBody>
      </p:sp>
      <p:sp>
        <p:nvSpPr>
          <p:cNvPr id="2" name="Title 1"/>
          <p:cNvSpPr>
            <a:spLocks noGrp="1"/>
          </p:cNvSpPr>
          <p:nvPr>
            <p:ph type="title"/>
          </p:nvPr>
        </p:nvSpPr>
        <p:spPr/>
        <p:txBody>
          <a:bodyPr/>
          <a:lstStyle/>
          <a:p>
            <a:r>
              <a:rPr lang="en-US" dirty="0"/>
              <a:t>ADP-A2M4 (MAG-A4) in Patients </a:t>
            </a:r>
            <a:br>
              <a:rPr lang="en-US" dirty="0"/>
            </a:br>
            <a:r>
              <a:rPr lang="en-US" dirty="0"/>
              <a:t>With Synovial Sarcoma (cont)</a:t>
            </a:r>
          </a:p>
        </p:txBody>
      </p:sp>
      <p:sp>
        <p:nvSpPr>
          <p:cNvPr id="3" name="Content Placeholder 2"/>
          <p:cNvSpPr>
            <a:spLocks noGrp="1"/>
          </p:cNvSpPr>
          <p:nvPr>
            <p:ph sz="quarter" idx="16"/>
          </p:nvPr>
        </p:nvSpPr>
        <p:spPr/>
        <p:txBody>
          <a:bodyPr/>
          <a:lstStyle/>
          <a:p>
            <a:r>
              <a:rPr lang="en-US" sz="2400" dirty="0"/>
              <a:t>Efficacy</a:t>
            </a:r>
            <a:r>
              <a:rPr lang="en-US" sz="2400" baseline="30000" dirty="0"/>
              <a:t>[a]</a:t>
            </a:r>
          </a:p>
          <a:p>
            <a:pPr lvl="1"/>
            <a:r>
              <a:rPr lang="en-US" sz="2400" dirty="0"/>
              <a:t>7/12 PR (5 confirmed); 11/12 clinical benefit rate </a:t>
            </a:r>
          </a:p>
          <a:p>
            <a:pPr lvl="1"/>
            <a:r>
              <a:rPr lang="en-US" sz="2400" dirty="0"/>
              <a:t>Responses observed out to 24 weeks</a:t>
            </a:r>
          </a:p>
          <a:p>
            <a:pPr lvl="1"/>
            <a:r>
              <a:rPr lang="en-US" sz="2400" dirty="0"/>
              <a:t>Best response = 86% reduction from baseline</a:t>
            </a:r>
          </a:p>
          <a:p>
            <a:pPr lvl="2"/>
            <a:r>
              <a:rPr lang="en-US" sz="2000" dirty="0"/>
              <a:t>Tumor had high MAGE-A4 expression</a:t>
            </a:r>
          </a:p>
          <a:p>
            <a:r>
              <a:rPr lang="en-US" sz="2400" dirty="0"/>
              <a:t>Safety</a:t>
            </a:r>
            <a:r>
              <a:rPr lang="en-US" sz="2400" baseline="30000" dirty="0"/>
              <a:t>[a]</a:t>
            </a:r>
          </a:p>
          <a:p>
            <a:pPr lvl="1"/>
            <a:r>
              <a:rPr lang="en-US" sz="2400" dirty="0"/>
              <a:t>12/13 patients developed grade ≥ 3 cytopenias</a:t>
            </a:r>
          </a:p>
          <a:p>
            <a:pPr lvl="1"/>
            <a:r>
              <a:rPr lang="en-US" sz="2400" dirty="0"/>
              <a:t>2 patients developed CRS</a:t>
            </a:r>
          </a:p>
          <a:p>
            <a:pPr lvl="1"/>
            <a:r>
              <a:rPr lang="en-US" sz="2400" dirty="0"/>
              <a:t>1 patient developed aplastic anemia (linked to high-dose lymphodepletion in older patient)</a:t>
            </a:r>
          </a:p>
          <a:p>
            <a:r>
              <a:rPr lang="en-US" sz="2400" dirty="0"/>
              <a:t>Phase 2 SPEARHEAD-1 trial in synovial sarcoma and myxoid/round cell liposarcoma is enrolling</a:t>
            </a:r>
            <a:r>
              <a:rPr lang="en-US" sz="2400" baseline="30000" dirty="0"/>
              <a:t>[b]</a:t>
            </a:r>
          </a:p>
        </p:txBody>
      </p:sp>
    </p:spTree>
    <p:extLst>
      <p:ext uri="{BB962C8B-B14F-4D97-AF65-F5344CB8AC3E}">
        <p14:creationId xmlns:p14="http://schemas.microsoft.com/office/powerpoint/2010/main" val="11800865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5"/>
          </p:nvPr>
        </p:nvSpPr>
        <p:spPr/>
        <p:txBody>
          <a:bodyPr/>
          <a:lstStyle/>
          <a:p>
            <a:r>
              <a:rPr lang="en-US" dirty="0"/>
              <a:t>a. Groisberg R, et al. </a:t>
            </a:r>
            <a:r>
              <a:rPr lang="en-US" i="1" dirty="0"/>
              <a:t>J Immunother Cancer. </a:t>
            </a:r>
            <a:r>
              <a:rPr lang="en-US" dirty="0"/>
              <a:t>2017;5:100; b. Tawbi HA, et al. </a:t>
            </a:r>
            <a:r>
              <a:rPr lang="en-US" i="1" dirty="0"/>
              <a:t>Lancet Oncol. </a:t>
            </a:r>
            <a:r>
              <a:rPr lang="en-US" dirty="0"/>
              <a:t>2017;18:1493-1501; </a:t>
            </a:r>
            <a:br>
              <a:rPr lang="en-US" dirty="0"/>
            </a:br>
            <a:r>
              <a:rPr lang="en-US" dirty="0"/>
              <a:t>c. D'Angelo SP, et al. </a:t>
            </a:r>
            <a:r>
              <a:rPr lang="en-US" i="1" dirty="0"/>
              <a:t>Lancet Oncol. </a:t>
            </a:r>
            <a:r>
              <a:rPr lang="en-US" dirty="0"/>
              <a:t>2018;19:416-426.  </a:t>
            </a:r>
          </a:p>
        </p:txBody>
      </p:sp>
      <p:sp>
        <p:nvSpPr>
          <p:cNvPr id="3" name="Title 2"/>
          <p:cNvSpPr>
            <a:spLocks noGrp="1"/>
          </p:cNvSpPr>
          <p:nvPr>
            <p:ph type="title"/>
          </p:nvPr>
        </p:nvSpPr>
        <p:spPr/>
        <p:txBody>
          <a:bodyPr/>
          <a:lstStyle/>
          <a:p>
            <a:r>
              <a:rPr lang="en-US" dirty="0"/>
              <a:t>Studies of Checkpoint Inhibitors in Sarcoma Have Been Less Promising</a:t>
            </a:r>
          </a:p>
        </p:txBody>
      </p:sp>
      <p:sp>
        <p:nvSpPr>
          <p:cNvPr id="4" name="Content Placeholder 3"/>
          <p:cNvSpPr>
            <a:spLocks noGrp="1"/>
          </p:cNvSpPr>
          <p:nvPr>
            <p:ph sz="quarter" idx="16"/>
          </p:nvPr>
        </p:nvSpPr>
        <p:spPr/>
        <p:txBody>
          <a:bodyPr/>
          <a:lstStyle/>
          <a:p>
            <a:pPr lvl="1"/>
            <a:r>
              <a:rPr lang="en-US" dirty="0"/>
              <a:t>Analysis of 50 patients with advanced sarcomas treated with immunotherapy (mostly checkpoint inhibitors)</a:t>
            </a:r>
            <a:r>
              <a:rPr lang="en-US" baseline="30000" dirty="0"/>
              <a:t>[a]</a:t>
            </a:r>
          </a:p>
          <a:p>
            <a:pPr lvl="2"/>
            <a:r>
              <a:rPr lang="en-US" dirty="0"/>
              <a:t>Best response = PR in 2 patients alveolar soft part </a:t>
            </a:r>
            <a:br>
              <a:rPr lang="en-US" dirty="0"/>
            </a:br>
            <a:r>
              <a:rPr lang="en-US" dirty="0"/>
              <a:t>sarcoma (ASPS)</a:t>
            </a:r>
          </a:p>
          <a:p>
            <a:pPr lvl="1"/>
            <a:r>
              <a:rPr lang="en-US" dirty="0"/>
              <a:t>SARC028: phase 2 study of pembrolizumab in advanced STS and bone sarcoma</a:t>
            </a:r>
            <a:r>
              <a:rPr lang="en-US" baseline="30000" dirty="0"/>
              <a:t>[b]</a:t>
            </a:r>
          </a:p>
          <a:p>
            <a:pPr lvl="2"/>
            <a:r>
              <a:rPr lang="en-US" dirty="0"/>
              <a:t>ORR 18% (7/40); ORR 40% (4/10) in patients with undifferentiated pleomorphic sarcoma</a:t>
            </a:r>
          </a:p>
          <a:p>
            <a:pPr lvl="1"/>
            <a:r>
              <a:rPr lang="en-US" dirty="0"/>
              <a:t>Alliance A091401: nivolumab +/- ipilimumab in metastatic sarcoma</a:t>
            </a:r>
            <a:r>
              <a:rPr lang="en-US" baseline="30000" dirty="0"/>
              <a:t>[c]</a:t>
            </a:r>
          </a:p>
          <a:p>
            <a:pPr lvl="2"/>
            <a:r>
              <a:rPr lang="en-US" dirty="0"/>
              <a:t>ORR with nivo + ipi: 16% (6/38)</a:t>
            </a:r>
          </a:p>
        </p:txBody>
      </p:sp>
    </p:spTree>
    <p:extLst>
      <p:ext uri="{BB962C8B-B14F-4D97-AF65-F5344CB8AC3E}">
        <p14:creationId xmlns:p14="http://schemas.microsoft.com/office/powerpoint/2010/main" val="10101637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5"/>
          </p:nvPr>
        </p:nvSpPr>
        <p:spPr/>
        <p:txBody>
          <a:bodyPr/>
          <a:lstStyle/>
          <a:p>
            <a:r>
              <a:rPr lang="en-US" dirty="0"/>
              <a:t>D'Angelo SP, et al. </a:t>
            </a:r>
            <a:r>
              <a:rPr lang="en-US" i="1" dirty="0"/>
              <a:t>Cancer Discov. </a:t>
            </a:r>
            <a:r>
              <a:rPr lang="en-US" dirty="0"/>
              <a:t>2018;8:944-957.</a:t>
            </a:r>
          </a:p>
        </p:txBody>
      </p:sp>
      <p:sp>
        <p:nvSpPr>
          <p:cNvPr id="3" name="Title 2"/>
          <p:cNvSpPr>
            <a:spLocks noGrp="1"/>
          </p:cNvSpPr>
          <p:nvPr>
            <p:ph type="title"/>
          </p:nvPr>
        </p:nvSpPr>
        <p:spPr/>
        <p:txBody>
          <a:bodyPr/>
          <a:lstStyle/>
          <a:p>
            <a:r>
              <a:rPr lang="en-US" dirty="0"/>
              <a:t>Antitumor Activity of Cellular Therapy </a:t>
            </a:r>
            <a:br>
              <a:rPr lang="en-US" dirty="0"/>
            </a:br>
            <a:r>
              <a:rPr lang="en-US" dirty="0"/>
              <a:t>in Synovial Sarcoma</a:t>
            </a:r>
          </a:p>
        </p:txBody>
      </p:sp>
      <p:sp>
        <p:nvSpPr>
          <p:cNvPr id="4" name="Content Placeholder 3"/>
          <p:cNvSpPr>
            <a:spLocks noGrp="1"/>
          </p:cNvSpPr>
          <p:nvPr>
            <p:ph sz="quarter" idx="16"/>
          </p:nvPr>
        </p:nvSpPr>
        <p:spPr/>
        <p:txBody>
          <a:bodyPr/>
          <a:lstStyle/>
          <a:p>
            <a:r>
              <a:rPr lang="en-US" dirty="0"/>
              <a:t>Study of adoptive transfer of NY-ESO-1-expressing autologous T-cells in patients with metastatic </a:t>
            </a:r>
            <a:br>
              <a:rPr lang="en-US" dirty="0"/>
            </a:br>
            <a:r>
              <a:rPr lang="en-US" dirty="0"/>
              <a:t>synovial sarcoma </a:t>
            </a:r>
          </a:p>
          <a:p>
            <a:pPr lvl="1"/>
            <a:r>
              <a:rPr lang="en-US" dirty="0"/>
              <a:t>Confirmed responses observed in 6/12 patients</a:t>
            </a:r>
          </a:p>
          <a:p>
            <a:pPr lvl="1"/>
            <a:r>
              <a:rPr lang="en-US" dirty="0"/>
              <a:t>Tumors shrinkage occurred over several months </a:t>
            </a:r>
          </a:p>
          <a:p>
            <a:pPr lvl="1"/>
            <a:endParaRPr lang="en-US" dirty="0"/>
          </a:p>
        </p:txBody>
      </p:sp>
    </p:spTree>
    <p:extLst>
      <p:ext uri="{BB962C8B-B14F-4D97-AF65-F5344CB8AC3E}">
        <p14:creationId xmlns:p14="http://schemas.microsoft.com/office/powerpoint/2010/main" val="15372914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5"/>
          </p:nvPr>
        </p:nvSpPr>
        <p:spPr/>
        <p:txBody>
          <a:bodyPr/>
          <a:lstStyle/>
          <a:p>
            <a:r>
              <a:rPr lang="en-US" dirty="0"/>
              <a:t>Hattori et al. ESMO 2019. Abstract 1182PD.</a:t>
            </a:r>
          </a:p>
        </p:txBody>
      </p:sp>
      <p:sp>
        <p:nvSpPr>
          <p:cNvPr id="3" name="Title 2"/>
          <p:cNvSpPr>
            <a:spLocks noGrp="1"/>
          </p:cNvSpPr>
          <p:nvPr>
            <p:ph type="title"/>
          </p:nvPr>
        </p:nvSpPr>
        <p:spPr/>
        <p:txBody>
          <a:bodyPr/>
          <a:lstStyle/>
          <a:p>
            <a:r>
              <a:rPr lang="en-US" dirty="0"/>
              <a:t>NY-ESO-1-Targeting TCR-Redirected </a:t>
            </a:r>
            <a:br>
              <a:rPr lang="en-US" dirty="0"/>
            </a:br>
            <a:r>
              <a:rPr lang="en-US" dirty="0"/>
              <a:t>T-Cell Transfer</a:t>
            </a:r>
          </a:p>
        </p:txBody>
      </p:sp>
      <p:sp>
        <p:nvSpPr>
          <p:cNvPr id="4" name="Content Placeholder 3"/>
          <p:cNvSpPr>
            <a:spLocks noGrp="1"/>
          </p:cNvSpPr>
          <p:nvPr>
            <p:ph sz="quarter" idx="16"/>
          </p:nvPr>
        </p:nvSpPr>
        <p:spPr/>
        <p:txBody>
          <a:bodyPr/>
          <a:lstStyle/>
          <a:p>
            <a:r>
              <a:rPr lang="en-US" dirty="0"/>
              <a:t>Engineered T-cells expressing affinity toward NY-ESO-1</a:t>
            </a:r>
          </a:p>
          <a:p>
            <a:r>
              <a:rPr lang="en-US" dirty="0"/>
              <a:t>Early study of NY-ESO-1-expressing tumors (N = 9)</a:t>
            </a:r>
          </a:p>
          <a:p>
            <a:pPr lvl="1"/>
            <a:r>
              <a:rPr lang="en-US" dirty="0"/>
              <a:t>3 patients with synovial sarcoma</a:t>
            </a:r>
          </a:p>
          <a:p>
            <a:r>
              <a:rPr lang="en-US" dirty="0"/>
              <a:t>Efficacy</a:t>
            </a:r>
          </a:p>
          <a:p>
            <a:pPr lvl="1"/>
            <a:r>
              <a:rPr lang="en-US" dirty="0"/>
              <a:t>3/3 patients attained PR</a:t>
            </a:r>
          </a:p>
          <a:p>
            <a:r>
              <a:rPr lang="en-US" dirty="0"/>
              <a:t>Safety</a:t>
            </a:r>
          </a:p>
          <a:p>
            <a:pPr lvl="1"/>
            <a:r>
              <a:rPr lang="en-US" dirty="0"/>
              <a:t>2 patients developed CRS requiring tocilizumab</a:t>
            </a:r>
          </a:p>
          <a:p>
            <a:r>
              <a:rPr lang="en-US" dirty="0"/>
              <a:t>Higher NY-ESO-1 tumor expression correlated with better responses</a:t>
            </a:r>
          </a:p>
        </p:txBody>
      </p:sp>
    </p:spTree>
    <p:extLst>
      <p:ext uri="{BB962C8B-B14F-4D97-AF65-F5344CB8AC3E}">
        <p14:creationId xmlns:p14="http://schemas.microsoft.com/office/powerpoint/2010/main" val="18722932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6"/>
          <p:cNvSpPr>
            <a:spLocks noGrp="1"/>
          </p:cNvSpPr>
          <p:nvPr>
            <p:ph type="body" sz="quarter" idx="15"/>
          </p:nvPr>
        </p:nvSpPr>
        <p:spPr/>
        <p:txBody>
          <a:bodyPr/>
          <a:lstStyle/>
          <a:p>
            <a:r>
              <a:rPr lang="en-US" dirty="0"/>
              <a:t>Carmagnani Pestana R, et al. </a:t>
            </a:r>
            <a:r>
              <a:rPr lang="en-US" i="1" dirty="0"/>
              <a:t>JCO Precis Oncol</a:t>
            </a:r>
            <a:r>
              <a:rPr lang="en-US" dirty="0"/>
              <a:t>. 2019;2019.</a:t>
            </a:r>
          </a:p>
        </p:txBody>
      </p:sp>
      <p:sp>
        <p:nvSpPr>
          <p:cNvPr id="6" name="Title 5"/>
          <p:cNvSpPr>
            <a:spLocks noGrp="1"/>
          </p:cNvSpPr>
          <p:nvPr>
            <p:ph type="title"/>
          </p:nvPr>
        </p:nvSpPr>
        <p:spPr/>
        <p:txBody>
          <a:bodyPr/>
          <a:lstStyle/>
          <a:p>
            <a:r>
              <a:rPr lang="en-US" dirty="0"/>
              <a:t>Next-Generation Sequencing Is Providing Insight Into Sarcoma Biology</a:t>
            </a:r>
          </a:p>
        </p:txBody>
      </p:sp>
      <p:sp>
        <p:nvSpPr>
          <p:cNvPr id="8" name="Content Placeholder 7"/>
          <p:cNvSpPr>
            <a:spLocks noGrp="1"/>
          </p:cNvSpPr>
          <p:nvPr>
            <p:ph sz="quarter" idx="16"/>
          </p:nvPr>
        </p:nvSpPr>
        <p:spPr/>
        <p:txBody>
          <a:bodyPr/>
          <a:lstStyle/>
          <a:p>
            <a:pPr lvl="1"/>
            <a:r>
              <a:rPr lang="en-US" dirty="0"/>
              <a:t>NGS is revealing aberrations associated with different STS subtypes</a:t>
            </a:r>
          </a:p>
          <a:p>
            <a:pPr lvl="1"/>
            <a:r>
              <a:rPr lang="en-US" dirty="0"/>
              <a:t>Challenges of NGS:</a:t>
            </a:r>
          </a:p>
          <a:p>
            <a:pPr lvl="2"/>
            <a:r>
              <a:rPr lang="en-US" dirty="0"/>
              <a:t>Most mutations detected by NGS are not driver mutations</a:t>
            </a:r>
          </a:p>
          <a:p>
            <a:pPr lvl="2"/>
            <a:r>
              <a:rPr lang="en-US" dirty="0"/>
              <a:t>Nonpathogenic mutations may be identified</a:t>
            </a:r>
          </a:p>
          <a:p>
            <a:pPr lvl="2"/>
            <a:r>
              <a:rPr lang="en-US" dirty="0"/>
              <a:t>There is a need to characterize identified mutations to determine which are drivers with therapeutic implications</a:t>
            </a:r>
            <a:br>
              <a:rPr lang="en-US" dirty="0"/>
            </a:br>
            <a:endParaRPr lang="en-US" dirty="0"/>
          </a:p>
          <a:p>
            <a:pPr lvl="1"/>
            <a:endParaRPr lang="en-US" dirty="0"/>
          </a:p>
        </p:txBody>
      </p:sp>
    </p:spTree>
    <p:extLst>
      <p:ext uri="{BB962C8B-B14F-4D97-AF65-F5344CB8AC3E}">
        <p14:creationId xmlns:p14="http://schemas.microsoft.com/office/powerpoint/2010/main" val="384715980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5"/>
          </p:nvPr>
        </p:nvSpPr>
        <p:spPr/>
        <p:txBody>
          <a:bodyPr/>
          <a:lstStyle/>
          <a:p>
            <a:r>
              <a:rPr lang="en-US" dirty="0"/>
              <a:t>Butler MO, et al. ESMO 2019. Abstract 1183PD.</a:t>
            </a:r>
          </a:p>
        </p:txBody>
      </p:sp>
      <p:sp>
        <p:nvSpPr>
          <p:cNvPr id="3" name="Title 2"/>
          <p:cNvSpPr>
            <a:spLocks noGrp="1"/>
          </p:cNvSpPr>
          <p:nvPr>
            <p:ph type="title"/>
          </p:nvPr>
        </p:nvSpPr>
        <p:spPr/>
        <p:txBody>
          <a:bodyPr/>
          <a:lstStyle/>
          <a:p>
            <a:r>
              <a:rPr lang="en-US" dirty="0"/>
              <a:t>Adoptive T-Cell Therapy With TBI-1301</a:t>
            </a:r>
          </a:p>
        </p:txBody>
      </p:sp>
      <p:sp>
        <p:nvSpPr>
          <p:cNvPr id="4" name="Content Placeholder 3"/>
          <p:cNvSpPr>
            <a:spLocks noGrp="1"/>
          </p:cNvSpPr>
          <p:nvPr>
            <p:ph sz="quarter" idx="16"/>
          </p:nvPr>
        </p:nvSpPr>
        <p:spPr/>
        <p:txBody>
          <a:bodyPr/>
          <a:lstStyle/>
          <a:p>
            <a:pPr lvl="1"/>
            <a:r>
              <a:rPr lang="en-US" dirty="0"/>
              <a:t>Patient T-cells are engineered to have affinity for </a:t>
            </a:r>
            <a:br>
              <a:rPr lang="en-US" dirty="0"/>
            </a:br>
            <a:r>
              <a:rPr lang="en-US" dirty="0"/>
              <a:t>NY-ESO-1</a:t>
            </a:r>
          </a:p>
          <a:p>
            <a:pPr lvl="2"/>
            <a:r>
              <a:rPr lang="en-US" dirty="0"/>
              <a:t>Retroviral vector encodes a siRNA to prevent TCR mispairing</a:t>
            </a:r>
          </a:p>
          <a:p>
            <a:pPr lvl="2"/>
            <a:r>
              <a:rPr lang="en-US" dirty="0"/>
              <a:t>Patients undergo lymphodepleting chemotherapy followed by cell infusion</a:t>
            </a:r>
          </a:p>
          <a:p>
            <a:pPr lvl="1"/>
            <a:r>
              <a:rPr lang="en-US" dirty="0"/>
              <a:t>Approach was evaluated in patients with NY-ESO-1-expressing solid tumors (N = 9; 4 with synovial sarcoma)</a:t>
            </a:r>
          </a:p>
          <a:p>
            <a:pPr lvl="1"/>
            <a:r>
              <a:rPr lang="en-US" dirty="0"/>
              <a:t>PR attained in 2 of 4 patients with synovial sarcoma</a:t>
            </a:r>
          </a:p>
        </p:txBody>
      </p:sp>
      <p:sp>
        <p:nvSpPr>
          <p:cNvPr id="5" name="AutoShape 48"/>
          <p:cNvSpPr>
            <a:spLocks noChangeArrowheads="1"/>
          </p:cNvSpPr>
          <p:nvPr/>
        </p:nvSpPr>
        <p:spPr bwMode="auto">
          <a:xfrm>
            <a:off x="310356" y="5133048"/>
            <a:ext cx="8522748" cy="666712"/>
          </a:xfrm>
          <a:prstGeom prst="roundRect">
            <a:avLst>
              <a:gd name="adj" fmla="val 16667"/>
            </a:avLst>
          </a:prstGeom>
          <a:solidFill>
            <a:srgbClr val="0A6FA7"/>
          </a:solidFill>
          <a:ln w="9525">
            <a:noFill/>
            <a:round/>
            <a:headEnd/>
            <a:tailEnd/>
          </a:ln>
        </p:spPr>
        <p:txBody>
          <a:bodyPr wrap="none" anchor="ctr"/>
          <a:lstStyle/>
          <a:p>
            <a:pPr algn="ctr"/>
            <a:r>
              <a:rPr lang="en-US" sz="2400" u="none" dirty="0">
                <a:solidFill>
                  <a:schemeClr val="bg1"/>
                </a:solidFill>
                <a:latin typeface="Calibri"/>
                <a:cs typeface="Calibri"/>
              </a:rPr>
              <a:t>Cellular therapy is showing promising activity in synovial sarcoma</a:t>
            </a:r>
          </a:p>
        </p:txBody>
      </p:sp>
    </p:spTree>
    <p:extLst>
      <p:ext uri="{BB962C8B-B14F-4D97-AF65-F5344CB8AC3E}">
        <p14:creationId xmlns:p14="http://schemas.microsoft.com/office/powerpoint/2010/main" val="321360595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5"/>
          </p:nvPr>
        </p:nvSpPr>
        <p:spPr/>
        <p:txBody>
          <a:bodyPr/>
          <a:lstStyle/>
          <a:p>
            <a:r>
              <a:rPr lang="en-US" dirty="0"/>
              <a:t>a. George S, et al. ESMO 2018. Abstract </a:t>
            </a:r>
            <a:r>
              <a:rPr lang="en-US" dirty="0" smtClean="0"/>
              <a:t>1603O</a:t>
            </a:r>
            <a:r>
              <a:rPr lang="en-US" dirty="0"/>
              <a:t>.</a:t>
            </a:r>
          </a:p>
        </p:txBody>
      </p:sp>
      <p:sp>
        <p:nvSpPr>
          <p:cNvPr id="3" name="Title 2"/>
          <p:cNvSpPr>
            <a:spLocks noGrp="1"/>
          </p:cNvSpPr>
          <p:nvPr>
            <p:ph type="title"/>
          </p:nvPr>
        </p:nvSpPr>
        <p:spPr/>
        <p:txBody>
          <a:bodyPr/>
          <a:lstStyle/>
          <a:p>
            <a:r>
              <a:rPr lang="en-US" dirty="0" err="1" smtClean="0"/>
              <a:t>Ripretinib</a:t>
            </a:r>
            <a:r>
              <a:rPr lang="en-US" dirty="0" smtClean="0"/>
              <a:t> as </a:t>
            </a:r>
            <a:r>
              <a:rPr lang="en-US" dirty="0"/>
              <a:t>≥ Fourth-Line Therapy in GIST</a:t>
            </a:r>
          </a:p>
        </p:txBody>
      </p:sp>
      <p:sp>
        <p:nvSpPr>
          <p:cNvPr id="4" name="Content Placeholder 3"/>
          <p:cNvSpPr>
            <a:spLocks noGrp="1"/>
          </p:cNvSpPr>
          <p:nvPr>
            <p:ph sz="quarter" idx="16"/>
          </p:nvPr>
        </p:nvSpPr>
        <p:spPr/>
        <p:txBody>
          <a:bodyPr/>
          <a:lstStyle/>
          <a:p>
            <a:r>
              <a:rPr lang="en-US" sz="2600" dirty="0"/>
              <a:t>Ripretinib: a type II switch control kinase inhibitor of KIT and PDGFR⍺</a:t>
            </a:r>
          </a:p>
          <a:p>
            <a:pPr lvl="1"/>
            <a:r>
              <a:rPr lang="en-US" sz="2600" dirty="0"/>
              <a:t>Inhibits a broad range of KIT primary and secondary mutations in GIST</a:t>
            </a:r>
          </a:p>
          <a:p>
            <a:r>
              <a:rPr lang="en-US" sz="2600" dirty="0"/>
              <a:t>Phase 1 trial presented at ESMO 2018</a:t>
            </a:r>
            <a:r>
              <a:rPr lang="en-US" sz="2600" baseline="30000" dirty="0"/>
              <a:t>[a]</a:t>
            </a:r>
          </a:p>
          <a:p>
            <a:pPr lvl="1"/>
            <a:r>
              <a:rPr lang="en-US" sz="2600" dirty="0"/>
              <a:t>ORR 9% to 24% depending on line of therapy (second to fourth)</a:t>
            </a:r>
          </a:p>
          <a:p>
            <a:pPr lvl="1"/>
            <a:r>
              <a:rPr lang="en-US" sz="2600" dirty="0"/>
              <a:t>Median PFS 24 to 42 </a:t>
            </a:r>
            <a:r>
              <a:rPr lang="en-US" sz="2600" dirty="0" smtClean="0"/>
              <a:t>weeks</a:t>
            </a:r>
            <a:endParaRPr lang="en-US" sz="2600" dirty="0"/>
          </a:p>
        </p:txBody>
      </p:sp>
    </p:spTree>
    <p:extLst>
      <p:ext uri="{BB962C8B-B14F-4D97-AF65-F5344CB8AC3E}">
        <p14:creationId xmlns:p14="http://schemas.microsoft.com/office/powerpoint/2010/main" val="272784734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5"/>
          </p:nvPr>
        </p:nvSpPr>
        <p:spPr/>
        <p:txBody>
          <a:bodyPr/>
          <a:lstStyle/>
          <a:p>
            <a:r>
              <a:rPr lang="en-US" smtClean="0"/>
              <a:t>a. Von Mehren M, et al. ESMO 2019. Abstract LBA87; b. ClinicalTrials.gov. NCT03673501.</a:t>
            </a:r>
            <a:endParaRPr lang="en-US" dirty="0"/>
          </a:p>
        </p:txBody>
      </p:sp>
      <p:sp>
        <p:nvSpPr>
          <p:cNvPr id="3" name="Title 2"/>
          <p:cNvSpPr>
            <a:spLocks noGrp="1"/>
          </p:cNvSpPr>
          <p:nvPr>
            <p:ph type="title"/>
          </p:nvPr>
        </p:nvSpPr>
        <p:spPr>
          <a:xfrm>
            <a:off x="310896" y="384048"/>
            <a:ext cx="8440992" cy="868680"/>
          </a:xfrm>
        </p:spPr>
        <p:txBody>
          <a:bodyPr/>
          <a:lstStyle/>
          <a:p>
            <a:r>
              <a:rPr lang="en-US" dirty="0" smtClean="0"/>
              <a:t>INVICTUS</a:t>
            </a:r>
            <a:r>
              <a:rPr lang="en-US" dirty="0"/>
              <a:t>: </a:t>
            </a:r>
            <a:r>
              <a:rPr lang="en-US" dirty="0" smtClean="0"/>
              <a:t>Phase </a:t>
            </a:r>
            <a:r>
              <a:rPr lang="en-US" dirty="0"/>
              <a:t>3 Trial of </a:t>
            </a:r>
            <a:r>
              <a:rPr lang="en-US" dirty="0" err="1"/>
              <a:t>Ripretinib</a:t>
            </a:r>
            <a:r>
              <a:rPr lang="en-US" dirty="0"/>
              <a:t> as  </a:t>
            </a:r>
            <a:r>
              <a:rPr lang="en-US" dirty="0" smtClean="0"/>
              <a:t/>
            </a:r>
            <a:br>
              <a:rPr lang="en-US" dirty="0" smtClean="0"/>
            </a:br>
            <a:r>
              <a:rPr lang="en-US" dirty="0" smtClean="0"/>
              <a:t>≥ </a:t>
            </a:r>
            <a:r>
              <a:rPr lang="en-US" dirty="0"/>
              <a:t>Fourth-Line Therapy in GIST</a:t>
            </a:r>
          </a:p>
        </p:txBody>
      </p:sp>
      <p:graphicFrame>
        <p:nvGraphicFramePr>
          <p:cNvPr id="5" name="Group 49"/>
          <p:cNvGraphicFramePr>
            <a:graphicFrameLocks noGrp="1"/>
          </p:cNvGraphicFramePr>
          <p:nvPr>
            <p:ph sz="quarter" idx="16"/>
            <p:extLst/>
          </p:nvPr>
        </p:nvGraphicFramePr>
        <p:xfrm>
          <a:off x="304800" y="3065335"/>
          <a:ext cx="8525256" cy="1859217"/>
        </p:xfrm>
        <a:graphic>
          <a:graphicData uri="http://schemas.openxmlformats.org/drawingml/2006/table">
            <a:tbl>
              <a:tblPr>
                <a:tableStyleId>{2D5ABB26-0587-4C30-8999-92F81FD0307C}</a:tableStyleId>
              </a:tblPr>
              <a:tblGrid>
                <a:gridCol w="1829454">
                  <a:extLst>
                    <a:ext uri="{9D8B030D-6E8A-4147-A177-3AD203B41FA5}">
                      <a16:colId xmlns:a16="http://schemas.microsoft.com/office/drawing/2014/main" val="20000"/>
                    </a:ext>
                  </a:extLst>
                </a:gridCol>
                <a:gridCol w="1372090">
                  <a:extLst>
                    <a:ext uri="{9D8B030D-6E8A-4147-A177-3AD203B41FA5}">
                      <a16:colId xmlns:a16="http://schemas.microsoft.com/office/drawing/2014/main" val="20001"/>
                    </a:ext>
                  </a:extLst>
                </a:gridCol>
                <a:gridCol w="1210489">
                  <a:extLst>
                    <a:ext uri="{9D8B030D-6E8A-4147-A177-3AD203B41FA5}">
                      <a16:colId xmlns:a16="http://schemas.microsoft.com/office/drawing/2014/main" val="20002"/>
                    </a:ext>
                  </a:extLst>
                </a:gridCol>
                <a:gridCol w="2456641">
                  <a:extLst>
                    <a:ext uri="{9D8B030D-6E8A-4147-A177-3AD203B41FA5}">
                      <a16:colId xmlns:a16="http://schemas.microsoft.com/office/drawing/2014/main" val="377627851"/>
                    </a:ext>
                  </a:extLst>
                </a:gridCol>
                <a:gridCol w="1656582">
                  <a:extLst>
                    <a:ext uri="{9D8B030D-6E8A-4147-A177-3AD203B41FA5}">
                      <a16:colId xmlns:a16="http://schemas.microsoft.com/office/drawing/2014/main" val="20003"/>
                    </a:ext>
                  </a:extLst>
                </a:gridCol>
              </a:tblGrid>
              <a:tr h="391263">
                <a:tc>
                  <a:txBody>
                    <a:bodyPr/>
                    <a:lstStyle/>
                    <a:p>
                      <a:pPr marL="0" marR="0" lvl="0" indent="120650" algn="l" defTabSz="914400" rtl="0" eaLnBrk="1" fontAlgn="base" latinLnBrk="0" hangingPunct="1">
                        <a:lnSpc>
                          <a:spcPct val="90000"/>
                        </a:lnSpc>
                        <a:spcBef>
                          <a:spcPct val="0"/>
                        </a:spcBef>
                        <a:spcAft>
                          <a:spcPct val="0"/>
                        </a:spcAft>
                        <a:buClr>
                          <a:schemeClr val="tx2"/>
                        </a:buClr>
                        <a:buSzTx/>
                        <a:buFont typeface="Wingdings" charset="2"/>
                        <a:buNone/>
                        <a:tabLst/>
                      </a:pPr>
                      <a:r>
                        <a:rPr lang="en-US" sz="1800" b="1" kern="1200" dirty="0">
                          <a:solidFill>
                            <a:schemeClr val="bg1"/>
                          </a:solidFill>
                        </a:rPr>
                        <a:t>Parameter</a:t>
                      </a:r>
                      <a:r>
                        <a:rPr lang="en-US" sz="1800" b="1" kern="1200" baseline="30000" dirty="0">
                          <a:solidFill>
                            <a:schemeClr val="bg1"/>
                          </a:solidFill>
                        </a:rPr>
                        <a:t>[a]</a:t>
                      </a:r>
                      <a:endParaRPr lang="en-US" sz="1800" b="1" i="0" kern="1200" dirty="0">
                        <a:solidFill>
                          <a:schemeClr val="bg1"/>
                        </a:solidFill>
                        <a:latin typeface="Calibri"/>
                        <a:ea typeface="+mn-ea"/>
                        <a:cs typeface="Calibri"/>
                      </a:endParaRPr>
                    </a:p>
                  </a:txBody>
                  <a:tcPr marL="0" marR="97410" marT="43714" marB="87433" anchor="b" horzOverflow="overflow">
                    <a:lnB w="19050" cap="flat" cmpd="sng" algn="ctr">
                      <a:solidFill>
                        <a:schemeClr val="tx1"/>
                      </a:solidFill>
                      <a:prstDash val="solid"/>
                      <a:round/>
                      <a:headEnd type="none" w="med" len="med"/>
                      <a:tailEnd type="none" w="med" len="med"/>
                    </a:lnB>
                    <a:solidFill>
                      <a:schemeClr val="accent6"/>
                    </a:solidFill>
                  </a:tcPr>
                </a:tc>
                <a:tc>
                  <a:txBody>
                    <a:bodyPr/>
                    <a:lstStyle/>
                    <a:p>
                      <a:pPr marL="0" marR="0" lvl="0" indent="0" algn="ctr" defTabSz="914400" rtl="0" eaLnBrk="1" fontAlgn="base" latinLnBrk="0" hangingPunct="1">
                        <a:lnSpc>
                          <a:spcPct val="90000"/>
                        </a:lnSpc>
                        <a:spcBef>
                          <a:spcPct val="0"/>
                        </a:spcBef>
                        <a:spcAft>
                          <a:spcPct val="0"/>
                        </a:spcAft>
                        <a:buClr>
                          <a:schemeClr val="tx2"/>
                        </a:buClr>
                        <a:buSzTx/>
                        <a:buFont typeface="Wingdings" charset="2"/>
                        <a:buNone/>
                        <a:tabLst/>
                      </a:pPr>
                      <a:r>
                        <a:rPr lang="en-US" sz="1800" b="1" kern="1200" dirty="0">
                          <a:solidFill>
                            <a:schemeClr val="bg1"/>
                          </a:solidFill>
                        </a:rPr>
                        <a:t>Ripretinib</a:t>
                      </a:r>
                    </a:p>
                    <a:p>
                      <a:pPr marL="0" marR="0" lvl="0" indent="0" algn="ctr" defTabSz="914400" rtl="0" eaLnBrk="1" fontAlgn="base" latinLnBrk="0" hangingPunct="1">
                        <a:lnSpc>
                          <a:spcPct val="90000"/>
                        </a:lnSpc>
                        <a:spcBef>
                          <a:spcPct val="0"/>
                        </a:spcBef>
                        <a:spcAft>
                          <a:spcPct val="0"/>
                        </a:spcAft>
                        <a:buClr>
                          <a:schemeClr val="tx2"/>
                        </a:buClr>
                        <a:buSzTx/>
                        <a:buFont typeface="Wingdings" charset="2"/>
                        <a:buNone/>
                        <a:tabLst/>
                      </a:pPr>
                      <a:r>
                        <a:rPr lang="en-US" sz="1800" b="1" kern="1200" dirty="0">
                          <a:solidFill>
                            <a:schemeClr val="bg1"/>
                          </a:solidFill>
                          <a:latin typeface="Calibri"/>
                          <a:ea typeface="+mn-ea"/>
                          <a:cs typeface="Calibri"/>
                        </a:rPr>
                        <a:t>(n = 85)</a:t>
                      </a:r>
                    </a:p>
                  </a:txBody>
                  <a:tcPr marL="0" marR="97410" marT="43714" marB="87433" anchor="b" horzOverflow="overflow">
                    <a:lnB w="19050" cap="flat" cmpd="sng" algn="ctr">
                      <a:solidFill>
                        <a:schemeClr val="tx1"/>
                      </a:solidFill>
                      <a:prstDash val="solid"/>
                      <a:round/>
                      <a:headEnd type="none" w="med" len="med"/>
                      <a:tailEnd type="none" w="med" len="med"/>
                    </a:lnB>
                    <a:solidFill>
                      <a:srgbClr val="3894A2"/>
                    </a:solidFill>
                  </a:tcPr>
                </a:tc>
                <a:tc>
                  <a:txBody>
                    <a:bodyPr/>
                    <a:lstStyle/>
                    <a:p>
                      <a:pPr marL="0" marR="0" lvl="0" indent="0" algn="ctr" defTabSz="914400" rtl="0" eaLnBrk="1" fontAlgn="base" latinLnBrk="0" hangingPunct="1">
                        <a:lnSpc>
                          <a:spcPct val="90000"/>
                        </a:lnSpc>
                        <a:spcBef>
                          <a:spcPct val="0"/>
                        </a:spcBef>
                        <a:spcAft>
                          <a:spcPct val="0"/>
                        </a:spcAft>
                        <a:buClr>
                          <a:schemeClr val="tx2"/>
                        </a:buClr>
                        <a:buSzTx/>
                        <a:buFont typeface="Wingdings" charset="2"/>
                        <a:buNone/>
                        <a:tabLst/>
                      </a:pPr>
                      <a:r>
                        <a:rPr lang="en-US" sz="1800" b="1" kern="1200" dirty="0">
                          <a:solidFill>
                            <a:schemeClr val="bg1"/>
                          </a:solidFill>
                        </a:rPr>
                        <a:t>Placebo</a:t>
                      </a:r>
                    </a:p>
                    <a:p>
                      <a:pPr marL="0" marR="0" lvl="0" indent="0" algn="ctr" defTabSz="914400" rtl="0" eaLnBrk="1" fontAlgn="base" latinLnBrk="0" hangingPunct="1">
                        <a:lnSpc>
                          <a:spcPct val="90000"/>
                        </a:lnSpc>
                        <a:spcBef>
                          <a:spcPct val="0"/>
                        </a:spcBef>
                        <a:spcAft>
                          <a:spcPct val="0"/>
                        </a:spcAft>
                        <a:buClr>
                          <a:schemeClr val="tx2"/>
                        </a:buClr>
                        <a:buSzTx/>
                        <a:buFont typeface="Wingdings" charset="2"/>
                        <a:buNone/>
                        <a:tabLst/>
                      </a:pPr>
                      <a:r>
                        <a:rPr lang="en-US" sz="1800" b="1" kern="1200" dirty="0">
                          <a:solidFill>
                            <a:schemeClr val="bg1"/>
                          </a:solidFill>
                          <a:latin typeface="Calibri"/>
                          <a:ea typeface="+mn-ea"/>
                          <a:cs typeface="Calibri"/>
                        </a:rPr>
                        <a:t>(n = 44)</a:t>
                      </a:r>
                    </a:p>
                  </a:txBody>
                  <a:tcPr marL="0" marR="97410" marT="43714" marB="87433" anchor="b" horzOverflow="overflow">
                    <a:lnB w="19050" cap="flat" cmpd="sng" algn="ctr">
                      <a:solidFill>
                        <a:schemeClr val="tx1"/>
                      </a:solidFill>
                      <a:prstDash val="solid"/>
                      <a:round/>
                      <a:headEnd type="none" w="med" len="med"/>
                      <a:tailEnd type="none" w="med" len="med"/>
                    </a:lnB>
                    <a:solidFill>
                      <a:schemeClr val="accent6"/>
                    </a:solidFill>
                  </a:tcPr>
                </a:tc>
                <a:tc>
                  <a:txBody>
                    <a:bodyPr/>
                    <a:lstStyle/>
                    <a:p>
                      <a:pPr marL="0" marR="0" lvl="0" indent="0" algn="ctr" defTabSz="914400" rtl="0" eaLnBrk="1" fontAlgn="base" latinLnBrk="0" hangingPunct="1">
                        <a:lnSpc>
                          <a:spcPct val="90000"/>
                        </a:lnSpc>
                        <a:spcBef>
                          <a:spcPct val="0"/>
                        </a:spcBef>
                        <a:spcAft>
                          <a:spcPct val="0"/>
                        </a:spcAft>
                        <a:buClr>
                          <a:schemeClr val="tx2"/>
                        </a:buClr>
                        <a:buSzTx/>
                        <a:buFont typeface="Wingdings" charset="2"/>
                        <a:buNone/>
                        <a:tabLst/>
                      </a:pPr>
                      <a:r>
                        <a:rPr lang="en-US" sz="1800" b="1" kern="1200" dirty="0">
                          <a:solidFill>
                            <a:schemeClr val="bg1"/>
                          </a:solidFill>
                          <a:latin typeface="Calibri"/>
                          <a:ea typeface="+mn-ea"/>
                          <a:cs typeface="Calibri"/>
                        </a:rPr>
                        <a:t>Hazard</a:t>
                      </a:r>
                      <a:r>
                        <a:rPr lang="en-US" sz="1800" b="1" kern="1200" baseline="0" dirty="0">
                          <a:solidFill>
                            <a:schemeClr val="bg1"/>
                          </a:solidFill>
                          <a:latin typeface="Calibri"/>
                          <a:ea typeface="+mn-ea"/>
                          <a:cs typeface="Calibri"/>
                        </a:rPr>
                        <a:t> Ratio (95% CI)</a:t>
                      </a:r>
                      <a:endParaRPr lang="en-US" sz="1800" b="1" kern="1200" dirty="0">
                        <a:solidFill>
                          <a:schemeClr val="bg1"/>
                        </a:solidFill>
                        <a:latin typeface="Calibri"/>
                        <a:ea typeface="+mn-ea"/>
                        <a:cs typeface="Calibri"/>
                      </a:endParaRPr>
                    </a:p>
                  </a:txBody>
                  <a:tcPr marL="0" marR="97410" marT="43714" marB="87433" anchor="b" horzOverflow="overflow">
                    <a:lnB w="19050" cap="flat" cmpd="sng" algn="ctr">
                      <a:solidFill>
                        <a:schemeClr val="tx1"/>
                      </a:solidFill>
                      <a:prstDash val="solid"/>
                      <a:round/>
                      <a:headEnd type="none" w="med" len="med"/>
                      <a:tailEnd type="none" w="med" len="med"/>
                    </a:lnB>
                    <a:solidFill>
                      <a:schemeClr val="accent6"/>
                    </a:solidFill>
                  </a:tcPr>
                </a:tc>
                <a:tc>
                  <a:txBody>
                    <a:bodyPr/>
                    <a:lstStyle/>
                    <a:p>
                      <a:pPr marL="0" marR="0" lvl="0" indent="0" algn="ctr" defTabSz="914400" rtl="0" eaLnBrk="1" fontAlgn="base" latinLnBrk="0" hangingPunct="1">
                        <a:lnSpc>
                          <a:spcPct val="90000"/>
                        </a:lnSpc>
                        <a:spcBef>
                          <a:spcPct val="0"/>
                        </a:spcBef>
                        <a:spcAft>
                          <a:spcPct val="0"/>
                        </a:spcAft>
                        <a:buClr>
                          <a:schemeClr val="tx2"/>
                        </a:buClr>
                        <a:buSzTx/>
                        <a:buFont typeface="Wingdings" charset="2"/>
                        <a:buNone/>
                        <a:tabLst/>
                      </a:pPr>
                      <a:r>
                        <a:rPr lang="en-US" sz="1800" b="1" i="1" kern="1200" dirty="0">
                          <a:solidFill>
                            <a:schemeClr val="bg1"/>
                          </a:solidFill>
                        </a:rPr>
                        <a:t>P</a:t>
                      </a:r>
                      <a:r>
                        <a:rPr lang="en-US" sz="1800" b="1" kern="1200" dirty="0">
                          <a:solidFill>
                            <a:schemeClr val="bg1"/>
                          </a:solidFill>
                        </a:rPr>
                        <a:t> value</a:t>
                      </a:r>
                      <a:endParaRPr lang="en-US" sz="1800" b="1" kern="1200" dirty="0">
                        <a:solidFill>
                          <a:schemeClr val="bg1"/>
                        </a:solidFill>
                        <a:latin typeface="Calibri"/>
                        <a:ea typeface="+mn-ea"/>
                        <a:cs typeface="Calibri"/>
                      </a:endParaRPr>
                    </a:p>
                  </a:txBody>
                  <a:tcPr marL="0" marR="97410" marT="43714" marB="87433" anchor="b" horzOverflow="overflow">
                    <a:lnB w="19050" cap="flat" cmpd="sng" algn="ctr">
                      <a:solidFill>
                        <a:schemeClr val="tx1"/>
                      </a:solidFill>
                      <a:prstDash val="solid"/>
                      <a:round/>
                      <a:headEnd type="none" w="med" len="med"/>
                      <a:tailEnd type="none" w="med" len="med"/>
                    </a:lnB>
                    <a:solidFill>
                      <a:schemeClr val="accent6"/>
                    </a:solidFill>
                  </a:tcPr>
                </a:tc>
                <a:extLst>
                  <a:ext uri="{0D108BD9-81ED-4DB2-BD59-A6C34878D82A}">
                    <a16:rowId xmlns:a16="http://schemas.microsoft.com/office/drawing/2014/main" val="10000"/>
                  </a:ext>
                </a:extLst>
              </a:tr>
              <a:tr h="436273">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charset="2"/>
                        <a:buNone/>
                        <a:tabLst/>
                      </a:pPr>
                      <a:r>
                        <a:rPr kumimoji="0" lang="en-US" sz="1800" u="none" strike="noStrike" cap="none" normalizeH="0" baseline="0" dirty="0">
                          <a:ln>
                            <a:noFill/>
                          </a:ln>
                          <a:solidFill>
                            <a:schemeClr val="tx2"/>
                          </a:solidFill>
                          <a:effectLst/>
                        </a:rPr>
                        <a:t>Median PFS, mo</a:t>
                      </a:r>
                      <a:endParaRPr kumimoji="0" lang="en-US" sz="1800" b="0" i="0" u="none" strike="noStrike" cap="none" normalizeH="0" baseline="0" dirty="0">
                        <a:ln>
                          <a:noFill/>
                        </a:ln>
                        <a:solidFill>
                          <a:schemeClr val="tx2"/>
                        </a:solidFill>
                        <a:effectLst/>
                        <a:latin typeface="Calibri"/>
                        <a:ea typeface="ＭＳ Ｐゴシック" charset="-128"/>
                        <a:cs typeface="Calibri"/>
                      </a:endParaRPr>
                    </a:p>
                  </a:txBody>
                  <a:tcPr marL="194814" marR="97410" marT="43714" marB="0" anchor="ctr" horzOverflow="overflow">
                    <a:lnT w="19050" cap="flat" cmpd="sng" algn="ctr">
                      <a:solidFill>
                        <a:schemeClr val="tx1"/>
                      </a:solidFill>
                      <a:prstDash val="solid"/>
                      <a:round/>
                      <a:headEnd type="none" w="med" len="med"/>
                      <a:tailEnd type="none" w="med" len="med"/>
                    </a:lnT>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 typeface="Wingdings" charset="2"/>
                        <a:buNone/>
                        <a:tabLst/>
                      </a:pPr>
                      <a:r>
                        <a:rPr kumimoji="0" lang="en-US" sz="1800" u="none" strike="noStrike" cap="none" normalizeH="0" baseline="0" dirty="0">
                          <a:ln>
                            <a:noFill/>
                          </a:ln>
                          <a:solidFill>
                            <a:schemeClr val="tx2"/>
                          </a:solidFill>
                          <a:effectLst/>
                        </a:rPr>
                        <a:t>6.3</a:t>
                      </a:r>
                      <a:endParaRPr kumimoji="0" lang="en-US" sz="1800" b="0" i="0" u="none" strike="noStrike" cap="none" normalizeH="0" baseline="0" dirty="0">
                        <a:ln>
                          <a:noFill/>
                        </a:ln>
                        <a:solidFill>
                          <a:schemeClr val="tx2"/>
                        </a:solidFill>
                        <a:effectLst/>
                        <a:latin typeface="Calibri"/>
                        <a:ea typeface="ＭＳ Ｐゴシック" charset="-128"/>
                        <a:cs typeface="Calibri"/>
                      </a:endParaRPr>
                    </a:p>
                  </a:txBody>
                  <a:tcPr marL="97410" marR="97410" marT="43714" marB="43714" anchor="ctr" horzOverflow="overflow">
                    <a:lnT w="19050" cap="flat" cmpd="sng" algn="ctr">
                      <a:solidFill>
                        <a:schemeClr val="tx1"/>
                      </a:solidFill>
                      <a:prstDash val="solid"/>
                      <a:round/>
                      <a:headEnd type="none" w="med" len="med"/>
                      <a:tailEnd type="none" w="med" len="med"/>
                    </a:lnT>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 typeface="Wingdings" charset="2"/>
                        <a:buNone/>
                        <a:tabLst/>
                      </a:pPr>
                      <a:r>
                        <a:rPr kumimoji="0" lang="en-US" sz="1800" u="none" strike="noStrike" cap="none" normalizeH="0" baseline="0" dirty="0">
                          <a:ln>
                            <a:noFill/>
                          </a:ln>
                          <a:solidFill>
                            <a:schemeClr val="tx2"/>
                          </a:solidFill>
                          <a:effectLst/>
                        </a:rPr>
                        <a:t>1.0</a:t>
                      </a:r>
                      <a:endParaRPr kumimoji="0" lang="en-US" sz="1800" b="0" i="0" u="none" strike="noStrike" cap="none" normalizeH="0" baseline="0" dirty="0">
                        <a:ln>
                          <a:noFill/>
                        </a:ln>
                        <a:solidFill>
                          <a:schemeClr val="tx2"/>
                        </a:solidFill>
                        <a:effectLst/>
                        <a:latin typeface="Calibri"/>
                        <a:ea typeface="ＭＳ Ｐゴシック" charset="-128"/>
                        <a:cs typeface="Calibri"/>
                      </a:endParaRPr>
                    </a:p>
                  </a:txBody>
                  <a:tcPr marL="97410" marR="97410" marT="43714" marB="43714" anchor="ctr" horzOverflow="overflow">
                    <a:lnT w="19050" cap="flat" cmpd="sng" algn="ctr">
                      <a:solidFill>
                        <a:schemeClr val="tx1"/>
                      </a:solidFill>
                      <a:prstDash val="solid"/>
                      <a:round/>
                      <a:headEnd type="none" w="med" len="med"/>
                      <a:tailEnd type="none" w="med" len="med"/>
                    </a:lnT>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 typeface="Wingdings" charset="2"/>
                        <a:buNone/>
                        <a:tabLst/>
                      </a:pPr>
                      <a:r>
                        <a:rPr kumimoji="0" lang="en-US" sz="1800" b="0" i="0" u="none" strike="noStrike" cap="none" normalizeH="0" baseline="0" dirty="0">
                          <a:ln>
                            <a:noFill/>
                          </a:ln>
                          <a:solidFill>
                            <a:schemeClr val="tx2"/>
                          </a:solidFill>
                          <a:effectLst/>
                          <a:latin typeface="Calibri"/>
                          <a:ea typeface="ＭＳ Ｐゴシック" charset="-128"/>
                          <a:cs typeface="Calibri"/>
                        </a:rPr>
                        <a:t>0.15 </a:t>
                      </a:r>
                      <a:r>
                        <a:rPr kumimoji="0" lang="en-US" sz="1800" b="0" i="0" u="none" strike="noStrike" cap="none" normalizeH="0" baseline="0" dirty="0" smtClean="0">
                          <a:ln>
                            <a:noFill/>
                          </a:ln>
                          <a:solidFill>
                            <a:schemeClr val="tx2"/>
                          </a:solidFill>
                          <a:effectLst/>
                          <a:latin typeface="Calibri"/>
                          <a:ea typeface="ＭＳ Ｐゴシック" charset="-128"/>
                          <a:cs typeface="Calibri"/>
                        </a:rPr>
                        <a:t>(</a:t>
                      </a:r>
                      <a:r>
                        <a:rPr kumimoji="0" lang="en-US" sz="1800" b="0" i="0" u="none" strike="noStrike" cap="none" normalizeH="0" baseline="0" dirty="0">
                          <a:ln>
                            <a:noFill/>
                          </a:ln>
                          <a:solidFill>
                            <a:schemeClr val="tx2"/>
                          </a:solidFill>
                          <a:effectLst/>
                          <a:latin typeface="Calibri"/>
                          <a:ea typeface="ＭＳ Ｐゴシック" charset="-128"/>
                          <a:cs typeface="Calibri"/>
                        </a:rPr>
                        <a:t>0.09, 0.25)</a:t>
                      </a:r>
                    </a:p>
                  </a:txBody>
                  <a:tcPr marL="97410" marR="97410" marT="43714" marB="43714" anchor="ctr" horzOverflow="overflow">
                    <a:lnT w="19050" cap="flat" cmpd="sng" algn="ctr">
                      <a:solidFill>
                        <a:schemeClr val="tx1"/>
                      </a:solidFill>
                      <a:prstDash val="solid"/>
                      <a:round/>
                      <a:headEnd type="none" w="med" len="med"/>
                      <a:tailEnd type="none" w="med" len="med"/>
                    </a:lnT>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 typeface="Wingdings" charset="2"/>
                        <a:buNone/>
                        <a:tabLst/>
                      </a:pPr>
                      <a:r>
                        <a:rPr kumimoji="0" lang="en-US" sz="1800" u="none" strike="noStrike" cap="none" normalizeH="0" baseline="0" dirty="0">
                          <a:ln>
                            <a:noFill/>
                          </a:ln>
                          <a:solidFill>
                            <a:schemeClr val="tx2"/>
                          </a:solidFill>
                          <a:effectLst/>
                        </a:rPr>
                        <a:t>&lt; .0001</a:t>
                      </a:r>
                      <a:endParaRPr kumimoji="0" lang="en-US" sz="1800" b="0" i="0" u="none" strike="noStrike" cap="none" normalizeH="0" baseline="0" dirty="0">
                        <a:ln>
                          <a:noFill/>
                        </a:ln>
                        <a:solidFill>
                          <a:schemeClr val="tx2"/>
                        </a:solidFill>
                        <a:effectLst/>
                        <a:latin typeface="Calibri"/>
                        <a:ea typeface="ＭＳ Ｐゴシック" charset="-128"/>
                        <a:cs typeface="Calibri"/>
                      </a:endParaRPr>
                    </a:p>
                  </a:txBody>
                  <a:tcPr marL="97410" marR="97410" marT="43714" marB="43714" anchor="ctr" horzOverflow="overflow">
                    <a:lnT w="19050" cap="flat" cmpd="sng" algn="ctr">
                      <a:solidFill>
                        <a:schemeClr val="tx1"/>
                      </a:solidFill>
                      <a:prstDash val="solid"/>
                      <a:round/>
                      <a:headEnd type="none" w="med" len="med"/>
                      <a:tailEnd type="none" w="med" len="med"/>
                    </a:lnT>
                    <a:solidFill>
                      <a:schemeClr val="bg2"/>
                    </a:solidFill>
                  </a:tcPr>
                </a:tc>
                <a:extLst>
                  <a:ext uri="{0D108BD9-81ED-4DB2-BD59-A6C34878D82A}">
                    <a16:rowId xmlns:a16="http://schemas.microsoft.com/office/drawing/2014/main" val="10001"/>
                  </a:ext>
                </a:extLst>
              </a:tr>
              <a:tr h="260191">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Arial" panose="020B0604020202020204" pitchFamily="34" charset="0"/>
                        <a:buNone/>
                        <a:tabLst/>
                      </a:pPr>
                      <a:r>
                        <a:rPr kumimoji="0" lang="en-US" sz="1800" b="0" i="0" u="none" strike="noStrike" cap="none" normalizeH="0" baseline="0" dirty="0">
                          <a:ln>
                            <a:noFill/>
                          </a:ln>
                          <a:solidFill>
                            <a:schemeClr val="tx2"/>
                          </a:solidFill>
                          <a:effectLst/>
                          <a:latin typeface="Calibri"/>
                          <a:ea typeface="ＭＳ Ｐゴシック" charset="-128"/>
                          <a:cs typeface="Calibri"/>
                        </a:rPr>
                        <a:t>ORR, %</a:t>
                      </a:r>
                    </a:p>
                  </a:txBody>
                  <a:tcPr marL="194814" marR="97410" marT="43714" marB="0"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 typeface="Wingdings" charset="2"/>
                        <a:buNone/>
                        <a:tabLst/>
                      </a:pPr>
                      <a:r>
                        <a:rPr kumimoji="0" lang="en-US" sz="1800" b="0" i="0" u="none" strike="noStrike" cap="none" normalizeH="0" baseline="0" dirty="0">
                          <a:ln>
                            <a:noFill/>
                          </a:ln>
                          <a:solidFill>
                            <a:schemeClr val="tx2"/>
                          </a:solidFill>
                          <a:effectLst/>
                          <a:latin typeface="+mn-lt"/>
                          <a:ea typeface="+mn-ea"/>
                          <a:cs typeface="+mn-cs"/>
                        </a:rPr>
                        <a:t>9.4</a:t>
                      </a:r>
                      <a:endParaRPr kumimoji="0" lang="en-US" sz="1800" b="0" i="0" u="none" strike="noStrike" cap="none" normalizeH="0" baseline="0" dirty="0">
                        <a:ln>
                          <a:noFill/>
                        </a:ln>
                        <a:solidFill>
                          <a:schemeClr val="tx2"/>
                        </a:solidFill>
                        <a:effectLst/>
                        <a:latin typeface="Calibri"/>
                        <a:ea typeface="ＭＳ Ｐゴシック" charset="-128"/>
                        <a:cs typeface="Calibri"/>
                      </a:endParaRPr>
                    </a:p>
                  </a:txBody>
                  <a:tcPr marL="97410" marR="97410" marT="43714" marB="43714"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 typeface="Wingdings" charset="2"/>
                        <a:buNone/>
                        <a:tabLst/>
                      </a:pPr>
                      <a:r>
                        <a:rPr kumimoji="0" lang="en-US" sz="1800" b="0" i="0" u="none" strike="noStrike" cap="none" normalizeH="0" baseline="0" dirty="0">
                          <a:ln>
                            <a:noFill/>
                          </a:ln>
                          <a:solidFill>
                            <a:schemeClr val="tx2"/>
                          </a:solidFill>
                          <a:effectLst/>
                          <a:latin typeface="Calibri"/>
                          <a:ea typeface="ＭＳ Ｐゴシック" charset="-128"/>
                          <a:cs typeface="Calibri"/>
                        </a:rPr>
                        <a:t>0</a:t>
                      </a:r>
                    </a:p>
                  </a:txBody>
                  <a:tcPr marL="97410" marR="97410" marT="43714" marB="43714"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 typeface="Wingdings" charset="2"/>
                        <a:buNone/>
                        <a:tabLst/>
                      </a:pPr>
                      <a:r>
                        <a:rPr kumimoji="0" lang="en-US" sz="1800" b="0" i="0" u="none" strike="noStrike" cap="none" normalizeH="0" baseline="0" dirty="0">
                          <a:ln>
                            <a:noFill/>
                          </a:ln>
                          <a:solidFill>
                            <a:schemeClr val="tx2"/>
                          </a:solidFill>
                          <a:effectLst/>
                          <a:latin typeface="Calibri"/>
                          <a:ea typeface="ＭＳ Ｐゴシック" charset="-128"/>
                          <a:cs typeface="Calibri"/>
                        </a:rPr>
                        <a:t>----</a:t>
                      </a:r>
                    </a:p>
                  </a:txBody>
                  <a:tcPr marL="97410" marR="97410" marT="43714" marB="43714"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 typeface="Wingdings" charset="2"/>
                        <a:buNone/>
                        <a:tabLst/>
                      </a:pPr>
                      <a:r>
                        <a:rPr kumimoji="0" lang="en-US" sz="1800" b="0" i="0" u="none" strike="noStrike" cap="none" normalizeH="0" baseline="0" dirty="0">
                          <a:ln>
                            <a:noFill/>
                          </a:ln>
                          <a:solidFill>
                            <a:schemeClr val="tx2"/>
                          </a:solidFill>
                          <a:effectLst/>
                          <a:latin typeface="Calibri"/>
                          <a:ea typeface="ＭＳ Ｐゴシック" charset="-128"/>
                          <a:cs typeface="Calibri"/>
                        </a:rPr>
                        <a:t>.0504</a:t>
                      </a:r>
                    </a:p>
                  </a:txBody>
                  <a:tcPr marL="97410" marR="97410" marT="43714" marB="43714" anchor="ctr" horzOverflow="overflow"/>
                </a:tc>
                <a:extLst>
                  <a:ext uri="{0D108BD9-81ED-4DB2-BD59-A6C34878D82A}">
                    <a16:rowId xmlns:a16="http://schemas.microsoft.com/office/drawing/2014/main" val="10002"/>
                  </a:ext>
                </a:extLst>
              </a:tr>
              <a:tr h="436273">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charset="2"/>
                        <a:buNone/>
                        <a:tabLst/>
                      </a:pPr>
                      <a:r>
                        <a:rPr kumimoji="0" lang="en-US" sz="1800" u="none" strike="noStrike" cap="none" normalizeH="0" baseline="0" dirty="0">
                          <a:ln>
                            <a:noFill/>
                          </a:ln>
                          <a:solidFill>
                            <a:schemeClr val="tx2"/>
                          </a:solidFill>
                          <a:effectLst/>
                        </a:rPr>
                        <a:t>Median OS, mo</a:t>
                      </a:r>
                      <a:endParaRPr kumimoji="0" lang="en-US" sz="1800" b="0" i="0" u="none" strike="noStrike" cap="none" normalizeH="0" baseline="0" dirty="0">
                        <a:ln>
                          <a:noFill/>
                        </a:ln>
                        <a:solidFill>
                          <a:schemeClr val="tx2"/>
                        </a:solidFill>
                        <a:effectLst/>
                        <a:latin typeface="Calibri"/>
                        <a:ea typeface="ＭＳ Ｐゴシック" charset="-128"/>
                        <a:cs typeface="Calibri"/>
                      </a:endParaRPr>
                    </a:p>
                  </a:txBody>
                  <a:tcPr marL="194814" marR="97410" marT="43714" marB="0" anchor="ctr" horzOverflow="overflow">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 typeface="Wingdings" charset="2"/>
                        <a:buNone/>
                        <a:tabLst/>
                      </a:pPr>
                      <a:r>
                        <a:rPr kumimoji="0" lang="en-US" sz="1800" u="none" strike="noStrike" cap="none" normalizeH="0" baseline="0" dirty="0">
                          <a:ln>
                            <a:noFill/>
                          </a:ln>
                          <a:solidFill>
                            <a:schemeClr val="tx2"/>
                          </a:solidFill>
                          <a:effectLst/>
                        </a:rPr>
                        <a:t>15.1</a:t>
                      </a:r>
                      <a:endParaRPr kumimoji="0" lang="en-US" sz="1800" b="0" i="0" u="none" strike="noStrike" cap="none" normalizeH="0" baseline="0" dirty="0">
                        <a:ln>
                          <a:noFill/>
                        </a:ln>
                        <a:solidFill>
                          <a:schemeClr val="tx2"/>
                        </a:solidFill>
                        <a:effectLst/>
                        <a:latin typeface="Calibri"/>
                        <a:ea typeface="ＭＳ Ｐゴシック" charset="-128"/>
                        <a:cs typeface="Calibri"/>
                      </a:endParaRPr>
                    </a:p>
                  </a:txBody>
                  <a:tcPr marL="97410" marR="97410" marT="43714" marB="43714" anchor="ctr" horzOverflow="overflow">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 typeface="Wingdings" charset="2"/>
                        <a:buNone/>
                        <a:tabLst/>
                      </a:pPr>
                      <a:r>
                        <a:rPr kumimoji="0" lang="en-US" sz="1800" u="none" strike="noStrike" cap="none" normalizeH="0" baseline="0" dirty="0">
                          <a:ln>
                            <a:noFill/>
                          </a:ln>
                          <a:solidFill>
                            <a:schemeClr val="tx2"/>
                          </a:solidFill>
                          <a:effectLst/>
                        </a:rPr>
                        <a:t>6.6</a:t>
                      </a:r>
                      <a:endParaRPr kumimoji="0" lang="en-US" sz="1800" b="0" i="0" u="none" strike="noStrike" cap="none" normalizeH="0" baseline="0" dirty="0">
                        <a:ln>
                          <a:noFill/>
                        </a:ln>
                        <a:solidFill>
                          <a:schemeClr val="tx2"/>
                        </a:solidFill>
                        <a:effectLst/>
                        <a:latin typeface="Calibri"/>
                        <a:ea typeface="ＭＳ Ｐゴシック" charset="-128"/>
                        <a:cs typeface="Calibri"/>
                      </a:endParaRPr>
                    </a:p>
                  </a:txBody>
                  <a:tcPr marL="97410" marR="97410" marT="43714" marB="43714" anchor="ctr" horzOverflow="overflow">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 typeface="Wingdings" charset="2"/>
                        <a:buNone/>
                        <a:tabLst/>
                      </a:pPr>
                      <a:r>
                        <a:rPr kumimoji="0" lang="en-US" sz="1800" b="0" i="0" u="none" strike="noStrike" cap="none" normalizeH="0" baseline="0" dirty="0">
                          <a:ln>
                            <a:noFill/>
                          </a:ln>
                          <a:solidFill>
                            <a:schemeClr val="tx2"/>
                          </a:solidFill>
                          <a:effectLst/>
                          <a:latin typeface="Calibri"/>
                          <a:ea typeface="ＭＳ Ｐゴシック" charset="-128"/>
                          <a:cs typeface="Calibri"/>
                        </a:rPr>
                        <a:t>0.36 </a:t>
                      </a:r>
                      <a:r>
                        <a:rPr kumimoji="0" lang="en-US" sz="1800" b="0" i="0" u="none" strike="noStrike" cap="none" normalizeH="0" baseline="0" dirty="0" smtClean="0">
                          <a:ln>
                            <a:noFill/>
                          </a:ln>
                          <a:solidFill>
                            <a:schemeClr val="tx2"/>
                          </a:solidFill>
                          <a:effectLst/>
                          <a:latin typeface="Calibri"/>
                          <a:ea typeface="ＭＳ Ｐゴシック" charset="-128"/>
                          <a:cs typeface="Calibri"/>
                        </a:rPr>
                        <a:t>(</a:t>
                      </a:r>
                      <a:r>
                        <a:rPr kumimoji="0" lang="en-US" sz="1800" b="0" i="0" u="none" strike="noStrike" cap="none" normalizeH="0" baseline="0" dirty="0">
                          <a:ln>
                            <a:noFill/>
                          </a:ln>
                          <a:solidFill>
                            <a:schemeClr val="tx2"/>
                          </a:solidFill>
                          <a:effectLst/>
                          <a:latin typeface="Calibri"/>
                          <a:ea typeface="ＭＳ Ｐゴシック" charset="-128"/>
                          <a:cs typeface="Calibri"/>
                        </a:rPr>
                        <a:t>0.20, 0.62)</a:t>
                      </a:r>
                    </a:p>
                  </a:txBody>
                  <a:tcPr marL="97410" marR="97410" marT="43714" marB="43714" anchor="ctr" horzOverflow="overflow">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 typeface="Wingdings" charset="2"/>
                        <a:buNone/>
                        <a:tabLst/>
                      </a:pPr>
                      <a:r>
                        <a:rPr kumimoji="0" lang="en-US" sz="1800" u="none" strike="noStrike" cap="none" normalizeH="0" baseline="0" dirty="0">
                          <a:ln>
                            <a:noFill/>
                          </a:ln>
                          <a:solidFill>
                            <a:schemeClr val="tx2"/>
                          </a:solidFill>
                          <a:effectLst/>
                        </a:rPr>
                        <a:t>.0004</a:t>
                      </a:r>
                      <a:endParaRPr kumimoji="0" lang="en-US" sz="1800" b="0" i="0" u="none" strike="noStrike" cap="none" normalizeH="0" baseline="0" dirty="0">
                        <a:ln>
                          <a:noFill/>
                        </a:ln>
                        <a:solidFill>
                          <a:schemeClr val="tx2"/>
                        </a:solidFill>
                        <a:effectLst/>
                        <a:latin typeface="Calibri"/>
                        <a:ea typeface="ＭＳ Ｐゴシック" charset="-128"/>
                        <a:cs typeface="Calibri"/>
                      </a:endParaRPr>
                    </a:p>
                  </a:txBody>
                  <a:tcPr marL="97410" marR="97410" marT="43714" marB="43714" anchor="ctr" horzOverflow="overflow">
                    <a:solidFill>
                      <a:schemeClr val="bg2"/>
                    </a:solidFill>
                  </a:tcPr>
                </a:tc>
                <a:extLst>
                  <a:ext uri="{0D108BD9-81ED-4DB2-BD59-A6C34878D82A}">
                    <a16:rowId xmlns:a16="http://schemas.microsoft.com/office/drawing/2014/main" val="10003"/>
                  </a:ext>
                </a:extLst>
              </a:tr>
            </a:tbl>
          </a:graphicData>
        </a:graphic>
      </p:graphicFrame>
      <p:sp>
        <p:nvSpPr>
          <p:cNvPr id="6" name="Content Placeholder 3"/>
          <p:cNvSpPr txBox="1">
            <a:spLocks/>
          </p:cNvSpPr>
          <p:nvPr/>
        </p:nvSpPr>
        <p:spPr>
          <a:xfrm>
            <a:off x="228600" y="1524000"/>
            <a:ext cx="8523288" cy="5029200"/>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800" b="1" kern="1200">
                <a:solidFill>
                  <a:schemeClr val="tx1"/>
                </a:solidFill>
                <a:latin typeface="+mn-lt"/>
                <a:ea typeface="+mn-ea"/>
                <a:cs typeface="+mn-cs"/>
              </a:defRPr>
            </a:lvl1pPr>
            <a:lvl2pPr marL="228600" indent="-228600" algn="l" defTabSz="914400" rtl="0" eaLnBrk="1" latinLnBrk="0" hangingPunct="1">
              <a:lnSpc>
                <a:spcPct val="90000"/>
              </a:lnSpc>
              <a:spcBef>
                <a:spcPts val="500"/>
              </a:spcBef>
              <a:buClr>
                <a:schemeClr val="accent6"/>
              </a:buClr>
              <a:buFont typeface="Arial" panose="020B0604020202020204" pitchFamily="34" charset="0"/>
              <a:buChar char="•"/>
              <a:defRPr sz="2800" kern="1200">
                <a:solidFill>
                  <a:schemeClr val="tx2"/>
                </a:solidFill>
                <a:latin typeface="+mn-lt"/>
                <a:ea typeface="+mn-ea"/>
                <a:cs typeface="+mn-cs"/>
              </a:defRPr>
            </a:lvl2pPr>
            <a:lvl3pPr marL="803275" indent="-339725" algn="l" defTabSz="914400" rtl="0" eaLnBrk="1" latinLnBrk="0" hangingPunct="1">
              <a:lnSpc>
                <a:spcPct val="90000"/>
              </a:lnSpc>
              <a:spcBef>
                <a:spcPts val="500"/>
              </a:spcBef>
              <a:buClr>
                <a:schemeClr val="accent6"/>
              </a:buClr>
              <a:buFont typeface="Calibri" panose="020F0502020204030204" pitchFamily="34" charset="0"/>
              <a:buChar char="–"/>
              <a:defRPr sz="2400" kern="1200">
                <a:solidFill>
                  <a:schemeClr val="tx2"/>
                </a:solidFill>
                <a:latin typeface="+mn-lt"/>
                <a:ea typeface="+mn-ea"/>
                <a:cs typeface="+mn-cs"/>
              </a:defRPr>
            </a:lvl3pPr>
            <a:lvl4pPr marL="1260475" indent="-234950" algn="l" defTabSz="914400" rtl="0" eaLnBrk="1" latinLnBrk="0" hangingPunct="1">
              <a:lnSpc>
                <a:spcPct val="90000"/>
              </a:lnSpc>
              <a:spcBef>
                <a:spcPts val="500"/>
              </a:spcBef>
              <a:buClr>
                <a:schemeClr val="accent6"/>
              </a:buClr>
              <a:buFont typeface="Wingdings" panose="05000000000000000000" pitchFamily="2" charset="2"/>
              <a:buChar char="§"/>
              <a:defRPr sz="2000" kern="1200">
                <a:solidFill>
                  <a:schemeClr val="tx2"/>
                </a:solidFill>
                <a:latin typeface="+mn-lt"/>
                <a:ea typeface="+mn-ea"/>
                <a:cs typeface="+mn-cs"/>
              </a:defRPr>
            </a:lvl4pPr>
            <a:lvl5pPr marL="2057400" indent="-228600" algn="l" defTabSz="914400" rtl="0" eaLnBrk="1" latinLnBrk="0" hangingPunct="1">
              <a:lnSpc>
                <a:spcPct val="90000"/>
              </a:lnSpc>
              <a:spcBef>
                <a:spcPts val="500"/>
              </a:spcBef>
              <a:buClr>
                <a:srgbClr val="067A80"/>
              </a:buClr>
              <a:buFont typeface="Calibri" panose="020F0502020204030204" pitchFamily="34" charset="0"/>
              <a:buChar char="»"/>
              <a:defRPr sz="18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en-US" sz="2400" dirty="0"/>
              <a:t>International double-blind, placebo-controlled, phase 3 trial evaluated </a:t>
            </a:r>
            <a:r>
              <a:rPr lang="en-US" sz="2400" dirty="0" err="1"/>
              <a:t>ripretinib</a:t>
            </a:r>
            <a:r>
              <a:rPr lang="en-US" sz="2400" dirty="0"/>
              <a:t> vs placebo (2:1) in patients with advanced GIST previously treated with </a:t>
            </a:r>
            <a:r>
              <a:rPr lang="en-US" sz="2400" dirty="0" err="1"/>
              <a:t>imatinib</a:t>
            </a:r>
            <a:r>
              <a:rPr lang="en-US" sz="2400" dirty="0"/>
              <a:t>, </a:t>
            </a:r>
            <a:r>
              <a:rPr lang="en-US" sz="2400" dirty="0" err="1"/>
              <a:t>sunitinib</a:t>
            </a:r>
            <a:r>
              <a:rPr lang="en-US" sz="2400" dirty="0"/>
              <a:t>, and </a:t>
            </a:r>
            <a:r>
              <a:rPr lang="en-US" sz="2400" dirty="0" err="1"/>
              <a:t>regorafenib</a:t>
            </a:r>
            <a:r>
              <a:rPr lang="en-US" sz="2400" dirty="0"/>
              <a:t> (N = 129</a:t>
            </a:r>
            <a:r>
              <a:rPr lang="en-US" sz="2400" dirty="0" smtClean="0"/>
              <a:t>)</a:t>
            </a:r>
            <a:r>
              <a:rPr lang="en-US" sz="2400" baseline="30000" dirty="0" smtClean="0"/>
              <a:t>[a]</a:t>
            </a:r>
          </a:p>
          <a:p>
            <a:pPr lvl="1"/>
            <a:endParaRPr lang="en-US" sz="2400" baseline="30000" dirty="0"/>
          </a:p>
          <a:p>
            <a:pPr lvl="1"/>
            <a:endParaRPr lang="en-US" sz="2400" baseline="30000" dirty="0" smtClean="0"/>
          </a:p>
          <a:p>
            <a:pPr lvl="1"/>
            <a:endParaRPr lang="en-US" sz="2400" baseline="30000" dirty="0"/>
          </a:p>
          <a:p>
            <a:pPr lvl="1"/>
            <a:endParaRPr lang="en-US" sz="2400" baseline="30000" dirty="0" smtClean="0"/>
          </a:p>
          <a:p>
            <a:pPr lvl="1"/>
            <a:endParaRPr lang="en-US" sz="2400" baseline="30000" dirty="0"/>
          </a:p>
          <a:p>
            <a:pPr lvl="1"/>
            <a:endParaRPr lang="en-US" sz="2400" baseline="30000" dirty="0" smtClean="0"/>
          </a:p>
          <a:p>
            <a:pPr lvl="1"/>
            <a:endParaRPr lang="en-US" sz="2400" baseline="30000" dirty="0"/>
          </a:p>
          <a:p>
            <a:pPr lvl="1"/>
            <a:endParaRPr lang="en-US" sz="2400" baseline="30000" dirty="0" smtClean="0"/>
          </a:p>
          <a:p>
            <a:pPr lvl="1"/>
            <a:r>
              <a:rPr lang="en-US" sz="2400" dirty="0" smtClean="0"/>
              <a:t>Most </a:t>
            </a:r>
            <a:r>
              <a:rPr lang="en-US" sz="2400" dirty="0"/>
              <a:t>common grade 3/4 AEs reported with ripretinib: anemia (9%), abdominal pain (7%), hypertension (7%)</a:t>
            </a:r>
            <a:r>
              <a:rPr lang="en-US" sz="2400" baseline="30000" dirty="0"/>
              <a:t>[a]</a:t>
            </a:r>
            <a:endParaRPr lang="en-US" sz="2400" dirty="0"/>
          </a:p>
          <a:p>
            <a:pPr lvl="1"/>
            <a:r>
              <a:rPr lang="en-US" sz="2400" dirty="0"/>
              <a:t>Phase 3 intrigue trial is comparing ripretinib vs sunitinib in second-line GIST</a:t>
            </a:r>
            <a:r>
              <a:rPr lang="en-US" sz="2400" baseline="30000" dirty="0"/>
              <a:t>[b]</a:t>
            </a:r>
            <a:endParaRPr lang="en-US" sz="2400" dirty="0"/>
          </a:p>
        </p:txBody>
      </p:sp>
    </p:spTree>
    <p:extLst>
      <p:ext uri="{BB962C8B-B14F-4D97-AF65-F5344CB8AC3E}">
        <p14:creationId xmlns:p14="http://schemas.microsoft.com/office/powerpoint/2010/main" val="40367425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5"/>
          </p:nvPr>
        </p:nvSpPr>
        <p:spPr/>
        <p:txBody>
          <a:bodyPr/>
          <a:lstStyle/>
          <a:p>
            <a:r>
              <a:rPr lang="en-US" dirty="0"/>
              <a:t>Jones RL, et al. ESMO 2019. Abstract 1667O.</a:t>
            </a:r>
          </a:p>
        </p:txBody>
      </p:sp>
      <p:sp>
        <p:nvSpPr>
          <p:cNvPr id="3" name="Title 2"/>
          <p:cNvSpPr>
            <a:spLocks noGrp="1"/>
          </p:cNvSpPr>
          <p:nvPr>
            <p:ph type="title"/>
          </p:nvPr>
        </p:nvSpPr>
        <p:spPr>
          <a:xfrm>
            <a:off x="228600" y="384048"/>
            <a:ext cx="8604504" cy="868680"/>
          </a:xfrm>
        </p:spPr>
        <p:txBody>
          <a:bodyPr/>
          <a:lstStyle/>
          <a:p>
            <a:r>
              <a:rPr lang="en-US" sz="3000" dirty="0"/>
              <a:t>TAPPAS: Adaptive Enrichment Phase 3 Trial of TRC105 and Pazopanib in Patients With Advanced Angiosarcoma</a:t>
            </a:r>
          </a:p>
        </p:txBody>
      </p:sp>
      <p:sp>
        <p:nvSpPr>
          <p:cNvPr id="4" name="Content Placeholder 3"/>
          <p:cNvSpPr>
            <a:spLocks noGrp="1"/>
          </p:cNvSpPr>
          <p:nvPr>
            <p:ph sz="quarter" idx="16"/>
          </p:nvPr>
        </p:nvSpPr>
        <p:spPr/>
        <p:txBody>
          <a:bodyPr/>
          <a:lstStyle/>
          <a:p>
            <a:pPr lvl="1"/>
            <a:r>
              <a:rPr lang="en-US" dirty="0"/>
              <a:t>TRC105: an antibody targeting endoglin, expressed on tumor vessels</a:t>
            </a:r>
          </a:p>
          <a:p>
            <a:pPr lvl="2"/>
            <a:r>
              <a:rPr lang="en-US" dirty="0"/>
              <a:t>May synergize with VEGF inhibition</a:t>
            </a:r>
          </a:p>
          <a:p>
            <a:pPr lvl="1"/>
            <a:r>
              <a:rPr lang="en-US" dirty="0"/>
              <a:t>TAPPAS trial evaluated pazopanib +/- TRC105 in patients with angiosarcoma (N = 128)</a:t>
            </a:r>
          </a:p>
          <a:p>
            <a:pPr lvl="1"/>
            <a:r>
              <a:rPr lang="en-US" dirty="0"/>
              <a:t>Trial was stopped for futility after 45 PFS events</a:t>
            </a:r>
          </a:p>
          <a:p>
            <a:pPr lvl="2"/>
            <a:r>
              <a:rPr lang="en-US" dirty="0"/>
              <a:t>Median PFS 4.3 months in pazopanib arm vs 4.2 months </a:t>
            </a:r>
            <a:br>
              <a:rPr lang="en-US" dirty="0"/>
            </a:br>
            <a:r>
              <a:rPr lang="en-US" dirty="0"/>
              <a:t>with combination </a:t>
            </a:r>
          </a:p>
        </p:txBody>
      </p:sp>
    </p:spTree>
    <p:extLst>
      <p:ext uri="{BB962C8B-B14F-4D97-AF65-F5344CB8AC3E}">
        <p14:creationId xmlns:p14="http://schemas.microsoft.com/office/powerpoint/2010/main" val="340637717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5"/>
          </p:nvPr>
        </p:nvSpPr>
        <p:spPr/>
        <p:txBody>
          <a:bodyPr/>
          <a:lstStyle/>
          <a:p>
            <a:r>
              <a:rPr lang="en-US" dirty="0"/>
              <a:t>Martin Broto J, et al. ESMO 2019. Abstract 1674PD.</a:t>
            </a:r>
          </a:p>
        </p:txBody>
      </p:sp>
      <p:sp>
        <p:nvSpPr>
          <p:cNvPr id="3" name="Title 2"/>
          <p:cNvSpPr>
            <a:spLocks noGrp="1"/>
          </p:cNvSpPr>
          <p:nvPr>
            <p:ph type="title"/>
          </p:nvPr>
        </p:nvSpPr>
        <p:spPr/>
        <p:txBody>
          <a:bodyPr/>
          <a:lstStyle/>
          <a:p>
            <a:r>
              <a:rPr lang="en-US" dirty="0"/>
              <a:t>Phase 2 Trial of Trabectedin With Low-Dose RT for Patients With Metastatic STS</a:t>
            </a:r>
          </a:p>
        </p:txBody>
      </p:sp>
      <p:sp>
        <p:nvSpPr>
          <p:cNvPr id="4" name="Content Placeholder 3"/>
          <p:cNvSpPr>
            <a:spLocks noGrp="1"/>
          </p:cNvSpPr>
          <p:nvPr>
            <p:ph sz="quarter" idx="16"/>
          </p:nvPr>
        </p:nvSpPr>
        <p:spPr/>
        <p:txBody>
          <a:bodyPr/>
          <a:lstStyle/>
          <a:p>
            <a:pPr lvl="1"/>
            <a:r>
              <a:rPr lang="en-US" dirty="0"/>
              <a:t>Trabectedin 1.5 mg/m</a:t>
            </a:r>
            <a:r>
              <a:rPr lang="en-US" baseline="30000" dirty="0"/>
              <a:t>2</a:t>
            </a:r>
            <a:r>
              <a:rPr lang="en-US" dirty="0"/>
              <a:t> + 30 Gy RT was administered over 10 days in patients with metastatic STS (N = 27)</a:t>
            </a:r>
          </a:p>
          <a:p>
            <a:pPr lvl="2"/>
            <a:r>
              <a:rPr lang="en-US" dirty="0"/>
              <a:t>Median of 2 prior lines of therapy </a:t>
            </a:r>
          </a:p>
          <a:p>
            <a:pPr lvl="2"/>
            <a:r>
              <a:rPr lang="en-US" dirty="0"/>
              <a:t>Various histologies represented; 41% L-type sarcomas</a:t>
            </a:r>
          </a:p>
          <a:p>
            <a:r>
              <a:rPr lang="en-US" dirty="0"/>
              <a:t>Efficacy</a:t>
            </a:r>
          </a:p>
          <a:p>
            <a:pPr lvl="1"/>
            <a:r>
              <a:rPr lang="en-US" dirty="0"/>
              <a:t>ORR 55.6%; SD 25.9%</a:t>
            </a:r>
          </a:p>
          <a:p>
            <a:pPr lvl="1"/>
            <a:r>
              <a:rPr lang="en-US" dirty="0"/>
              <a:t>Compares favorably to single-agent trabectedin </a:t>
            </a:r>
          </a:p>
          <a:p>
            <a:pPr lvl="1"/>
            <a:r>
              <a:rPr lang="en-US" dirty="0"/>
              <a:t>Possible synergy with S-phase blockade and G2M arrest</a:t>
            </a:r>
          </a:p>
          <a:p>
            <a:pPr lvl="1"/>
            <a:endParaRPr lang="en-US" dirty="0"/>
          </a:p>
          <a:p>
            <a:pPr lvl="1"/>
            <a:endParaRPr lang="en-US" dirty="0"/>
          </a:p>
        </p:txBody>
      </p:sp>
      <p:sp>
        <p:nvSpPr>
          <p:cNvPr id="5" name="AutoShape 48"/>
          <p:cNvSpPr>
            <a:spLocks noChangeArrowheads="1"/>
          </p:cNvSpPr>
          <p:nvPr/>
        </p:nvSpPr>
        <p:spPr bwMode="auto">
          <a:xfrm>
            <a:off x="310356" y="5485894"/>
            <a:ext cx="8522208" cy="590512"/>
          </a:xfrm>
          <a:prstGeom prst="roundRect">
            <a:avLst>
              <a:gd name="adj" fmla="val 16667"/>
            </a:avLst>
          </a:prstGeom>
          <a:solidFill>
            <a:srgbClr val="0A6FA7"/>
          </a:solidFill>
          <a:ln w="9525">
            <a:noFill/>
            <a:round/>
            <a:headEnd/>
            <a:tailEnd/>
          </a:ln>
        </p:spPr>
        <p:txBody>
          <a:bodyPr wrap="none" anchor="ctr"/>
          <a:lstStyle/>
          <a:p>
            <a:pPr algn="ctr"/>
            <a:r>
              <a:rPr lang="en-US" sz="2800" dirty="0">
                <a:solidFill>
                  <a:schemeClr val="bg1"/>
                </a:solidFill>
                <a:latin typeface="Calibri"/>
                <a:cs typeface="Calibri"/>
              </a:rPr>
              <a:t>Systemic therapy + RT is an emerging field in sarcomas</a:t>
            </a:r>
            <a:endParaRPr lang="en-US" sz="2800" u="none" dirty="0">
              <a:solidFill>
                <a:schemeClr val="bg1"/>
              </a:solidFill>
              <a:latin typeface="Calibri"/>
              <a:cs typeface="Calibri"/>
            </a:endParaRPr>
          </a:p>
        </p:txBody>
      </p:sp>
    </p:spTree>
    <p:extLst>
      <p:ext uri="{BB962C8B-B14F-4D97-AF65-F5344CB8AC3E}">
        <p14:creationId xmlns:p14="http://schemas.microsoft.com/office/powerpoint/2010/main" val="313649479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5"/>
          </p:nvPr>
        </p:nvSpPr>
        <p:spPr/>
        <p:txBody>
          <a:bodyPr/>
          <a:lstStyle/>
          <a:p>
            <a:r>
              <a:rPr lang="en-US" dirty="0"/>
              <a:t>Subbiah V, et al. </a:t>
            </a:r>
            <a:r>
              <a:rPr lang="en-US" i="1" dirty="0"/>
              <a:t>Clin Cancer Res. </a:t>
            </a:r>
            <a:r>
              <a:rPr lang="en-US" dirty="0"/>
              <a:t>2019;25:3802-3810.</a:t>
            </a:r>
          </a:p>
        </p:txBody>
      </p:sp>
      <p:sp>
        <p:nvSpPr>
          <p:cNvPr id="3" name="Title 2"/>
          <p:cNvSpPr>
            <a:spLocks noGrp="1"/>
          </p:cNvSpPr>
          <p:nvPr>
            <p:ph type="title"/>
          </p:nvPr>
        </p:nvSpPr>
        <p:spPr/>
        <p:txBody>
          <a:bodyPr/>
          <a:lstStyle/>
          <a:p>
            <a:r>
              <a:rPr lang="en-US" dirty="0"/>
              <a:t>Radium-223 in Osteosarcomas</a:t>
            </a:r>
          </a:p>
        </p:txBody>
      </p:sp>
      <p:sp>
        <p:nvSpPr>
          <p:cNvPr id="4" name="Content Placeholder 3"/>
          <p:cNvSpPr>
            <a:spLocks noGrp="1"/>
          </p:cNvSpPr>
          <p:nvPr>
            <p:ph sz="quarter" idx="16"/>
          </p:nvPr>
        </p:nvSpPr>
        <p:spPr/>
        <p:txBody>
          <a:bodyPr/>
          <a:lstStyle/>
          <a:p>
            <a:pPr lvl="1"/>
            <a:r>
              <a:rPr lang="en-US" dirty="0"/>
              <a:t>Phase 1 dose escalation trial conducted in patients with recurrent/metastatic osteosarcoma age ≥ 15 years</a:t>
            </a:r>
            <a:br>
              <a:rPr lang="en-US" dirty="0"/>
            </a:br>
            <a:r>
              <a:rPr lang="en-US" dirty="0"/>
              <a:t>(N = 18)</a:t>
            </a:r>
          </a:p>
          <a:p>
            <a:pPr lvl="1"/>
            <a:r>
              <a:rPr lang="en-US" dirty="0"/>
              <a:t>1 patient had metabolic response on FDG-PET and </a:t>
            </a:r>
            <a:br>
              <a:rPr lang="en-US" dirty="0"/>
            </a:br>
            <a:r>
              <a:rPr lang="en-US" dirty="0"/>
              <a:t>NaF PET</a:t>
            </a:r>
          </a:p>
          <a:p>
            <a:pPr lvl="1"/>
            <a:r>
              <a:rPr lang="en-US" dirty="0"/>
              <a:t>4 patients had mixed responses</a:t>
            </a:r>
          </a:p>
          <a:p>
            <a:pPr lvl="1"/>
            <a:r>
              <a:rPr lang="en-US" dirty="0"/>
              <a:t>1 patient had response in brain metastasis</a:t>
            </a:r>
          </a:p>
          <a:p>
            <a:endParaRPr lang="en-US" dirty="0"/>
          </a:p>
        </p:txBody>
      </p:sp>
    </p:spTree>
    <p:extLst>
      <p:ext uri="{BB962C8B-B14F-4D97-AF65-F5344CB8AC3E}">
        <p14:creationId xmlns:p14="http://schemas.microsoft.com/office/powerpoint/2010/main" val="26148790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5"/>
          </p:nvPr>
        </p:nvSpPr>
        <p:spPr/>
        <p:txBody>
          <a:bodyPr/>
          <a:lstStyle/>
          <a:p>
            <a:r>
              <a:rPr lang="en-US" dirty="0"/>
              <a:t>Stacchiotti S, et al. ASCO® 2019. Abstract 11003.</a:t>
            </a:r>
          </a:p>
        </p:txBody>
      </p:sp>
      <p:sp>
        <p:nvSpPr>
          <p:cNvPr id="3" name="Title 2"/>
          <p:cNvSpPr>
            <a:spLocks noGrp="1"/>
          </p:cNvSpPr>
          <p:nvPr>
            <p:ph type="title"/>
          </p:nvPr>
        </p:nvSpPr>
        <p:spPr/>
        <p:txBody>
          <a:bodyPr/>
          <a:lstStyle/>
          <a:p>
            <a:r>
              <a:rPr lang="en-US" dirty="0"/>
              <a:t>Tazemetostat in Epithelioid Sarcoma</a:t>
            </a:r>
          </a:p>
        </p:txBody>
      </p:sp>
      <p:sp>
        <p:nvSpPr>
          <p:cNvPr id="4" name="Content Placeholder 3"/>
          <p:cNvSpPr>
            <a:spLocks noGrp="1"/>
          </p:cNvSpPr>
          <p:nvPr>
            <p:ph sz="quarter" idx="16"/>
          </p:nvPr>
        </p:nvSpPr>
        <p:spPr/>
        <p:txBody>
          <a:bodyPr/>
          <a:lstStyle/>
          <a:p>
            <a:r>
              <a:rPr lang="en-US" sz="2400" dirty="0"/>
              <a:t>Tazemetostat – an EZH2 inhibitor</a:t>
            </a:r>
          </a:p>
          <a:p>
            <a:r>
              <a:rPr lang="en-US" sz="2400" dirty="0"/>
              <a:t>Tazemetostat was evaluated a phase 2 international study </a:t>
            </a:r>
            <a:br>
              <a:rPr lang="en-US" sz="2400" dirty="0"/>
            </a:br>
            <a:r>
              <a:rPr lang="en-US" sz="2400" dirty="0"/>
              <a:t>in adults with INI1-negative tumors or relapsed/refractory </a:t>
            </a:r>
            <a:br>
              <a:rPr lang="en-US" sz="2400" dirty="0"/>
            </a:br>
            <a:r>
              <a:rPr lang="en-US" sz="2400" dirty="0"/>
              <a:t>synovial sarcoma</a:t>
            </a:r>
          </a:p>
          <a:p>
            <a:r>
              <a:rPr lang="en-US" sz="2400" dirty="0"/>
              <a:t>Results from epithelioid sarcoma cohort (N = 62):</a:t>
            </a:r>
            <a:r>
              <a:rPr lang="en-US" sz="2400" baseline="30000" dirty="0"/>
              <a:t>[a]</a:t>
            </a:r>
          </a:p>
          <a:p>
            <a:pPr lvl="1"/>
            <a:r>
              <a:rPr lang="en-US" sz="2400" dirty="0"/>
              <a:t>Mean age, 37 years</a:t>
            </a:r>
          </a:p>
          <a:p>
            <a:pPr lvl="1"/>
            <a:r>
              <a:rPr lang="en-US" sz="2400" dirty="0"/>
              <a:t>1 discontinuation due to AE</a:t>
            </a:r>
          </a:p>
          <a:p>
            <a:pPr lvl="1"/>
            <a:r>
              <a:rPr lang="en-US" sz="2400" dirty="0"/>
              <a:t>Disease control rate at 32 weeks: 26%</a:t>
            </a:r>
          </a:p>
          <a:p>
            <a:pPr lvl="1"/>
            <a:r>
              <a:rPr lang="en-US" sz="2400" dirty="0"/>
              <a:t>Median PFS, 23.7 weeks</a:t>
            </a:r>
          </a:p>
          <a:p>
            <a:pPr lvl="1"/>
            <a:r>
              <a:rPr lang="en-US" sz="2400" dirty="0"/>
              <a:t>Median OS, 82.4 weeks</a:t>
            </a:r>
          </a:p>
        </p:txBody>
      </p:sp>
      <p:sp>
        <p:nvSpPr>
          <p:cNvPr id="5" name="AutoShape 48"/>
          <p:cNvSpPr>
            <a:spLocks noChangeArrowheads="1"/>
          </p:cNvSpPr>
          <p:nvPr/>
        </p:nvSpPr>
        <p:spPr bwMode="auto">
          <a:xfrm>
            <a:off x="800100" y="5715000"/>
            <a:ext cx="7543800" cy="590512"/>
          </a:xfrm>
          <a:prstGeom prst="roundRect">
            <a:avLst>
              <a:gd name="adj" fmla="val 16667"/>
            </a:avLst>
          </a:prstGeom>
          <a:solidFill>
            <a:srgbClr val="0A6FA7"/>
          </a:solidFill>
          <a:ln w="9525">
            <a:noFill/>
            <a:round/>
            <a:headEnd/>
            <a:tailEnd/>
          </a:ln>
        </p:spPr>
        <p:txBody>
          <a:bodyPr wrap="none" anchor="ctr"/>
          <a:lstStyle/>
          <a:p>
            <a:pPr algn="ctr"/>
            <a:r>
              <a:rPr lang="en-US" sz="2400" dirty="0">
                <a:solidFill>
                  <a:schemeClr val="bg1"/>
                </a:solidFill>
                <a:latin typeface="Calibri"/>
                <a:cs typeface="Calibri"/>
              </a:rPr>
              <a:t>Tazemetostat is currently under FDA review</a:t>
            </a:r>
            <a:endParaRPr lang="en-US" sz="2400" u="none" dirty="0">
              <a:solidFill>
                <a:schemeClr val="bg1"/>
              </a:solidFill>
              <a:latin typeface="Calibri"/>
              <a:cs typeface="Calibri"/>
            </a:endParaRPr>
          </a:p>
        </p:txBody>
      </p:sp>
    </p:spTree>
    <p:extLst>
      <p:ext uri="{BB962C8B-B14F-4D97-AF65-F5344CB8AC3E}">
        <p14:creationId xmlns:p14="http://schemas.microsoft.com/office/powerpoint/2010/main" val="94018561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Clinical Updates in Evolving Treatment Strategies for Sarcoma</a:t>
            </a:r>
          </a:p>
        </p:txBody>
      </p:sp>
      <p:sp>
        <p:nvSpPr>
          <p:cNvPr id="3" name="Subtitle 2"/>
          <p:cNvSpPr>
            <a:spLocks noGrp="1"/>
          </p:cNvSpPr>
          <p:nvPr>
            <p:ph type="subTitle" idx="1"/>
          </p:nvPr>
        </p:nvSpPr>
        <p:spPr/>
        <p:txBody>
          <a:bodyPr/>
          <a:lstStyle/>
          <a:p>
            <a:r>
              <a:rPr lang="en-US" dirty="0"/>
              <a:t>Clinical Implications and Ongoing Trials</a:t>
            </a:r>
          </a:p>
        </p:txBody>
      </p:sp>
      <p:sp>
        <p:nvSpPr>
          <p:cNvPr id="4" name="Text Placeholder 3"/>
          <p:cNvSpPr>
            <a:spLocks noGrp="1"/>
          </p:cNvSpPr>
          <p:nvPr>
            <p:ph type="body" sz="quarter" idx="10"/>
          </p:nvPr>
        </p:nvSpPr>
        <p:spPr>
          <a:xfrm>
            <a:off x="326648" y="3581400"/>
            <a:ext cx="4225473" cy="350838"/>
          </a:xfrm>
        </p:spPr>
        <p:txBody>
          <a:bodyPr/>
          <a:lstStyle/>
          <a:p>
            <a:r>
              <a:rPr lang="en-US" dirty="0"/>
              <a:t>Moderator</a:t>
            </a:r>
          </a:p>
        </p:txBody>
      </p:sp>
      <p:sp>
        <p:nvSpPr>
          <p:cNvPr id="5" name="Text Placeholder 4"/>
          <p:cNvSpPr>
            <a:spLocks noGrp="1"/>
          </p:cNvSpPr>
          <p:nvPr>
            <p:ph type="body" sz="quarter" idx="15"/>
          </p:nvPr>
        </p:nvSpPr>
        <p:spPr>
          <a:xfrm>
            <a:off x="325438" y="3985692"/>
            <a:ext cx="4246562" cy="1666875"/>
          </a:xfrm>
        </p:spPr>
        <p:txBody>
          <a:bodyPr/>
          <a:lstStyle/>
          <a:p>
            <a:r>
              <a:rPr lang="en-US" dirty="0"/>
              <a:t>Vivek Subbiah, MD </a:t>
            </a:r>
          </a:p>
          <a:p>
            <a:pPr lvl="1"/>
            <a:r>
              <a:rPr lang="en-US" sz="1800" dirty="0"/>
              <a:t>Associate Professor</a:t>
            </a:r>
          </a:p>
          <a:p>
            <a:pPr lvl="1"/>
            <a:r>
              <a:rPr lang="en-US" sz="1800" dirty="0"/>
              <a:t>Department of Investigational Cancer Therapeutics, Division of Cancer Medicine</a:t>
            </a:r>
          </a:p>
          <a:p>
            <a:pPr lvl="1"/>
            <a:r>
              <a:rPr lang="en-US" sz="1800" dirty="0"/>
              <a:t>Executive Director, Medical Oncology Research, MD Anderson Cancer Network(R)</a:t>
            </a:r>
          </a:p>
          <a:p>
            <a:pPr lvl="1"/>
            <a:r>
              <a:rPr lang="en-US" sz="1800" dirty="0"/>
              <a:t>Center Medical Director, Clinical Center for Targeted Therapy</a:t>
            </a:r>
          </a:p>
          <a:p>
            <a:pPr lvl="1"/>
            <a:r>
              <a:rPr lang="en-US" sz="1800" dirty="0"/>
              <a:t>Associate Professor, Division of Pediatrics,</a:t>
            </a:r>
          </a:p>
          <a:p>
            <a:pPr lvl="1"/>
            <a:r>
              <a:rPr lang="en-US" sz="1800" dirty="0"/>
              <a:t>University of Texas MD Anderson Cancer</a:t>
            </a:r>
          </a:p>
          <a:p>
            <a:pPr lvl="1"/>
            <a:r>
              <a:rPr lang="en-US" sz="1800" dirty="0"/>
              <a:t>Houston, Texas, United States</a:t>
            </a:r>
          </a:p>
          <a:p>
            <a:endParaRPr lang="en-US" dirty="0"/>
          </a:p>
          <a:p>
            <a:endParaRPr lang="en-US" dirty="0"/>
          </a:p>
        </p:txBody>
      </p:sp>
      <p:sp>
        <p:nvSpPr>
          <p:cNvPr id="6" name="Text Placeholder 3"/>
          <p:cNvSpPr txBox="1">
            <a:spLocks/>
          </p:cNvSpPr>
          <p:nvPr/>
        </p:nvSpPr>
        <p:spPr>
          <a:xfrm>
            <a:off x="4918527" y="3581400"/>
            <a:ext cx="4225473" cy="350838"/>
          </a:xfrm>
          <a:prstGeom prst="rect">
            <a:avLst/>
          </a:prstGeom>
        </p:spPr>
        <p:txBody>
          <a:bodyPr vert="horz" lIns="91440" tIns="45720" rIns="91440" bIns="45720" rtlCol="0" anchor="t">
            <a:noAutofit/>
          </a:bodyPr>
          <a:lstStyle>
            <a:lvl1pPr marL="0" indent="0" algn="l" defTabSz="914400" rtl="0" eaLnBrk="1" latinLnBrk="0" hangingPunct="1">
              <a:lnSpc>
                <a:spcPts val="2800"/>
              </a:lnSpc>
              <a:spcBef>
                <a:spcPts val="600"/>
              </a:spcBef>
              <a:buFont typeface="Arial" panose="020B0604020202020204" pitchFamily="34" charset="0"/>
              <a:buNone/>
              <a:defRPr sz="2400" b="1" kern="1200">
                <a:solidFill>
                  <a:schemeClr val="accent6"/>
                </a:solidFill>
                <a:latin typeface="Calibri Light" panose="020F0302020204030204" pitchFamily="34" charset="0"/>
                <a:ea typeface="+mn-ea"/>
                <a:cs typeface="+mn-cs"/>
              </a:defRPr>
            </a:lvl1pPr>
            <a:lvl2pPr marL="228600" indent="-228600" algn="l" defTabSz="914400" rtl="0" eaLnBrk="1" latinLnBrk="0" hangingPunct="1">
              <a:lnSpc>
                <a:spcPct val="90000"/>
              </a:lnSpc>
              <a:spcBef>
                <a:spcPts val="500"/>
              </a:spcBef>
              <a:buClr>
                <a:schemeClr val="accent6"/>
              </a:buClr>
              <a:buFont typeface="Arial" panose="020B0604020202020204" pitchFamily="34" charset="0"/>
              <a:buChar char="•"/>
              <a:defRPr sz="2800" kern="1200">
                <a:solidFill>
                  <a:schemeClr val="tx2"/>
                </a:solidFill>
                <a:latin typeface="+mn-lt"/>
                <a:ea typeface="+mn-ea"/>
                <a:cs typeface="+mn-cs"/>
              </a:defRPr>
            </a:lvl2pPr>
            <a:lvl3pPr marL="803275" indent="-339725" algn="l" defTabSz="914400" rtl="0" eaLnBrk="1" latinLnBrk="0" hangingPunct="1">
              <a:lnSpc>
                <a:spcPct val="90000"/>
              </a:lnSpc>
              <a:spcBef>
                <a:spcPts val="500"/>
              </a:spcBef>
              <a:buClr>
                <a:schemeClr val="accent6"/>
              </a:buClr>
              <a:buFont typeface="Calibri" panose="020F0502020204030204" pitchFamily="34" charset="0"/>
              <a:buChar char="–"/>
              <a:defRPr sz="2400" kern="1200">
                <a:solidFill>
                  <a:schemeClr val="tx2"/>
                </a:solidFill>
                <a:latin typeface="+mn-lt"/>
                <a:ea typeface="+mn-ea"/>
                <a:cs typeface="+mn-cs"/>
              </a:defRPr>
            </a:lvl3pPr>
            <a:lvl4pPr marL="1260475" indent="-234950" algn="l" defTabSz="914400" rtl="0" eaLnBrk="1" latinLnBrk="0" hangingPunct="1">
              <a:lnSpc>
                <a:spcPct val="90000"/>
              </a:lnSpc>
              <a:spcBef>
                <a:spcPts val="500"/>
              </a:spcBef>
              <a:buClr>
                <a:schemeClr val="accent6"/>
              </a:buClr>
              <a:buFont typeface="Wingdings" panose="05000000000000000000" pitchFamily="2" charset="2"/>
              <a:buChar char="§"/>
              <a:defRPr sz="2000" kern="1200">
                <a:solidFill>
                  <a:schemeClr val="tx2"/>
                </a:solidFill>
                <a:latin typeface="+mn-lt"/>
                <a:ea typeface="+mn-ea"/>
                <a:cs typeface="+mn-cs"/>
              </a:defRPr>
            </a:lvl4pPr>
            <a:lvl5pPr marL="2057400" indent="-228600" algn="l" defTabSz="914400" rtl="0" eaLnBrk="1" latinLnBrk="0" hangingPunct="1">
              <a:lnSpc>
                <a:spcPct val="90000"/>
              </a:lnSpc>
              <a:spcBef>
                <a:spcPts val="500"/>
              </a:spcBef>
              <a:buClr>
                <a:srgbClr val="8E1400"/>
              </a:buClr>
              <a:buFont typeface="Calibri" panose="020F0502020204030204" pitchFamily="34" charset="0"/>
              <a:buChar char="»"/>
              <a:defRPr sz="1800" kern="1200">
                <a:solidFill>
                  <a:srgbClr val="26262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Panelist</a:t>
            </a:r>
          </a:p>
        </p:txBody>
      </p:sp>
      <p:sp>
        <p:nvSpPr>
          <p:cNvPr id="7" name="Text Placeholder 4"/>
          <p:cNvSpPr txBox="1">
            <a:spLocks/>
          </p:cNvSpPr>
          <p:nvPr/>
        </p:nvSpPr>
        <p:spPr>
          <a:xfrm>
            <a:off x="4917317" y="3985692"/>
            <a:ext cx="4038600" cy="1666875"/>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0"/>
              </a:spcBef>
              <a:buFont typeface="Arial" panose="020B0604020202020204" pitchFamily="34" charset="0"/>
              <a:buNone/>
              <a:defRPr sz="2400" b="1" kern="1200">
                <a:solidFill>
                  <a:schemeClr val="tx1"/>
                </a:solidFill>
                <a:latin typeface="Calibri Light" panose="020F0302020204030204" pitchFamily="34" charset="0"/>
                <a:ea typeface="+mn-ea"/>
                <a:cs typeface="+mn-cs"/>
              </a:defRPr>
            </a:lvl1pPr>
            <a:lvl2pPr marL="0" indent="0" algn="l" defTabSz="914400" rtl="0" eaLnBrk="1" latinLnBrk="0" hangingPunct="1">
              <a:lnSpc>
                <a:spcPct val="90000"/>
              </a:lnSpc>
              <a:spcBef>
                <a:spcPts val="0"/>
              </a:spcBef>
              <a:buClr>
                <a:schemeClr val="accent6"/>
              </a:buClr>
              <a:buFontTx/>
              <a:buNone/>
              <a:defRPr sz="2000" kern="1200">
                <a:solidFill>
                  <a:schemeClr val="tx2"/>
                </a:solidFill>
                <a:latin typeface="+mn-lt"/>
                <a:ea typeface="+mn-ea"/>
                <a:cs typeface="+mn-cs"/>
              </a:defRPr>
            </a:lvl2pPr>
            <a:lvl3pPr marL="806450" indent="0" algn="l" defTabSz="914400" rtl="0" eaLnBrk="1" latinLnBrk="0" hangingPunct="1">
              <a:lnSpc>
                <a:spcPct val="90000"/>
              </a:lnSpc>
              <a:spcBef>
                <a:spcPts val="500"/>
              </a:spcBef>
              <a:buClr>
                <a:schemeClr val="accent6"/>
              </a:buClr>
              <a:buFontTx/>
              <a:buNone/>
              <a:defRPr sz="2400" kern="1200">
                <a:solidFill>
                  <a:schemeClr val="tx2"/>
                </a:solidFill>
                <a:latin typeface="+mn-lt"/>
                <a:ea typeface="+mn-ea"/>
                <a:cs typeface="+mn-cs"/>
              </a:defRPr>
            </a:lvl3pPr>
            <a:lvl4pPr marL="1198563" indent="0" algn="l" defTabSz="914400" rtl="0" eaLnBrk="1" latinLnBrk="0" hangingPunct="1">
              <a:lnSpc>
                <a:spcPct val="90000"/>
              </a:lnSpc>
              <a:spcBef>
                <a:spcPts val="500"/>
              </a:spcBef>
              <a:buClr>
                <a:schemeClr val="accent6"/>
              </a:buClr>
              <a:buFontTx/>
              <a:buNone/>
              <a:defRPr sz="2000" kern="1200">
                <a:solidFill>
                  <a:schemeClr val="tx2"/>
                </a:solidFill>
                <a:latin typeface="+mn-lt"/>
                <a:ea typeface="+mn-ea"/>
                <a:cs typeface="+mn-cs"/>
              </a:defRPr>
            </a:lvl4pPr>
            <a:lvl5pPr marL="1554163" indent="0" algn="l" defTabSz="914400" rtl="0" eaLnBrk="1" latinLnBrk="0" hangingPunct="1">
              <a:lnSpc>
                <a:spcPct val="90000"/>
              </a:lnSpc>
              <a:spcBef>
                <a:spcPts val="500"/>
              </a:spcBef>
              <a:buClr>
                <a:srgbClr val="8E1400"/>
              </a:buClr>
              <a:buFontTx/>
              <a:buNone/>
              <a:defRPr sz="1800" kern="1200">
                <a:solidFill>
                  <a:srgbClr val="26262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Jean-Yves Blay, MD </a:t>
            </a:r>
          </a:p>
          <a:p>
            <a:pPr lvl="1"/>
            <a:r>
              <a:rPr lang="en-US" sz="1800" dirty="0"/>
              <a:t>Directeur Général-General director</a:t>
            </a:r>
          </a:p>
          <a:p>
            <a:pPr lvl="1"/>
            <a:r>
              <a:rPr lang="en-US" sz="1800" dirty="0"/>
              <a:t>Centre Léon Bérard</a:t>
            </a:r>
          </a:p>
          <a:p>
            <a:pPr lvl="1"/>
            <a:r>
              <a:rPr lang="en-US" sz="1800" dirty="0"/>
              <a:t>Lyon, France</a:t>
            </a:r>
          </a:p>
          <a:p>
            <a:endParaRPr lang="en-US" dirty="0"/>
          </a:p>
          <a:p>
            <a:endParaRPr lang="en-US" dirty="0"/>
          </a:p>
        </p:txBody>
      </p:sp>
    </p:spTree>
    <p:extLst>
      <p:ext uri="{BB962C8B-B14F-4D97-AF65-F5344CB8AC3E}">
        <p14:creationId xmlns:p14="http://schemas.microsoft.com/office/powerpoint/2010/main" val="77924418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5"/>
          </p:nvPr>
        </p:nvSpPr>
        <p:spPr/>
        <p:txBody>
          <a:bodyPr/>
          <a:lstStyle/>
          <a:p>
            <a:r>
              <a:rPr lang="en-US" dirty="0"/>
              <a:t>a. Wilky BA, et al. </a:t>
            </a:r>
            <a:r>
              <a:rPr lang="en-US" i="1" dirty="0"/>
              <a:t>Lancet Oncol. </a:t>
            </a:r>
            <a:r>
              <a:rPr lang="en-US" dirty="0"/>
              <a:t>2019;20:837-848; b. Martin Broto J, et al. ESMO 2019. Abstract 1669O. </a:t>
            </a:r>
          </a:p>
        </p:txBody>
      </p:sp>
      <p:sp>
        <p:nvSpPr>
          <p:cNvPr id="6" name="Title 5"/>
          <p:cNvSpPr>
            <a:spLocks noGrp="1"/>
          </p:cNvSpPr>
          <p:nvPr>
            <p:ph type="title"/>
          </p:nvPr>
        </p:nvSpPr>
        <p:spPr/>
        <p:txBody>
          <a:bodyPr/>
          <a:lstStyle/>
          <a:p>
            <a:r>
              <a:rPr lang="en-US" dirty="0"/>
              <a:t>Implications From Recent Trials in Sarcoma</a:t>
            </a:r>
          </a:p>
        </p:txBody>
      </p:sp>
      <p:sp>
        <p:nvSpPr>
          <p:cNvPr id="8" name="Content Placeholder 7"/>
          <p:cNvSpPr>
            <a:spLocks noGrp="1"/>
          </p:cNvSpPr>
          <p:nvPr>
            <p:ph sz="quarter" idx="16"/>
          </p:nvPr>
        </p:nvSpPr>
        <p:spPr/>
        <p:txBody>
          <a:bodyPr/>
          <a:lstStyle/>
          <a:p>
            <a:pPr lvl="1"/>
            <a:r>
              <a:rPr lang="en-US" dirty="0"/>
              <a:t>Randomized trials are feasible in many of these uncommon subtypes</a:t>
            </a:r>
          </a:p>
          <a:p>
            <a:pPr lvl="2"/>
            <a:r>
              <a:rPr lang="en-US" dirty="0"/>
              <a:t>Phase 2 studies are still appropriate for very rare types</a:t>
            </a:r>
          </a:p>
          <a:p>
            <a:pPr lvl="1"/>
            <a:r>
              <a:rPr lang="en-US" dirty="0"/>
              <a:t>Immunotherapy appears active when given in combination with targeted therapy in some subsets</a:t>
            </a:r>
            <a:r>
              <a:rPr lang="en-US" baseline="30000" dirty="0"/>
              <a:t>[a,b]</a:t>
            </a:r>
          </a:p>
          <a:p>
            <a:pPr lvl="1"/>
            <a:endParaRPr lang="en-US" dirty="0"/>
          </a:p>
        </p:txBody>
      </p:sp>
    </p:spTree>
    <p:extLst>
      <p:ext uri="{BB962C8B-B14F-4D97-AF65-F5344CB8AC3E}">
        <p14:creationId xmlns:p14="http://schemas.microsoft.com/office/powerpoint/2010/main" val="114968092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A4536182-D5EE-40A3-B896-48C4FD607897}"/>
              </a:ext>
            </a:extLst>
          </p:cNvPr>
          <p:cNvSpPr>
            <a:spLocks noGrp="1"/>
          </p:cNvSpPr>
          <p:nvPr>
            <p:ph type="body" sz="quarter" idx="15"/>
          </p:nvPr>
        </p:nvSpPr>
        <p:spPr/>
        <p:txBody>
          <a:bodyPr/>
          <a:lstStyle/>
          <a:p>
            <a:endParaRPr lang="en-US" dirty="0"/>
          </a:p>
        </p:txBody>
      </p:sp>
      <p:sp>
        <p:nvSpPr>
          <p:cNvPr id="3" name="Title 2"/>
          <p:cNvSpPr>
            <a:spLocks noGrp="1"/>
          </p:cNvSpPr>
          <p:nvPr>
            <p:ph type="title"/>
          </p:nvPr>
        </p:nvSpPr>
        <p:spPr/>
        <p:txBody>
          <a:bodyPr/>
          <a:lstStyle/>
          <a:p>
            <a:r>
              <a:rPr lang="en-US" dirty="0"/>
              <a:t>Future Directions</a:t>
            </a:r>
          </a:p>
        </p:txBody>
      </p:sp>
      <p:sp>
        <p:nvSpPr>
          <p:cNvPr id="4" name="Content Placeholder 3"/>
          <p:cNvSpPr>
            <a:spLocks noGrp="1"/>
          </p:cNvSpPr>
          <p:nvPr>
            <p:ph sz="quarter" idx="16"/>
          </p:nvPr>
        </p:nvSpPr>
        <p:spPr/>
        <p:txBody>
          <a:bodyPr/>
          <a:lstStyle/>
          <a:p>
            <a:pPr lvl="1"/>
            <a:r>
              <a:rPr lang="en-US" dirty="0"/>
              <a:t>Immunotherapy and VEGFR2 inhibitors</a:t>
            </a:r>
          </a:p>
          <a:p>
            <a:pPr lvl="1"/>
            <a:r>
              <a:rPr lang="en-US" dirty="0"/>
              <a:t>Greater understanding of molecular drivers</a:t>
            </a:r>
          </a:p>
          <a:p>
            <a:pPr lvl="1"/>
            <a:r>
              <a:rPr lang="en-US" dirty="0"/>
              <a:t>Use of combinations to exploit driver mutation</a:t>
            </a:r>
          </a:p>
          <a:p>
            <a:pPr lvl="1"/>
            <a:r>
              <a:rPr lang="en-US" dirty="0"/>
              <a:t>Combinations of VEGFR inhibitors and </a:t>
            </a:r>
            <a:br>
              <a:rPr lang="en-US" dirty="0"/>
            </a:br>
            <a:r>
              <a:rPr lang="en-US" dirty="0"/>
              <a:t>antiangiogenic therapy</a:t>
            </a:r>
          </a:p>
          <a:p>
            <a:endParaRPr lang="en-US" dirty="0"/>
          </a:p>
          <a:p>
            <a:endParaRPr lang="en-US" dirty="0"/>
          </a:p>
        </p:txBody>
      </p:sp>
    </p:spTree>
    <p:extLst>
      <p:ext uri="{BB962C8B-B14F-4D97-AF65-F5344CB8AC3E}">
        <p14:creationId xmlns:p14="http://schemas.microsoft.com/office/powerpoint/2010/main" val="37922293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5"/>
          </p:nvPr>
        </p:nvSpPr>
        <p:spPr/>
        <p:txBody>
          <a:bodyPr/>
          <a:lstStyle/>
          <a:p>
            <a:r>
              <a:rPr lang="en-US" dirty="0"/>
              <a:t>Carmagnani Pestana R, et al. </a:t>
            </a:r>
            <a:r>
              <a:rPr lang="en-US" i="1" dirty="0"/>
              <a:t>JCO Precis Oncol. </a:t>
            </a:r>
            <a:r>
              <a:rPr lang="en-US" dirty="0"/>
              <a:t>2019;2019.</a:t>
            </a:r>
          </a:p>
        </p:txBody>
      </p:sp>
      <p:sp>
        <p:nvSpPr>
          <p:cNvPr id="3" name="Title 2"/>
          <p:cNvSpPr>
            <a:spLocks noGrp="1"/>
          </p:cNvSpPr>
          <p:nvPr>
            <p:ph type="title"/>
          </p:nvPr>
        </p:nvSpPr>
        <p:spPr/>
        <p:txBody>
          <a:bodyPr/>
          <a:lstStyle/>
          <a:p>
            <a:r>
              <a:rPr lang="en-US" sz="3200" dirty="0"/>
              <a:t>Moving Toward Individualized Therapy in Sarcoma </a:t>
            </a:r>
          </a:p>
        </p:txBody>
      </p:sp>
      <p:graphicFrame>
        <p:nvGraphicFramePr>
          <p:cNvPr id="6" name="Content Placeholder 5"/>
          <p:cNvGraphicFramePr>
            <a:graphicFrameLocks noGrp="1"/>
          </p:cNvGraphicFramePr>
          <p:nvPr>
            <p:ph sz="quarter" idx="4294967295"/>
            <p:extLst>
              <p:ext uri="{D42A27DB-BD31-4B8C-83A1-F6EECF244321}">
                <p14:modId xmlns:p14="http://schemas.microsoft.com/office/powerpoint/2010/main" val="2627209818"/>
              </p:ext>
            </p:extLst>
          </p:nvPr>
        </p:nvGraphicFramePr>
        <p:xfrm>
          <a:off x="228600" y="1447800"/>
          <a:ext cx="8524875" cy="4876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Right Arrow 8"/>
          <p:cNvSpPr/>
          <p:nvPr/>
        </p:nvSpPr>
        <p:spPr>
          <a:xfrm>
            <a:off x="3043237" y="3886200"/>
            <a:ext cx="2895600" cy="1676400"/>
          </a:xfrm>
          <a:prstGeom prst="rightArrow">
            <a:avLst>
              <a:gd name="adj1" fmla="val 58523"/>
              <a:gd name="adj2" fmla="val 44293"/>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300" dirty="0"/>
              <a:t>Effective conduct of clinical trials in rare tumor types</a:t>
            </a:r>
          </a:p>
        </p:txBody>
      </p:sp>
    </p:spTree>
    <p:extLst>
      <p:ext uri="{BB962C8B-B14F-4D97-AF65-F5344CB8AC3E}">
        <p14:creationId xmlns:p14="http://schemas.microsoft.com/office/powerpoint/2010/main" val="14580019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5"/>
          </p:nvPr>
        </p:nvSpPr>
        <p:spPr/>
        <p:txBody>
          <a:bodyPr/>
          <a:lstStyle/>
          <a:p>
            <a:r>
              <a:rPr lang="en-US" dirty="0"/>
              <a:t>a. Penel N, et al. ESMO 2019. Abstract 1695P.</a:t>
            </a:r>
          </a:p>
        </p:txBody>
      </p:sp>
      <p:sp>
        <p:nvSpPr>
          <p:cNvPr id="3" name="Title 2"/>
          <p:cNvSpPr>
            <a:spLocks noGrp="1"/>
          </p:cNvSpPr>
          <p:nvPr>
            <p:ph type="title"/>
          </p:nvPr>
        </p:nvSpPr>
        <p:spPr/>
        <p:txBody>
          <a:bodyPr/>
          <a:lstStyle/>
          <a:p>
            <a:r>
              <a:rPr lang="en-US" dirty="0"/>
              <a:t>Comparing VEGFR-Targeting Agents</a:t>
            </a:r>
          </a:p>
        </p:txBody>
      </p:sp>
      <p:sp>
        <p:nvSpPr>
          <p:cNvPr id="4" name="Content Placeholder 3"/>
          <p:cNvSpPr>
            <a:spLocks noGrp="1"/>
          </p:cNvSpPr>
          <p:nvPr>
            <p:ph sz="quarter" idx="16"/>
          </p:nvPr>
        </p:nvSpPr>
        <p:spPr/>
        <p:txBody>
          <a:bodyPr/>
          <a:lstStyle/>
          <a:p>
            <a:r>
              <a:rPr lang="en-US" dirty="0"/>
              <a:t>Are all VEGFR2 inhibitors equal? </a:t>
            </a:r>
          </a:p>
          <a:p>
            <a:pPr lvl="1"/>
            <a:r>
              <a:rPr lang="en-US" dirty="0"/>
              <a:t>Initial data suggested similar activity across VEGFR2 inhibitors</a:t>
            </a:r>
          </a:p>
          <a:p>
            <a:pPr lvl="1"/>
            <a:r>
              <a:rPr lang="en-US" dirty="0"/>
              <a:t>Data from REGOSARC suggest regorafenib may have activity in patients with progression on pazopanib</a:t>
            </a:r>
            <a:r>
              <a:rPr lang="en-US" baseline="30000" dirty="0"/>
              <a:t>[a] </a:t>
            </a:r>
          </a:p>
          <a:p>
            <a:endParaRPr lang="en-US" dirty="0"/>
          </a:p>
        </p:txBody>
      </p:sp>
    </p:spTree>
    <p:extLst>
      <p:ext uri="{BB962C8B-B14F-4D97-AF65-F5344CB8AC3E}">
        <p14:creationId xmlns:p14="http://schemas.microsoft.com/office/powerpoint/2010/main" val="224769705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5"/>
          </p:nvPr>
        </p:nvSpPr>
        <p:spPr/>
        <p:txBody>
          <a:bodyPr/>
          <a:lstStyle/>
          <a:p>
            <a:r>
              <a:rPr lang="en-US" dirty="0"/>
              <a:t>a. ClinicalTrials.gov. NCT03793361; b. Yonemori K, et al. ESMO 2019. Abstract 1732TiP; </a:t>
            </a:r>
            <a:br>
              <a:rPr lang="en-US" dirty="0"/>
            </a:br>
            <a:r>
              <a:rPr lang="en-US" dirty="0"/>
              <a:t>c. ClinicalTrials.gov. NCT03742193.</a:t>
            </a:r>
          </a:p>
        </p:txBody>
      </p:sp>
      <p:sp>
        <p:nvSpPr>
          <p:cNvPr id="2" name="Title 1"/>
          <p:cNvSpPr>
            <a:spLocks noGrp="1"/>
          </p:cNvSpPr>
          <p:nvPr>
            <p:ph type="title"/>
          </p:nvPr>
        </p:nvSpPr>
        <p:spPr/>
        <p:txBody>
          <a:bodyPr/>
          <a:lstStyle/>
          <a:p>
            <a:r>
              <a:rPr lang="en-US" dirty="0"/>
              <a:t>Other Key Ongoing Trials</a:t>
            </a:r>
          </a:p>
        </p:txBody>
      </p:sp>
      <p:sp>
        <p:nvSpPr>
          <p:cNvPr id="4" name="Content Placeholder 3"/>
          <p:cNvSpPr>
            <a:spLocks noGrp="1"/>
          </p:cNvSpPr>
          <p:nvPr>
            <p:ph sz="quarter" idx="16"/>
          </p:nvPr>
        </p:nvSpPr>
        <p:spPr/>
        <p:txBody>
          <a:bodyPr/>
          <a:lstStyle/>
          <a:p>
            <a:pPr lvl="1"/>
            <a:r>
              <a:rPr lang="en-US" dirty="0"/>
              <a:t>EREMISS -- phase 2 trial of regorafenib as maintenance therapy in metastatic non-adipocyte STS after doxorubicin-based chemotherapy</a:t>
            </a:r>
            <a:r>
              <a:rPr lang="en-US" baseline="30000" dirty="0"/>
              <a:t>[a] </a:t>
            </a:r>
          </a:p>
          <a:p>
            <a:pPr lvl="1"/>
            <a:r>
              <a:rPr lang="en-US" dirty="0"/>
              <a:t>Phase 2 study of the MDM2 inhibitor milademetan in intimal sarcoma</a:t>
            </a:r>
            <a:r>
              <a:rPr lang="en-US" baseline="30000" dirty="0"/>
              <a:t>[b]</a:t>
            </a:r>
          </a:p>
          <a:p>
            <a:pPr lvl="1"/>
            <a:r>
              <a:rPr lang="en-US" dirty="0"/>
              <a:t>PROACH -- phase 2 randomized trial of apatinib and chemotherapy in patients with resectable pulmonary metastasis of osteosarcoma</a:t>
            </a:r>
            <a:r>
              <a:rPr lang="en-US" baseline="30000" dirty="0"/>
              <a:t>[c]</a:t>
            </a:r>
          </a:p>
        </p:txBody>
      </p:sp>
    </p:spTree>
    <p:extLst>
      <p:ext uri="{BB962C8B-B14F-4D97-AF65-F5344CB8AC3E}">
        <p14:creationId xmlns:p14="http://schemas.microsoft.com/office/powerpoint/2010/main" val="300447216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Abbreviations</a:t>
            </a:r>
            <a:endParaRPr lang="en-US" dirty="0"/>
          </a:p>
        </p:txBody>
      </p:sp>
      <p:sp>
        <p:nvSpPr>
          <p:cNvPr id="6" name="Content Placeholder 5"/>
          <p:cNvSpPr>
            <a:spLocks noGrp="1"/>
          </p:cNvSpPr>
          <p:nvPr>
            <p:ph sz="quarter" idx="10"/>
          </p:nvPr>
        </p:nvSpPr>
        <p:spPr/>
        <p:txBody>
          <a:bodyPr/>
          <a:lstStyle/>
          <a:p>
            <a:r>
              <a:rPr lang="en-US" dirty="0"/>
              <a:t>AE = adverse event</a:t>
            </a:r>
          </a:p>
          <a:p>
            <a:r>
              <a:rPr lang="en-US" dirty="0"/>
              <a:t>ALK = anaplastic lymphoma kinase</a:t>
            </a:r>
          </a:p>
          <a:p>
            <a:r>
              <a:rPr lang="en-US" dirty="0"/>
              <a:t>ASPS = alveolar soft part sarcoma</a:t>
            </a:r>
          </a:p>
          <a:p>
            <a:r>
              <a:rPr lang="en-US" dirty="0"/>
              <a:t>CR = complete response</a:t>
            </a:r>
          </a:p>
          <a:p>
            <a:r>
              <a:rPr lang="en-US" dirty="0" err="1"/>
              <a:t>ctDNA</a:t>
            </a:r>
            <a:r>
              <a:rPr lang="en-US" dirty="0"/>
              <a:t> = circulating tumor DNA</a:t>
            </a:r>
          </a:p>
          <a:p>
            <a:r>
              <a:rPr lang="en-US" dirty="0"/>
              <a:t>ESMO = European Society for Medical Oncology </a:t>
            </a:r>
          </a:p>
          <a:p>
            <a:r>
              <a:rPr lang="en-US" dirty="0"/>
              <a:t>EZH2 = enhancer of </a:t>
            </a:r>
            <a:r>
              <a:rPr lang="en-US" dirty="0" err="1"/>
              <a:t>zeste</a:t>
            </a:r>
            <a:r>
              <a:rPr lang="en-US" dirty="0"/>
              <a:t> homolog 2</a:t>
            </a:r>
          </a:p>
          <a:p>
            <a:r>
              <a:rPr lang="en-US" dirty="0"/>
              <a:t>FDG = </a:t>
            </a:r>
            <a:r>
              <a:rPr lang="en-US" dirty="0" err="1"/>
              <a:t>fluorodeoxyglucose</a:t>
            </a:r>
            <a:endParaRPr lang="en-US" dirty="0"/>
          </a:p>
          <a:p>
            <a:r>
              <a:rPr lang="en-US" dirty="0"/>
              <a:t>GIST - gastrointestinal stromal tumors</a:t>
            </a:r>
          </a:p>
          <a:p>
            <a:r>
              <a:rPr lang="en-US" dirty="0"/>
              <a:t>MAPK = mitogen-activated protein kinase</a:t>
            </a:r>
          </a:p>
          <a:p>
            <a:r>
              <a:rPr lang="en-US" dirty="0" err="1"/>
              <a:t>mDOR</a:t>
            </a:r>
            <a:r>
              <a:rPr lang="en-US" dirty="0"/>
              <a:t> = median duration of response</a:t>
            </a:r>
          </a:p>
          <a:p>
            <a:r>
              <a:rPr lang="en-US" dirty="0" err="1"/>
              <a:t>mOS</a:t>
            </a:r>
            <a:r>
              <a:rPr lang="en-US" dirty="0"/>
              <a:t> = median overall survival</a:t>
            </a:r>
          </a:p>
          <a:p>
            <a:r>
              <a:rPr lang="en-US" dirty="0" err="1"/>
              <a:t>mPFS</a:t>
            </a:r>
            <a:r>
              <a:rPr lang="en-US" dirty="0"/>
              <a:t> = median progression-free survival</a:t>
            </a:r>
          </a:p>
          <a:p>
            <a:r>
              <a:rPr lang="en-US" dirty="0" err="1"/>
              <a:t>NaF</a:t>
            </a:r>
            <a:r>
              <a:rPr lang="en-US" dirty="0"/>
              <a:t> = sodium fluoride</a:t>
            </a:r>
          </a:p>
          <a:p>
            <a:r>
              <a:rPr lang="en-US" dirty="0"/>
              <a:t>NGS = next-generation sequencing</a:t>
            </a:r>
          </a:p>
          <a:p>
            <a:r>
              <a:rPr lang="en-US" dirty="0"/>
              <a:t>NSCLC = non-small cell lung cancer</a:t>
            </a:r>
          </a:p>
          <a:p>
            <a:r>
              <a:rPr lang="en-US" dirty="0"/>
              <a:t>ORR = overall response rate</a:t>
            </a:r>
          </a:p>
          <a:p>
            <a:r>
              <a:rPr lang="en-US" dirty="0"/>
              <a:t>OS = overall survival</a:t>
            </a:r>
          </a:p>
          <a:p>
            <a:r>
              <a:rPr lang="en-US" dirty="0"/>
              <a:t>PAZ = </a:t>
            </a:r>
            <a:r>
              <a:rPr lang="en-US" dirty="0" err="1"/>
              <a:t>pazopanib</a:t>
            </a:r>
            <a:endParaRPr lang="en-US" dirty="0"/>
          </a:p>
          <a:p>
            <a:endParaRPr lang="en-US" dirty="0"/>
          </a:p>
        </p:txBody>
      </p:sp>
    </p:spTree>
    <p:extLst>
      <p:ext uri="{BB962C8B-B14F-4D97-AF65-F5344CB8AC3E}">
        <p14:creationId xmlns:p14="http://schemas.microsoft.com/office/powerpoint/2010/main" val="418781415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Abbreviations (</a:t>
            </a:r>
            <a:r>
              <a:rPr lang="en-US" dirty="0" err="1" smtClean="0"/>
              <a:t>cont</a:t>
            </a:r>
            <a:r>
              <a:rPr lang="en-US" dirty="0" smtClean="0"/>
              <a:t>)</a:t>
            </a:r>
            <a:endParaRPr lang="en-US" dirty="0"/>
          </a:p>
        </p:txBody>
      </p:sp>
      <p:sp>
        <p:nvSpPr>
          <p:cNvPr id="3" name="Content Placeholder 2"/>
          <p:cNvSpPr>
            <a:spLocks noGrp="1"/>
          </p:cNvSpPr>
          <p:nvPr>
            <p:ph sz="quarter" idx="10"/>
          </p:nvPr>
        </p:nvSpPr>
        <p:spPr/>
        <p:txBody>
          <a:bodyPr/>
          <a:lstStyle/>
          <a:p>
            <a:r>
              <a:rPr lang="en-US" dirty="0"/>
              <a:t>PD = progressive disease</a:t>
            </a:r>
          </a:p>
          <a:p>
            <a:r>
              <a:rPr lang="en-US" dirty="0"/>
              <a:t>PD-1 = programmed death-1</a:t>
            </a:r>
          </a:p>
          <a:p>
            <a:r>
              <a:rPr lang="en-US" dirty="0"/>
              <a:t>PDGFR = platelet-derived growth factor receptor</a:t>
            </a:r>
          </a:p>
          <a:p>
            <a:r>
              <a:rPr lang="en-US" dirty="0"/>
              <a:t>PET = positron emission tomography</a:t>
            </a:r>
          </a:p>
          <a:p>
            <a:r>
              <a:rPr lang="en-US" dirty="0"/>
              <a:t>PFS = progression-free survival</a:t>
            </a:r>
          </a:p>
          <a:p>
            <a:r>
              <a:rPr lang="en-US" dirty="0"/>
              <a:t>PI3K = phosphoinositide 3-kinase</a:t>
            </a:r>
          </a:p>
          <a:p>
            <a:r>
              <a:rPr lang="en-US" dirty="0"/>
              <a:t>PR = partial response</a:t>
            </a:r>
          </a:p>
          <a:p>
            <a:r>
              <a:rPr lang="en-US" dirty="0"/>
              <a:t>REG = </a:t>
            </a:r>
            <a:r>
              <a:rPr lang="en-US" dirty="0" err="1"/>
              <a:t>regorafenib</a:t>
            </a:r>
            <a:endParaRPr lang="en-US" dirty="0"/>
          </a:p>
          <a:p>
            <a:r>
              <a:rPr lang="en-US" dirty="0"/>
              <a:t>SD = stable disease</a:t>
            </a:r>
          </a:p>
          <a:p>
            <a:r>
              <a:rPr lang="en-US" dirty="0"/>
              <a:t>siRNA = small interfering RNA</a:t>
            </a:r>
          </a:p>
          <a:p>
            <a:r>
              <a:rPr lang="en-US" dirty="0"/>
              <a:t>STS = soft tissue sarcoma</a:t>
            </a:r>
          </a:p>
          <a:p>
            <a:r>
              <a:rPr lang="en-US" dirty="0"/>
              <a:t>TKI = tyrosine kinase inhibitor</a:t>
            </a:r>
          </a:p>
          <a:p>
            <a:r>
              <a:rPr lang="en-US" dirty="0"/>
              <a:t>TRAE = treatment-related adverse event</a:t>
            </a:r>
          </a:p>
          <a:p>
            <a:r>
              <a:rPr lang="en-US" dirty="0"/>
              <a:t>TRK = tropomyosin receptor kinase </a:t>
            </a:r>
          </a:p>
          <a:p>
            <a:r>
              <a:rPr lang="en-US" dirty="0"/>
              <a:t>VEGF = vascular endothelial growth factor</a:t>
            </a:r>
          </a:p>
          <a:p>
            <a:r>
              <a:rPr lang="en-US"/>
              <a:t> VEGFR2 = vascular endothelial growth factor receptor 2</a:t>
            </a:r>
          </a:p>
          <a:p>
            <a:endParaRPr lang="en-US"/>
          </a:p>
        </p:txBody>
      </p:sp>
    </p:spTree>
    <p:extLst>
      <p:ext uri="{BB962C8B-B14F-4D97-AF65-F5344CB8AC3E}">
        <p14:creationId xmlns:p14="http://schemas.microsoft.com/office/powerpoint/2010/main" val="603481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5"/>
          </p:nvPr>
        </p:nvSpPr>
        <p:spPr/>
        <p:txBody>
          <a:bodyPr/>
          <a:lstStyle/>
          <a:p>
            <a:r>
              <a:rPr lang="en-US" dirty="0"/>
              <a:t>Siden EG, et al. </a:t>
            </a:r>
            <a:r>
              <a:rPr lang="en-US" i="1" dirty="0"/>
              <a:t>Contemp Clin Trials Commun</a:t>
            </a:r>
            <a:r>
              <a:rPr lang="en-US" dirty="0"/>
              <a:t>. 2019;15:100406.</a:t>
            </a:r>
          </a:p>
        </p:txBody>
      </p:sp>
      <p:sp>
        <p:nvSpPr>
          <p:cNvPr id="3" name="Title 2"/>
          <p:cNvSpPr>
            <a:spLocks noGrp="1"/>
          </p:cNvSpPr>
          <p:nvPr>
            <p:ph type="title"/>
          </p:nvPr>
        </p:nvSpPr>
        <p:spPr/>
        <p:txBody>
          <a:bodyPr/>
          <a:lstStyle/>
          <a:p>
            <a:r>
              <a:rPr lang="en-US" dirty="0"/>
              <a:t>Innovative Trial Design May Aid Clinical </a:t>
            </a:r>
            <a:br>
              <a:rPr lang="en-US" dirty="0"/>
            </a:br>
            <a:r>
              <a:rPr lang="en-US" dirty="0"/>
              <a:t>Trial Conduct</a:t>
            </a:r>
          </a:p>
        </p:txBody>
      </p:sp>
      <p:sp>
        <p:nvSpPr>
          <p:cNvPr id="4" name="Content Placeholder 3"/>
          <p:cNvSpPr>
            <a:spLocks noGrp="1"/>
          </p:cNvSpPr>
          <p:nvPr>
            <p:ph sz="quarter" idx="16"/>
          </p:nvPr>
        </p:nvSpPr>
        <p:spPr/>
        <p:txBody>
          <a:bodyPr/>
          <a:lstStyle/>
          <a:p>
            <a:pPr lvl="1"/>
            <a:r>
              <a:rPr lang="en-US" dirty="0"/>
              <a:t>Master protocol</a:t>
            </a:r>
          </a:p>
          <a:p>
            <a:pPr lvl="2"/>
            <a:r>
              <a:rPr lang="en-US" dirty="0"/>
              <a:t>General term for a study divided into substudies to evaluate multiply hypotheses</a:t>
            </a:r>
          </a:p>
          <a:p>
            <a:pPr lvl="1"/>
            <a:r>
              <a:rPr lang="en-US" dirty="0"/>
              <a:t>Types of master protocols:</a:t>
            </a:r>
          </a:p>
          <a:p>
            <a:pPr lvl="2"/>
            <a:r>
              <a:rPr lang="en-US" dirty="0"/>
              <a:t>Basket trial – single intervention studied in multiple populations </a:t>
            </a:r>
          </a:p>
          <a:p>
            <a:pPr lvl="2"/>
            <a:r>
              <a:rPr lang="en-US" dirty="0"/>
              <a:t>Umbrella trial – multiple interventions studied in a single disease population  </a:t>
            </a:r>
          </a:p>
          <a:p>
            <a:pPr lvl="2"/>
            <a:r>
              <a:rPr lang="en-US" dirty="0"/>
              <a:t>Platform trial – multiple interventions studied in a perpetual manner; arms can be added or dropped</a:t>
            </a:r>
          </a:p>
        </p:txBody>
      </p:sp>
    </p:spTree>
    <p:extLst>
      <p:ext uri="{BB962C8B-B14F-4D97-AF65-F5344CB8AC3E}">
        <p14:creationId xmlns:p14="http://schemas.microsoft.com/office/powerpoint/2010/main" val="23882912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6"/>
          <p:cNvSpPr>
            <a:spLocks noGrp="1"/>
          </p:cNvSpPr>
          <p:nvPr>
            <p:ph type="body" sz="quarter" idx="15"/>
          </p:nvPr>
        </p:nvSpPr>
        <p:spPr/>
        <p:txBody>
          <a:bodyPr/>
          <a:lstStyle/>
          <a:p>
            <a:r>
              <a:rPr lang="en-US" dirty="0"/>
              <a:t>Carmagnani Pestana R, et al. </a:t>
            </a:r>
            <a:r>
              <a:rPr lang="en-US" i="1" dirty="0"/>
              <a:t>JCO Precis Oncol</a:t>
            </a:r>
            <a:r>
              <a:rPr lang="en-US" dirty="0"/>
              <a:t>. 2019;2019.</a:t>
            </a:r>
          </a:p>
        </p:txBody>
      </p:sp>
      <p:sp>
        <p:nvSpPr>
          <p:cNvPr id="3" name="Title 2"/>
          <p:cNvSpPr>
            <a:spLocks noGrp="1"/>
          </p:cNvSpPr>
          <p:nvPr>
            <p:ph type="title"/>
          </p:nvPr>
        </p:nvSpPr>
        <p:spPr/>
        <p:txBody>
          <a:bodyPr/>
          <a:lstStyle/>
          <a:p>
            <a:r>
              <a:rPr lang="en-US" dirty="0"/>
              <a:t>Challenges in Applying Newer Therapies</a:t>
            </a:r>
          </a:p>
        </p:txBody>
      </p:sp>
      <p:sp>
        <p:nvSpPr>
          <p:cNvPr id="4" name="Content Placeholder 3"/>
          <p:cNvSpPr>
            <a:spLocks noGrp="1"/>
          </p:cNvSpPr>
          <p:nvPr>
            <p:ph sz="quarter" idx="16"/>
          </p:nvPr>
        </p:nvSpPr>
        <p:spPr/>
        <p:txBody>
          <a:bodyPr/>
          <a:lstStyle/>
          <a:p>
            <a:pPr lvl="1"/>
            <a:r>
              <a:rPr lang="en-US" dirty="0"/>
              <a:t>Immunotherapy</a:t>
            </a:r>
          </a:p>
          <a:p>
            <a:pPr lvl="2"/>
            <a:r>
              <a:rPr lang="en-US" dirty="0"/>
              <a:t>Immune microenvironment of STS subsets has not been well characterized</a:t>
            </a:r>
          </a:p>
          <a:p>
            <a:pPr lvl="2"/>
            <a:r>
              <a:rPr lang="en-US" dirty="0"/>
              <a:t>Can biomarkers be used to select for sarcomas sensitive to immune checkpoint inhibitors?</a:t>
            </a:r>
          </a:p>
          <a:p>
            <a:pPr lvl="1"/>
            <a:r>
              <a:rPr lang="en-US" dirty="0"/>
              <a:t>Targeted therapy</a:t>
            </a:r>
          </a:p>
          <a:p>
            <a:pPr lvl="2"/>
            <a:r>
              <a:rPr lang="en-US" dirty="0"/>
              <a:t>Can we identify patients likely to respond?</a:t>
            </a:r>
          </a:p>
          <a:p>
            <a:pPr lvl="2"/>
            <a:r>
              <a:rPr lang="en-US" dirty="0"/>
              <a:t>What do to when patients develop resistance</a:t>
            </a:r>
          </a:p>
        </p:txBody>
      </p:sp>
    </p:spTree>
    <p:extLst>
      <p:ext uri="{BB962C8B-B14F-4D97-AF65-F5344CB8AC3E}">
        <p14:creationId xmlns:p14="http://schemas.microsoft.com/office/powerpoint/2010/main" val="41103450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Clinical Updates in Evolving Treatment Strategies for Sarcoma</a:t>
            </a:r>
          </a:p>
        </p:txBody>
      </p:sp>
      <p:sp>
        <p:nvSpPr>
          <p:cNvPr id="3" name="Subtitle 2"/>
          <p:cNvSpPr>
            <a:spLocks noGrp="1"/>
          </p:cNvSpPr>
          <p:nvPr>
            <p:ph type="subTitle" idx="1"/>
          </p:nvPr>
        </p:nvSpPr>
        <p:spPr/>
        <p:txBody>
          <a:bodyPr/>
          <a:lstStyle/>
          <a:p>
            <a:r>
              <a:rPr lang="en-US" dirty="0"/>
              <a:t>Multitargeted TKIs/VEGF Inhibitors</a:t>
            </a:r>
          </a:p>
        </p:txBody>
      </p:sp>
      <p:sp>
        <p:nvSpPr>
          <p:cNvPr id="9" name="Text Placeholder 8"/>
          <p:cNvSpPr>
            <a:spLocks noGrp="1"/>
          </p:cNvSpPr>
          <p:nvPr>
            <p:ph type="body" sz="quarter" idx="10"/>
          </p:nvPr>
        </p:nvSpPr>
        <p:spPr/>
        <p:txBody>
          <a:bodyPr/>
          <a:lstStyle/>
          <a:p>
            <a:r>
              <a:rPr lang="en-US" dirty="0"/>
              <a:t>Panelist</a:t>
            </a:r>
          </a:p>
        </p:txBody>
      </p:sp>
      <p:sp>
        <p:nvSpPr>
          <p:cNvPr id="15" name="Text Placeholder 4"/>
          <p:cNvSpPr txBox="1">
            <a:spLocks noGrp="1"/>
          </p:cNvSpPr>
          <p:nvPr>
            <p:ph type="body" sz="quarter" idx="15"/>
          </p:nvPr>
        </p:nvSpPr>
        <p:spPr/>
        <p:txBody>
          <a:bodyPr/>
          <a:lstStyle>
            <a:lvl1pPr marL="0" indent="0" algn="l" defTabSz="914400" rtl="0" eaLnBrk="1" latinLnBrk="0" hangingPunct="1">
              <a:lnSpc>
                <a:spcPct val="90000"/>
              </a:lnSpc>
              <a:spcBef>
                <a:spcPts val="0"/>
              </a:spcBef>
              <a:buFont typeface="Arial" panose="020B0604020202020204" pitchFamily="34" charset="0"/>
              <a:buNone/>
              <a:defRPr sz="2400" b="1" kern="1200">
                <a:solidFill>
                  <a:schemeClr val="tx1"/>
                </a:solidFill>
                <a:latin typeface="Calibri Light" panose="020F0302020204030204" pitchFamily="34" charset="0"/>
                <a:ea typeface="+mn-ea"/>
                <a:cs typeface="+mn-cs"/>
              </a:defRPr>
            </a:lvl1pPr>
            <a:lvl2pPr marL="0" indent="0" algn="l" defTabSz="914400" rtl="0" eaLnBrk="1" latinLnBrk="0" hangingPunct="1">
              <a:lnSpc>
                <a:spcPct val="90000"/>
              </a:lnSpc>
              <a:spcBef>
                <a:spcPts val="0"/>
              </a:spcBef>
              <a:buClr>
                <a:schemeClr val="accent6"/>
              </a:buClr>
              <a:buFontTx/>
              <a:buNone/>
              <a:defRPr sz="2000" kern="1200">
                <a:solidFill>
                  <a:schemeClr val="tx2"/>
                </a:solidFill>
                <a:latin typeface="+mn-lt"/>
                <a:ea typeface="+mn-ea"/>
                <a:cs typeface="+mn-cs"/>
              </a:defRPr>
            </a:lvl2pPr>
            <a:lvl3pPr marL="806450" indent="0" algn="l" defTabSz="914400" rtl="0" eaLnBrk="1" latinLnBrk="0" hangingPunct="1">
              <a:lnSpc>
                <a:spcPct val="90000"/>
              </a:lnSpc>
              <a:spcBef>
                <a:spcPts val="500"/>
              </a:spcBef>
              <a:buClr>
                <a:schemeClr val="accent6"/>
              </a:buClr>
              <a:buFontTx/>
              <a:buNone/>
              <a:defRPr sz="2400" kern="1200">
                <a:solidFill>
                  <a:schemeClr val="tx2"/>
                </a:solidFill>
                <a:latin typeface="+mn-lt"/>
                <a:ea typeface="+mn-ea"/>
                <a:cs typeface="+mn-cs"/>
              </a:defRPr>
            </a:lvl3pPr>
            <a:lvl4pPr marL="1198563" indent="0" algn="l" defTabSz="914400" rtl="0" eaLnBrk="1" latinLnBrk="0" hangingPunct="1">
              <a:lnSpc>
                <a:spcPct val="90000"/>
              </a:lnSpc>
              <a:spcBef>
                <a:spcPts val="500"/>
              </a:spcBef>
              <a:buClr>
                <a:schemeClr val="accent6"/>
              </a:buClr>
              <a:buFontTx/>
              <a:buNone/>
              <a:defRPr sz="2000" kern="1200">
                <a:solidFill>
                  <a:schemeClr val="tx2"/>
                </a:solidFill>
                <a:latin typeface="+mn-lt"/>
                <a:ea typeface="+mn-ea"/>
                <a:cs typeface="+mn-cs"/>
              </a:defRPr>
            </a:lvl4pPr>
            <a:lvl5pPr marL="1554163" indent="0" algn="l" defTabSz="914400" rtl="0" eaLnBrk="1" latinLnBrk="0" hangingPunct="1">
              <a:lnSpc>
                <a:spcPct val="90000"/>
              </a:lnSpc>
              <a:spcBef>
                <a:spcPts val="500"/>
              </a:spcBef>
              <a:buClr>
                <a:srgbClr val="8E1400"/>
              </a:buClr>
              <a:buFontTx/>
              <a:buNone/>
              <a:defRPr sz="1800" kern="1200">
                <a:solidFill>
                  <a:srgbClr val="26262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Jean-Yves Blay, MD </a:t>
            </a:r>
          </a:p>
          <a:p>
            <a:pPr lvl="1"/>
            <a:r>
              <a:rPr lang="en-US" dirty="0"/>
              <a:t>Directeur Général-General director</a:t>
            </a:r>
          </a:p>
          <a:p>
            <a:pPr lvl="1"/>
            <a:r>
              <a:rPr lang="en-US" dirty="0"/>
              <a:t>Centre Léon Bérard</a:t>
            </a:r>
          </a:p>
          <a:p>
            <a:pPr lvl="1"/>
            <a:r>
              <a:rPr lang="en-US" dirty="0"/>
              <a:t>Lyon, France</a:t>
            </a:r>
          </a:p>
          <a:p>
            <a:endParaRPr lang="en-US" dirty="0"/>
          </a:p>
          <a:p>
            <a:endParaRPr lang="en-US" dirty="0"/>
          </a:p>
        </p:txBody>
      </p:sp>
    </p:spTree>
    <p:extLst>
      <p:ext uri="{BB962C8B-B14F-4D97-AF65-F5344CB8AC3E}">
        <p14:creationId xmlns:p14="http://schemas.microsoft.com/office/powerpoint/2010/main" val="9390167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5"/>
          </p:nvPr>
        </p:nvSpPr>
        <p:spPr/>
        <p:txBody>
          <a:bodyPr/>
          <a:lstStyle/>
          <a:p>
            <a:r>
              <a:rPr lang="en-US" dirty="0"/>
              <a:t>Duffaud F, et al. </a:t>
            </a:r>
            <a:r>
              <a:rPr lang="en-US" i="1" dirty="0"/>
              <a:t>Lancet Oncol</a:t>
            </a:r>
            <a:r>
              <a:rPr lang="en-US" dirty="0"/>
              <a:t>. 2019;20:120-133.</a:t>
            </a:r>
          </a:p>
        </p:txBody>
      </p:sp>
      <p:sp>
        <p:nvSpPr>
          <p:cNvPr id="2" name="Title 1"/>
          <p:cNvSpPr>
            <a:spLocks noGrp="1"/>
          </p:cNvSpPr>
          <p:nvPr>
            <p:ph type="title"/>
          </p:nvPr>
        </p:nvSpPr>
        <p:spPr/>
        <p:txBody>
          <a:bodyPr/>
          <a:lstStyle/>
          <a:p>
            <a:r>
              <a:rPr lang="en-US" sz="3200" dirty="0"/>
              <a:t>REGOBONE</a:t>
            </a:r>
            <a:br>
              <a:rPr lang="en-US" sz="3200" dirty="0"/>
            </a:br>
            <a:r>
              <a:rPr lang="en-US" sz="2800" i="1" dirty="0"/>
              <a:t>Regorafenib in Patients With Metastatic Osteosarcoma </a:t>
            </a:r>
          </a:p>
        </p:txBody>
      </p:sp>
      <p:sp>
        <p:nvSpPr>
          <p:cNvPr id="3" name="Content Placeholder 2"/>
          <p:cNvSpPr>
            <a:spLocks noGrp="1"/>
          </p:cNvSpPr>
          <p:nvPr>
            <p:ph sz="quarter" idx="16"/>
          </p:nvPr>
        </p:nvSpPr>
        <p:spPr/>
        <p:txBody>
          <a:bodyPr/>
          <a:lstStyle/>
          <a:p>
            <a:pPr lvl="1"/>
            <a:r>
              <a:rPr lang="en-US" dirty="0"/>
              <a:t>Double-blind, placebo-controlled randomized phase 2 trial in patients age ≥ 10 with metastatic osteosarcoma with progression after 1-2 prior lines of chemotherapy</a:t>
            </a:r>
          </a:p>
          <a:p>
            <a:pPr lvl="1"/>
            <a:r>
              <a:rPr lang="en-US" dirty="0"/>
              <a:t>Efficacy in 38 evaluable adults (26 regorafenib/12 placebo)</a:t>
            </a:r>
          </a:p>
          <a:p>
            <a:pPr lvl="2"/>
            <a:r>
              <a:rPr lang="en-US" dirty="0"/>
              <a:t>8-week PFS 65% vs 0%</a:t>
            </a:r>
          </a:p>
          <a:p>
            <a:pPr lvl="2"/>
            <a:r>
              <a:rPr lang="en-US" dirty="0"/>
              <a:t>10 patients in placebo group crossed over</a:t>
            </a:r>
          </a:p>
          <a:p>
            <a:pPr lvl="1"/>
            <a:r>
              <a:rPr lang="en-US" dirty="0"/>
              <a:t>Safety</a:t>
            </a:r>
          </a:p>
          <a:p>
            <a:pPr lvl="2"/>
            <a:r>
              <a:rPr lang="en-US" dirty="0"/>
              <a:t>Most common grade ≥3 AEs: hypertension 24%; hand-foot skin reaction, fatigue, hypophosphatemia, chest pain – all 10%</a:t>
            </a:r>
          </a:p>
        </p:txBody>
      </p:sp>
    </p:spTree>
    <p:extLst>
      <p:ext uri="{BB962C8B-B14F-4D97-AF65-F5344CB8AC3E}">
        <p14:creationId xmlns:p14="http://schemas.microsoft.com/office/powerpoint/2010/main" val="32365241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5"/>
          </p:nvPr>
        </p:nvSpPr>
        <p:spPr/>
        <p:txBody>
          <a:bodyPr/>
          <a:lstStyle/>
          <a:p>
            <a:r>
              <a:rPr lang="en-US" dirty="0"/>
              <a:t>Duffaud F, et al. ESMO 2019. Abstract LBA88.</a:t>
            </a:r>
          </a:p>
        </p:txBody>
      </p:sp>
      <p:sp>
        <p:nvSpPr>
          <p:cNvPr id="2" name="Title 1"/>
          <p:cNvSpPr>
            <a:spLocks noGrp="1"/>
          </p:cNvSpPr>
          <p:nvPr>
            <p:ph type="title"/>
          </p:nvPr>
        </p:nvSpPr>
        <p:spPr/>
        <p:txBody>
          <a:bodyPr/>
          <a:lstStyle/>
          <a:p>
            <a:r>
              <a:rPr lang="en-US" sz="2800" dirty="0"/>
              <a:t>REGOBONE</a:t>
            </a:r>
            <a:br>
              <a:rPr lang="en-US" sz="2800" dirty="0"/>
            </a:br>
            <a:r>
              <a:rPr lang="en-US" sz="2800" i="1" dirty="0"/>
              <a:t>Regorafenib in Patients With Advanced Chondrosarcoma</a:t>
            </a:r>
          </a:p>
        </p:txBody>
      </p:sp>
      <p:graphicFrame>
        <p:nvGraphicFramePr>
          <p:cNvPr id="9" name="Group 49"/>
          <p:cNvGraphicFramePr>
            <a:graphicFrameLocks noGrp="1"/>
          </p:cNvGraphicFramePr>
          <p:nvPr>
            <p:ph sz="quarter" idx="16"/>
            <p:extLst/>
          </p:nvPr>
        </p:nvGraphicFramePr>
        <p:xfrm>
          <a:off x="271580" y="2756972"/>
          <a:ext cx="8523424" cy="2635712"/>
        </p:xfrm>
        <a:graphic>
          <a:graphicData uri="http://schemas.openxmlformats.org/drawingml/2006/table">
            <a:tbl>
              <a:tblPr>
                <a:tableStyleId>{2D5ABB26-0587-4C30-8999-92F81FD0307C}</a:tableStyleId>
              </a:tblPr>
              <a:tblGrid>
                <a:gridCol w="3948695">
                  <a:extLst>
                    <a:ext uri="{9D8B030D-6E8A-4147-A177-3AD203B41FA5}">
                      <a16:colId xmlns:a16="http://schemas.microsoft.com/office/drawing/2014/main" val="20000"/>
                    </a:ext>
                  </a:extLst>
                </a:gridCol>
                <a:gridCol w="2347620">
                  <a:extLst>
                    <a:ext uri="{9D8B030D-6E8A-4147-A177-3AD203B41FA5}">
                      <a16:colId xmlns:a16="http://schemas.microsoft.com/office/drawing/2014/main" val="20001"/>
                    </a:ext>
                  </a:extLst>
                </a:gridCol>
                <a:gridCol w="2227109">
                  <a:extLst>
                    <a:ext uri="{9D8B030D-6E8A-4147-A177-3AD203B41FA5}">
                      <a16:colId xmlns:a16="http://schemas.microsoft.com/office/drawing/2014/main" val="20002"/>
                    </a:ext>
                  </a:extLst>
                </a:gridCol>
              </a:tblGrid>
              <a:tr h="314107">
                <a:tc>
                  <a:txBody>
                    <a:bodyPr/>
                    <a:lstStyle/>
                    <a:p>
                      <a:pPr marL="0" marR="0" lvl="0" indent="0" algn="l" defTabSz="914400" rtl="0" eaLnBrk="1" fontAlgn="base" latinLnBrk="0" hangingPunct="1">
                        <a:lnSpc>
                          <a:spcPct val="90000"/>
                        </a:lnSpc>
                        <a:spcBef>
                          <a:spcPct val="0"/>
                        </a:spcBef>
                        <a:spcAft>
                          <a:spcPct val="0"/>
                        </a:spcAft>
                        <a:buClr>
                          <a:schemeClr val="tx2"/>
                        </a:buClr>
                        <a:buSzTx/>
                        <a:buFont typeface="Wingdings" charset="2"/>
                        <a:buNone/>
                        <a:tabLst/>
                      </a:pPr>
                      <a:r>
                        <a:rPr lang="en-US" sz="2000" kern="1200" dirty="0">
                          <a:solidFill>
                            <a:schemeClr val="bg1"/>
                          </a:solidFill>
                        </a:rPr>
                        <a:t>Parameter</a:t>
                      </a:r>
                      <a:endParaRPr lang="en-US" sz="2000" b="1" i="0" kern="1200" dirty="0">
                        <a:solidFill>
                          <a:schemeClr val="bg1"/>
                        </a:solidFill>
                        <a:latin typeface="Calibri"/>
                        <a:ea typeface="+mn-ea"/>
                        <a:cs typeface="Calibri"/>
                      </a:endParaRPr>
                    </a:p>
                  </a:txBody>
                  <a:tcPr anchor="b" horzOverflow="overflow">
                    <a:lnB w="19050" cap="flat" cmpd="sng" algn="ctr">
                      <a:solidFill>
                        <a:schemeClr val="tx1"/>
                      </a:solidFill>
                      <a:prstDash val="solid"/>
                      <a:round/>
                      <a:headEnd type="none" w="med" len="med"/>
                      <a:tailEnd type="none" w="med" len="med"/>
                    </a:lnB>
                    <a:solidFill>
                      <a:schemeClr val="accent6"/>
                    </a:solidFill>
                  </a:tcPr>
                </a:tc>
                <a:tc>
                  <a:txBody>
                    <a:bodyPr/>
                    <a:lstStyle/>
                    <a:p>
                      <a:pPr marL="0" marR="0" lvl="0" indent="0" algn="ctr" defTabSz="914400" rtl="0" eaLnBrk="1" fontAlgn="base" latinLnBrk="0" hangingPunct="1">
                        <a:lnSpc>
                          <a:spcPct val="90000"/>
                        </a:lnSpc>
                        <a:spcBef>
                          <a:spcPct val="0"/>
                        </a:spcBef>
                        <a:spcAft>
                          <a:spcPct val="0"/>
                        </a:spcAft>
                        <a:buClr>
                          <a:schemeClr val="tx2"/>
                        </a:buClr>
                        <a:buSzTx/>
                        <a:buFont typeface="Wingdings" charset="2"/>
                        <a:buNone/>
                        <a:tabLst/>
                      </a:pPr>
                      <a:r>
                        <a:rPr lang="en-US" sz="2000" kern="1200" dirty="0">
                          <a:solidFill>
                            <a:schemeClr val="bg1"/>
                          </a:solidFill>
                        </a:rPr>
                        <a:t>Regorafenib (n = 24)</a:t>
                      </a:r>
                      <a:endParaRPr lang="en-US" sz="2000" b="1" kern="1200" dirty="0">
                        <a:solidFill>
                          <a:schemeClr val="bg1"/>
                        </a:solidFill>
                        <a:latin typeface="Calibri"/>
                        <a:ea typeface="+mn-ea"/>
                        <a:cs typeface="Calibri"/>
                      </a:endParaRPr>
                    </a:p>
                  </a:txBody>
                  <a:tcPr anchor="b" horzOverflow="overflow">
                    <a:lnB w="19050" cap="flat" cmpd="sng" algn="ctr">
                      <a:solidFill>
                        <a:schemeClr val="tx1"/>
                      </a:solidFill>
                      <a:prstDash val="solid"/>
                      <a:round/>
                      <a:headEnd type="none" w="med" len="med"/>
                      <a:tailEnd type="none" w="med" len="med"/>
                    </a:lnB>
                    <a:solidFill>
                      <a:schemeClr val="accent6"/>
                    </a:solidFill>
                  </a:tcPr>
                </a:tc>
                <a:tc>
                  <a:txBody>
                    <a:bodyPr/>
                    <a:lstStyle/>
                    <a:p>
                      <a:pPr marL="0" marR="0" lvl="0" indent="0" algn="ctr" defTabSz="914400" rtl="0" eaLnBrk="1" fontAlgn="base" latinLnBrk="0" hangingPunct="1">
                        <a:lnSpc>
                          <a:spcPct val="90000"/>
                        </a:lnSpc>
                        <a:spcBef>
                          <a:spcPct val="0"/>
                        </a:spcBef>
                        <a:spcAft>
                          <a:spcPct val="0"/>
                        </a:spcAft>
                        <a:buClr>
                          <a:schemeClr val="tx2"/>
                        </a:buClr>
                        <a:buSzTx/>
                        <a:buFont typeface="Wingdings" charset="2"/>
                        <a:buNone/>
                        <a:tabLst/>
                      </a:pPr>
                      <a:r>
                        <a:rPr lang="en-US" sz="2000" kern="1200" dirty="0">
                          <a:solidFill>
                            <a:schemeClr val="bg1"/>
                          </a:solidFill>
                        </a:rPr>
                        <a:t>Placebo (n = 16)</a:t>
                      </a:r>
                      <a:endParaRPr lang="en-US" sz="2000" b="1" kern="1200" dirty="0">
                        <a:solidFill>
                          <a:schemeClr val="bg1"/>
                        </a:solidFill>
                        <a:latin typeface="Calibri"/>
                        <a:ea typeface="+mn-ea"/>
                        <a:cs typeface="Calibri"/>
                      </a:endParaRPr>
                    </a:p>
                  </a:txBody>
                  <a:tcPr anchor="b" horzOverflow="overflow">
                    <a:lnB w="19050" cap="flat" cmpd="sng" algn="ctr">
                      <a:solidFill>
                        <a:schemeClr val="tx1"/>
                      </a:solidFill>
                      <a:prstDash val="solid"/>
                      <a:round/>
                      <a:headEnd type="none" w="med" len="med"/>
                      <a:tailEnd type="none" w="med" len="med"/>
                    </a:lnB>
                    <a:solidFill>
                      <a:schemeClr val="accent6"/>
                    </a:solidFill>
                  </a:tcPr>
                </a:tc>
                <a:extLst>
                  <a:ext uri="{0D108BD9-81ED-4DB2-BD59-A6C34878D82A}">
                    <a16:rowId xmlns:a16="http://schemas.microsoft.com/office/drawing/2014/main" val="10000"/>
                  </a:ext>
                </a:extLst>
              </a:tr>
              <a:tr h="290554">
                <a:tc>
                  <a:txBody>
                    <a:bodyPr/>
                    <a:lstStyle/>
                    <a:p>
                      <a:pPr marL="0" marR="0" lvl="0" indent="0" algn="l" defTabSz="914400" rtl="0" eaLnBrk="1" fontAlgn="base" latinLnBrk="0" hangingPunct="1">
                        <a:lnSpc>
                          <a:spcPct val="100000"/>
                        </a:lnSpc>
                        <a:spcBef>
                          <a:spcPts val="0"/>
                        </a:spcBef>
                        <a:spcAft>
                          <a:spcPct val="0"/>
                        </a:spcAft>
                        <a:buClr>
                          <a:schemeClr val="tx2"/>
                        </a:buClr>
                        <a:buSzTx/>
                        <a:buFont typeface="Wingdings" charset="2"/>
                        <a:buNone/>
                        <a:tabLst/>
                      </a:pPr>
                      <a:r>
                        <a:rPr kumimoji="0" lang="en-US" sz="1800" b="1" u="none" strike="noStrike" cap="none" normalizeH="0" baseline="0" dirty="0">
                          <a:ln>
                            <a:noFill/>
                          </a:ln>
                          <a:effectLst/>
                        </a:rPr>
                        <a:t>Nonprogression at 12 weeks, n (%)</a:t>
                      </a:r>
                      <a:endParaRPr kumimoji="0" lang="en-US" sz="1800" b="1" i="0" u="none" strike="noStrike" cap="none" normalizeH="0" baseline="0" dirty="0">
                        <a:ln>
                          <a:noFill/>
                        </a:ln>
                        <a:solidFill>
                          <a:schemeClr val="tx2"/>
                        </a:solidFill>
                        <a:effectLst/>
                        <a:latin typeface="Calibri"/>
                        <a:ea typeface="ＭＳ Ｐゴシック" charset="-128"/>
                        <a:cs typeface="Calibri"/>
                      </a:endParaRPr>
                    </a:p>
                  </a:txBody>
                  <a:tcPr marL="188107" marR="94056" marT="43714" marB="0" anchor="ctr" horzOverflow="overflow">
                    <a:lnT w="19050" cap="flat" cmpd="sng" algn="ctr">
                      <a:solidFill>
                        <a:schemeClr val="tx1"/>
                      </a:solidFill>
                      <a:prstDash val="solid"/>
                      <a:round/>
                      <a:headEnd type="none" w="med" len="med"/>
                      <a:tailEnd type="none" w="med" len="med"/>
                    </a:lnT>
                    <a:solidFill>
                      <a:schemeClr val="bg1"/>
                    </a:solidFill>
                  </a:tcPr>
                </a:tc>
                <a:tc>
                  <a:txBody>
                    <a:bodyPr/>
                    <a:lstStyle/>
                    <a:p>
                      <a:pPr marL="0" marR="0" lvl="0" indent="0" algn="ctr" defTabSz="914400" rtl="0" eaLnBrk="1" fontAlgn="base" latinLnBrk="0" hangingPunct="1">
                        <a:lnSpc>
                          <a:spcPct val="100000"/>
                        </a:lnSpc>
                        <a:spcBef>
                          <a:spcPts val="0"/>
                        </a:spcBef>
                        <a:spcAft>
                          <a:spcPct val="0"/>
                        </a:spcAft>
                        <a:buClr>
                          <a:schemeClr val="tx2"/>
                        </a:buClr>
                        <a:buSzTx/>
                        <a:buFont typeface="Wingdings" charset="2"/>
                        <a:buNone/>
                        <a:tabLst/>
                      </a:pPr>
                      <a:r>
                        <a:rPr kumimoji="0" lang="en-US" sz="1800" b="1" u="none" strike="noStrike" cap="none" normalizeH="0" baseline="0" dirty="0">
                          <a:ln>
                            <a:noFill/>
                          </a:ln>
                          <a:effectLst/>
                        </a:rPr>
                        <a:t>13 (54)</a:t>
                      </a:r>
                      <a:endParaRPr kumimoji="0" lang="en-US" sz="1800" b="1" i="0" u="none" strike="noStrike" cap="none" normalizeH="0" baseline="0" dirty="0">
                        <a:ln>
                          <a:noFill/>
                        </a:ln>
                        <a:solidFill>
                          <a:schemeClr val="tx2"/>
                        </a:solidFill>
                        <a:effectLst/>
                        <a:latin typeface="Calibri"/>
                        <a:ea typeface="ＭＳ Ｐゴシック" charset="-128"/>
                        <a:cs typeface="Calibri"/>
                      </a:endParaRPr>
                    </a:p>
                  </a:txBody>
                  <a:tcPr marL="94056" marR="94056" marT="43714" marB="43714" anchor="ctr" horzOverflow="overflow">
                    <a:lnT w="19050" cap="flat" cmpd="sng" algn="ctr">
                      <a:solidFill>
                        <a:schemeClr val="tx1"/>
                      </a:solidFill>
                      <a:prstDash val="solid"/>
                      <a:round/>
                      <a:headEnd type="none" w="med" len="med"/>
                      <a:tailEnd type="none" w="med" len="med"/>
                    </a:lnT>
                    <a:solidFill>
                      <a:schemeClr val="bg1"/>
                    </a:solidFill>
                  </a:tcPr>
                </a:tc>
                <a:tc>
                  <a:txBody>
                    <a:bodyPr/>
                    <a:lstStyle/>
                    <a:p>
                      <a:pPr marL="0" marR="0" lvl="0" indent="0" algn="ctr" defTabSz="914400" rtl="0" eaLnBrk="1" fontAlgn="base" latinLnBrk="0" hangingPunct="1">
                        <a:lnSpc>
                          <a:spcPct val="100000"/>
                        </a:lnSpc>
                        <a:spcBef>
                          <a:spcPts val="0"/>
                        </a:spcBef>
                        <a:spcAft>
                          <a:spcPct val="0"/>
                        </a:spcAft>
                        <a:buClr>
                          <a:schemeClr val="tx2"/>
                        </a:buClr>
                        <a:buSzTx/>
                        <a:buFont typeface="Wingdings" charset="2"/>
                        <a:buNone/>
                        <a:tabLst/>
                      </a:pPr>
                      <a:r>
                        <a:rPr kumimoji="0" lang="en-US" sz="1800" b="1" u="none" strike="noStrike" cap="none" normalizeH="0" baseline="0" dirty="0">
                          <a:ln>
                            <a:noFill/>
                          </a:ln>
                          <a:effectLst/>
                        </a:rPr>
                        <a:t>5 (31)</a:t>
                      </a:r>
                      <a:endParaRPr kumimoji="0" lang="en-US" sz="1800" b="1" i="0" u="none" strike="noStrike" cap="none" normalizeH="0" baseline="0" dirty="0">
                        <a:ln>
                          <a:noFill/>
                        </a:ln>
                        <a:solidFill>
                          <a:schemeClr val="tx2"/>
                        </a:solidFill>
                        <a:effectLst/>
                        <a:latin typeface="Calibri"/>
                        <a:ea typeface="ＭＳ Ｐゴシック" charset="-128"/>
                        <a:cs typeface="Calibri"/>
                      </a:endParaRPr>
                    </a:p>
                  </a:txBody>
                  <a:tcPr marL="94056" marR="94056" marT="43714" marB="43714" anchor="ctr" horzOverflow="overflow">
                    <a:lnT w="1905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10001"/>
                  </a:ext>
                </a:extLst>
              </a:tr>
              <a:tr h="1103394">
                <a:tc>
                  <a:txBody>
                    <a:bodyPr/>
                    <a:lstStyle/>
                    <a:p>
                      <a:pPr marL="0" marR="0" lvl="0" indent="0" algn="l" defTabSz="914400" rtl="0" eaLnBrk="1" fontAlgn="base" latinLnBrk="0" hangingPunct="1">
                        <a:lnSpc>
                          <a:spcPct val="100000"/>
                        </a:lnSpc>
                        <a:spcBef>
                          <a:spcPts val="0"/>
                        </a:spcBef>
                        <a:spcAft>
                          <a:spcPct val="0"/>
                        </a:spcAft>
                        <a:buClr>
                          <a:schemeClr val="tx2"/>
                        </a:buClr>
                        <a:buSzTx/>
                        <a:buFont typeface="Wingdings" charset="2"/>
                        <a:buNone/>
                        <a:tabLst/>
                      </a:pPr>
                      <a:r>
                        <a:rPr kumimoji="0" lang="en-US" sz="1800" b="1" u="none" strike="noStrike" cap="none" normalizeH="0" baseline="0" dirty="0">
                          <a:ln>
                            <a:noFill/>
                          </a:ln>
                          <a:effectLst/>
                        </a:rPr>
                        <a:t>12-week response rate, n (%)</a:t>
                      </a:r>
                    </a:p>
                    <a:p>
                      <a:pPr marL="228600" marR="0" lvl="0" indent="-228600" algn="l" defTabSz="914400" rtl="0" eaLnBrk="1" fontAlgn="base" latinLnBrk="0" hangingPunct="1">
                        <a:lnSpc>
                          <a:spcPct val="100000"/>
                        </a:lnSpc>
                        <a:spcBef>
                          <a:spcPts val="0"/>
                        </a:spcBef>
                        <a:spcAft>
                          <a:spcPct val="0"/>
                        </a:spcAft>
                        <a:buClr>
                          <a:schemeClr val="tx2"/>
                        </a:buClr>
                        <a:buSzTx/>
                        <a:buFont typeface="Arial" panose="020B0604020202020204" pitchFamily="34" charset="0"/>
                        <a:buChar char="•"/>
                        <a:tabLst/>
                      </a:pPr>
                      <a:r>
                        <a:rPr kumimoji="0" lang="en-US" sz="1800" u="none" strike="noStrike" cap="none" normalizeH="0" baseline="0" dirty="0">
                          <a:ln>
                            <a:noFill/>
                          </a:ln>
                          <a:effectLst/>
                        </a:rPr>
                        <a:t>PR</a:t>
                      </a:r>
                    </a:p>
                    <a:p>
                      <a:pPr marL="228600" marR="0" lvl="0" indent="-228600" algn="l" defTabSz="914400" rtl="0" eaLnBrk="1" fontAlgn="base" latinLnBrk="0" hangingPunct="1">
                        <a:lnSpc>
                          <a:spcPct val="100000"/>
                        </a:lnSpc>
                        <a:spcBef>
                          <a:spcPts val="0"/>
                        </a:spcBef>
                        <a:spcAft>
                          <a:spcPct val="0"/>
                        </a:spcAft>
                        <a:buClr>
                          <a:schemeClr val="tx2"/>
                        </a:buClr>
                        <a:buSzTx/>
                        <a:buFont typeface="Arial" panose="020B0604020202020204" pitchFamily="34" charset="0"/>
                        <a:buChar char="•"/>
                        <a:tabLst/>
                      </a:pPr>
                      <a:r>
                        <a:rPr kumimoji="0" lang="en-US" sz="1800" u="none" strike="noStrike" cap="none" normalizeH="0" baseline="0" dirty="0">
                          <a:ln>
                            <a:noFill/>
                          </a:ln>
                          <a:effectLst/>
                        </a:rPr>
                        <a:t>SD</a:t>
                      </a:r>
                    </a:p>
                    <a:p>
                      <a:pPr marL="228600" marR="0" lvl="0" indent="-228600" algn="l" defTabSz="914400" rtl="0" eaLnBrk="1" fontAlgn="base" latinLnBrk="0" hangingPunct="1">
                        <a:lnSpc>
                          <a:spcPct val="100000"/>
                        </a:lnSpc>
                        <a:spcBef>
                          <a:spcPts val="0"/>
                        </a:spcBef>
                        <a:spcAft>
                          <a:spcPct val="0"/>
                        </a:spcAft>
                        <a:buClr>
                          <a:schemeClr val="tx2"/>
                        </a:buClr>
                        <a:buSzTx/>
                        <a:buFont typeface="Arial" panose="020B0604020202020204" pitchFamily="34" charset="0"/>
                        <a:buChar char="•"/>
                        <a:tabLst/>
                      </a:pPr>
                      <a:r>
                        <a:rPr kumimoji="0" lang="en-US" sz="1800" u="none" strike="noStrike" cap="none" normalizeH="0" baseline="0" dirty="0">
                          <a:ln>
                            <a:noFill/>
                          </a:ln>
                          <a:effectLst/>
                        </a:rPr>
                        <a:t>PD</a:t>
                      </a:r>
                      <a:endParaRPr kumimoji="0" lang="en-US" sz="1800" b="0" i="0" u="none" strike="noStrike" cap="none" normalizeH="0" baseline="0" dirty="0">
                        <a:ln>
                          <a:noFill/>
                        </a:ln>
                        <a:solidFill>
                          <a:schemeClr val="tx2"/>
                        </a:solidFill>
                        <a:effectLst/>
                        <a:latin typeface="Calibri"/>
                        <a:ea typeface="ＭＳ Ｐゴシック" charset="-128"/>
                        <a:cs typeface="Calibri"/>
                      </a:endParaRPr>
                    </a:p>
                  </a:txBody>
                  <a:tcPr marL="188107" marR="94056" marT="43714" marB="0" anchor="ctr" horzOverflow="overflow">
                    <a:solidFill>
                      <a:schemeClr val="bg2"/>
                    </a:solidFill>
                  </a:tcPr>
                </a:tc>
                <a:tc>
                  <a:txBody>
                    <a:bodyPr/>
                    <a:lstStyle/>
                    <a:p>
                      <a:pPr marL="0" marR="0" lvl="0" indent="0" algn="ctr" defTabSz="914400" rtl="0" eaLnBrk="1" fontAlgn="base" latinLnBrk="0" hangingPunct="1">
                        <a:lnSpc>
                          <a:spcPct val="100000"/>
                        </a:lnSpc>
                        <a:spcBef>
                          <a:spcPts val="0"/>
                        </a:spcBef>
                        <a:spcAft>
                          <a:spcPct val="0"/>
                        </a:spcAft>
                        <a:buClr>
                          <a:schemeClr val="tx2"/>
                        </a:buClr>
                        <a:buSzTx/>
                        <a:buFont typeface="Wingdings" charset="2"/>
                        <a:buNone/>
                        <a:tabLst/>
                      </a:pPr>
                      <a:endParaRPr kumimoji="0" lang="en-US" sz="1800" u="none" strike="noStrike" cap="none" normalizeH="0" baseline="0" dirty="0">
                        <a:ln>
                          <a:noFill/>
                        </a:ln>
                        <a:effectLst/>
                      </a:endParaRPr>
                    </a:p>
                    <a:p>
                      <a:pPr marL="0" marR="0" lvl="0" indent="0" algn="ctr" defTabSz="914400" rtl="0" eaLnBrk="1" fontAlgn="base" latinLnBrk="0" hangingPunct="1">
                        <a:lnSpc>
                          <a:spcPct val="100000"/>
                        </a:lnSpc>
                        <a:spcBef>
                          <a:spcPts val="0"/>
                        </a:spcBef>
                        <a:spcAft>
                          <a:spcPct val="0"/>
                        </a:spcAft>
                        <a:buClr>
                          <a:schemeClr val="tx2"/>
                        </a:buClr>
                        <a:buSzTx/>
                        <a:buFont typeface="Wingdings" charset="2"/>
                        <a:buNone/>
                        <a:tabLst/>
                      </a:pPr>
                      <a:r>
                        <a:rPr kumimoji="0" lang="en-US" sz="1800" u="none" strike="noStrike" cap="none" normalizeH="0" baseline="0" dirty="0">
                          <a:ln>
                            <a:noFill/>
                          </a:ln>
                          <a:effectLst/>
                        </a:rPr>
                        <a:t>2 (8.3)</a:t>
                      </a:r>
                    </a:p>
                    <a:p>
                      <a:pPr marL="0" marR="0" lvl="0" indent="0" algn="ctr" defTabSz="914400" rtl="0" eaLnBrk="1" fontAlgn="base" latinLnBrk="0" hangingPunct="1">
                        <a:lnSpc>
                          <a:spcPct val="100000"/>
                        </a:lnSpc>
                        <a:spcBef>
                          <a:spcPts val="0"/>
                        </a:spcBef>
                        <a:spcAft>
                          <a:spcPct val="0"/>
                        </a:spcAft>
                        <a:buClr>
                          <a:schemeClr val="tx2"/>
                        </a:buClr>
                        <a:buSzTx/>
                        <a:buFont typeface="Wingdings" charset="2"/>
                        <a:buNone/>
                        <a:tabLst/>
                      </a:pPr>
                      <a:r>
                        <a:rPr kumimoji="0" lang="en-US" sz="1800" u="none" strike="noStrike" cap="none" normalizeH="0" baseline="0" dirty="0">
                          <a:ln>
                            <a:noFill/>
                          </a:ln>
                          <a:effectLst/>
                        </a:rPr>
                        <a:t>11 (45.8)</a:t>
                      </a:r>
                    </a:p>
                    <a:p>
                      <a:pPr marL="0" marR="0" lvl="0" indent="0" algn="ctr" defTabSz="914400" rtl="0" eaLnBrk="1" fontAlgn="base" latinLnBrk="0" hangingPunct="1">
                        <a:lnSpc>
                          <a:spcPct val="100000"/>
                        </a:lnSpc>
                        <a:spcBef>
                          <a:spcPts val="0"/>
                        </a:spcBef>
                        <a:spcAft>
                          <a:spcPct val="0"/>
                        </a:spcAft>
                        <a:buClr>
                          <a:schemeClr val="tx2"/>
                        </a:buClr>
                        <a:buSzTx/>
                        <a:buFont typeface="Wingdings" charset="2"/>
                        <a:buNone/>
                        <a:tabLst/>
                      </a:pPr>
                      <a:r>
                        <a:rPr kumimoji="0" lang="en-US" sz="1800" u="none" strike="noStrike" cap="none" normalizeH="0" baseline="0" dirty="0">
                          <a:ln>
                            <a:noFill/>
                          </a:ln>
                          <a:effectLst/>
                        </a:rPr>
                        <a:t>10 (41.7)</a:t>
                      </a:r>
                      <a:endParaRPr kumimoji="0" lang="en-US" sz="1800" b="0" i="0" u="none" strike="noStrike" cap="none" normalizeH="0" baseline="0" dirty="0">
                        <a:ln>
                          <a:noFill/>
                        </a:ln>
                        <a:solidFill>
                          <a:schemeClr val="tx2"/>
                        </a:solidFill>
                        <a:effectLst/>
                        <a:latin typeface="Calibri"/>
                        <a:ea typeface="ＭＳ Ｐゴシック" charset="-128"/>
                        <a:cs typeface="Calibri"/>
                      </a:endParaRPr>
                    </a:p>
                  </a:txBody>
                  <a:tcPr marL="94056" marR="94056" marT="43714" marB="43714" anchor="ctr" horzOverflow="overflow">
                    <a:solidFill>
                      <a:schemeClr val="bg2"/>
                    </a:solidFill>
                  </a:tcPr>
                </a:tc>
                <a:tc>
                  <a:txBody>
                    <a:bodyPr/>
                    <a:lstStyle/>
                    <a:p>
                      <a:pPr marL="0" marR="0" lvl="0" indent="0" algn="ctr" defTabSz="914400" rtl="0" eaLnBrk="1" fontAlgn="base" latinLnBrk="0" hangingPunct="1">
                        <a:lnSpc>
                          <a:spcPct val="100000"/>
                        </a:lnSpc>
                        <a:spcBef>
                          <a:spcPts val="0"/>
                        </a:spcBef>
                        <a:spcAft>
                          <a:spcPct val="0"/>
                        </a:spcAft>
                        <a:buClr>
                          <a:schemeClr val="tx2"/>
                        </a:buClr>
                        <a:buSzTx/>
                        <a:buFont typeface="Wingdings" charset="2"/>
                        <a:buNone/>
                        <a:tabLst/>
                      </a:pPr>
                      <a:endParaRPr kumimoji="0" lang="en-US" sz="1800" u="none" strike="noStrike" cap="none" normalizeH="0" baseline="0" dirty="0">
                        <a:ln>
                          <a:noFill/>
                        </a:ln>
                        <a:effectLst/>
                      </a:endParaRPr>
                    </a:p>
                    <a:p>
                      <a:pPr marL="0" marR="0" lvl="0" indent="0" algn="ctr" defTabSz="914400" rtl="0" eaLnBrk="1" fontAlgn="base" latinLnBrk="0" hangingPunct="1">
                        <a:lnSpc>
                          <a:spcPct val="100000"/>
                        </a:lnSpc>
                        <a:spcBef>
                          <a:spcPts val="0"/>
                        </a:spcBef>
                        <a:spcAft>
                          <a:spcPct val="0"/>
                        </a:spcAft>
                        <a:buClr>
                          <a:schemeClr val="tx2"/>
                        </a:buClr>
                        <a:buSzTx/>
                        <a:buFont typeface="Wingdings" charset="2"/>
                        <a:buNone/>
                        <a:tabLst/>
                      </a:pPr>
                      <a:r>
                        <a:rPr kumimoji="0" lang="en-US" sz="1800" u="none" strike="noStrike" cap="none" normalizeH="0" baseline="0" dirty="0">
                          <a:ln>
                            <a:noFill/>
                          </a:ln>
                          <a:effectLst/>
                        </a:rPr>
                        <a:t>0 (0)</a:t>
                      </a:r>
                    </a:p>
                    <a:p>
                      <a:pPr marL="0" marR="0" lvl="0" indent="0" algn="ctr" defTabSz="914400" rtl="0" eaLnBrk="1" fontAlgn="base" latinLnBrk="0" hangingPunct="1">
                        <a:lnSpc>
                          <a:spcPct val="100000"/>
                        </a:lnSpc>
                        <a:spcBef>
                          <a:spcPts val="0"/>
                        </a:spcBef>
                        <a:spcAft>
                          <a:spcPct val="0"/>
                        </a:spcAft>
                        <a:buClr>
                          <a:schemeClr val="tx2"/>
                        </a:buClr>
                        <a:buSzTx/>
                        <a:buFont typeface="Wingdings" charset="2"/>
                        <a:buNone/>
                        <a:tabLst/>
                      </a:pPr>
                      <a:r>
                        <a:rPr kumimoji="0" lang="en-US" sz="1800" u="none" strike="noStrike" cap="none" normalizeH="0" baseline="0" dirty="0">
                          <a:ln>
                            <a:noFill/>
                          </a:ln>
                          <a:effectLst/>
                        </a:rPr>
                        <a:t>5 (31.3)</a:t>
                      </a:r>
                    </a:p>
                    <a:p>
                      <a:pPr marL="0" marR="0" lvl="0" indent="0" algn="ctr" defTabSz="914400" rtl="0" eaLnBrk="1" fontAlgn="base" latinLnBrk="0" hangingPunct="1">
                        <a:lnSpc>
                          <a:spcPct val="100000"/>
                        </a:lnSpc>
                        <a:spcBef>
                          <a:spcPts val="0"/>
                        </a:spcBef>
                        <a:spcAft>
                          <a:spcPct val="0"/>
                        </a:spcAft>
                        <a:buClr>
                          <a:schemeClr val="tx2"/>
                        </a:buClr>
                        <a:buSzTx/>
                        <a:buFont typeface="Wingdings" charset="2"/>
                        <a:buNone/>
                        <a:tabLst/>
                      </a:pPr>
                      <a:r>
                        <a:rPr kumimoji="0" lang="en-US" sz="1800" u="none" strike="noStrike" cap="none" normalizeH="0" baseline="0" dirty="0">
                          <a:ln>
                            <a:noFill/>
                          </a:ln>
                          <a:effectLst/>
                        </a:rPr>
                        <a:t>11 (68.8)</a:t>
                      </a:r>
                      <a:endParaRPr kumimoji="0" lang="en-US" sz="1800" b="0" i="0" u="none" strike="noStrike" cap="none" normalizeH="0" baseline="0" dirty="0">
                        <a:ln>
                          <a:noFill/>
                        </a:ln>
                        <a:solidFill>
                          <a:schemeClr val="tx2"/>
                        </a:solidFill>
                        <a:effectLst/>
                        <a:latin typeface="Calibri"/>
                        <a:ea typeface="ＭＳ Ｐゴシック" charset="-128"/>
                        <a:cs typeface="Calibri"/>
                      </a:endParaRPr>
                    </a:p>
                  </a:txBody>
                  <a:tcPr marL="94056" marR="94056" marT="43714" marB="43714" anchor="ctr" horzOverflow="overflow">
                    <a:solidFill>
                      <a:schemeClr val="bg2"/>
                    </a:solidFill>
                  </a:tcPr>
                </a:tc>
                <a:extLst>
                  <a:ext uri="{0D108BD9-81ED-4DB2-BD59-A6C34878D82A}">
                    <a16:rowId xmlns:a16="http://schemas.microsoft.com/office/drawing/2014/main" val="10002"/>
                  </a:ext>
                </a:extLst>
              </a:tr>
              <a:tr h="290554">
                <a:tc>
                  <a:txBody>
                    <a:bodyPr/>
                    <a:lstStyle/>
                    <a:p>
                      <a:pPr marL="0" marR="0" lvl="0" indent="0" algn="l" defTabSz="914400" rtl="0" eaLnBrk="1" fontAlgn="base" latinLnBrk="0" hangingPunct="1">
                        <a:lnSpc>
                          <a:spcPct val="100000"/>
                        </a:lnSpc>
                        <a:spcBef>
                          <a:spcPts val="0"/>
                        </a:spcBef>
                        <a:spcAft>
                          <a:spcPct val="0"/>
                        </a:spcAft>
                        <a:buClr>
                          <a:schemeClr val="tx2"/>
                        </a:buClr>
                        <a:buSzTx/>
                        <a:buFont typeface="Wingdings" charset="2"/>
                        <a:buNone/>
                        <a:tabLst/>
                      </a:pPr>
                      <a:r>
                        <a:rPr kumimoji="0" lang="en-US" sz="1800" u="none" strike="noStrike" cap="none" normalizeH="0" baseline="0" dirty="0">
                          <a:ln>
                            <a:noFill/>
                          </a:ln>
                          <a:effectLst/>
                        </a:rPr>
                        <a:t>Median PFS, weeks</a:t>
                      </a:r>
                      <a:endParaRPr kumimoji="0" lang="en-US" sz="1800" b="0" i="0" u="none" strike="noStrike" cap="none" normalizeH="0" baseline="0" dirty="0">
                        <a:ln>
                          <a:noFill/>
                        </a:ln>
                        <a:solidFill>
                          <a:schemeClr val="tx2"/>
                        </a:solidFill>
                        <a:effectLst/>
                        <a:latin typeface="Calibri"/>
                        <a:ea typeface="ＭＳ Ｐゴシック" charset="-128"/>
                        <a:cs typeface="Calibri"/>
                      </a:endParaRPr>
                    </a:p>
                  </a:txBody>
                  <a:tcPr marL="188107" marR="94056" marT="43714" marB="0" anchor="ctr" horzOverflow="overflow"/>
                </a:tc>
                <a:tc>
                  <a:txBody>
                    <a:bodyPr/>
                    <a:lstStyle/>
                    <a:p>
                      <a:pPr marL="0" marR="0" lvl="0" indent="0" algn="ctr" defTabSz="914400" rtl="0" eaLnBrk="1" fontAlgn="base" latinLnBrk="0" hangingPunct="1">
                        <a:lnSpc>
                          <a:spcPct val="100000"/>
                        </a:lnSpc>
                        <a:spcBef>
                          <a:spcPts val="0"/>
                        </a:spcBef>
                        <a:spcAft>
                          <a:spcPct val="0"/>
                        </a:spcAft>
                        <a:buClr>
                          <a:schemeClr val="tx2"/>
                        </a:buClr>
                        <a:buSzTx/>
                        <a:buFont typeface="Wingdings" charset="2"/>
                        <a:buNone/>
                        <a:tabLst/>
                      </a:pPr>
                      <a:r>
                        <a:rPr kumimoji="0" lang="en-US" sz="1800" u="none" strike="noStrike" cap="none" normalizeH="0" baseline="0" dirty="0">
                          <a:ln>
                            <a:noFill/>
                          </a:ln>
                          <a:effectLst/>
                        </a:rPr>
                        <a:t>19.4</a:t>
                      </a:r>
                      <a:endParaRPr kumimoji="0" lang="en-US" sz="1800" b="0" i="0" u="none" strike="noStrike" cap="none" normalizeH="0" baseline="0" dirty="0">
                        <a:ln>
                          <a:noFill/>
                        </a:ln>
                        <a:solidFill>
                          <a:schemeClr val="tx2"/>
                        </a:solidFill>
                        <a:effectLst/>
                        <a:latin typeface="Calibri"/>
                        <a:ea typeface="ＭＳ Ｐゴシック" charset="-128"/>
                        <a:cs typeface="Calibri"/>
                      </a:endParaRPr>
                    </a:p>
                  </a:txBody>
                  <a:tcPr marL="94056" marR="94056" marT="43714" marB="43714" anchor="ctr" horzOverflow="overflow"/>
                </a:tc>
                <a:tc>
                  <a:txBody>
                    <a:bodyPr/>
                    <a:lstStyle/>
                    <a:p>
                      <a:pPr marL="0" marR="0" lvl="0" indent="0" algn="ctr" defTabSz="914400" rtl="0" eaLnBrk="1" fontAlgn="base" latinLnBrk="0" hangingPunct="1">
                        <a:lnSpc>
                          <a:spcPct val="100000"/>
                        </a:lnSpc>
                        <a:spcBef>
                          <a:spcPts val="0"/>
                        </a:spcBef>
                        <a:spcAft>
                          <a:spcPct val="0"/>
                        </a:spcAft>
                        <a:buClr>
                          <a:schemeClr val="tx2"/>
                        </a:buClr>
                        <a:buSzTx/>
                        <a:buFont typeface="Wingdings" charset="2"/>
                        <a:buNone/>
                        <a:tabLst/>
                      </a:pPr>
                      <a:r>
                        <a:rPr kumimoji="0" lang="en-US" sz="1800" u="none" strike="noStrike" cap="none" normalizeH="0" baseline="0" dirty="0">
                          <a:ln>
                            <a:noFill/>
                          </a:ln>
                          <a:effectLst/>
                        </a:rPr>
                        <a:t>8</a:t>
                      </a:r>
                      <a:endParaRPr kumimoji="0" lang="en-US" sz="1800" b="0" i="0" u="none" strike="noStrike" cap="none" normalizeH="0" baseline="0" dirty="0">
                        <a:ln>
                          <a:noFill/>
                        </a:ln>
                        <a:solidFill>
                          <a:schemeClr val="tx2"/>
                        </a:solidFill>
                        <a:effectLst/>
                        <a:latin typeface="Calibri"/>
                        <a:ea typeface="ＭＳ Ｐゴシック" charset="-128"/>
                        <a:cs typeface="Calibri"/>
                      </a:endParaRPr>
                    </a:p>
                  </a:txBody>
                  <a:tcPr marL="94056" marR="94056" marT="43714" marB="43714" anchor="ctr" horzOverflow="overflow"/>
                </a:tc>
                <a:extLst>
                  <a:ext uri="{0D108BD9-81ED-4DB2-BD59-A6C34878D82A}">
                    <a16:rowId xmlns:a16="http://schemas.microsoft.com/office/drawing/2014/main" val="10003"/>
                  </a:ext>
                </a:extLst>
              </a:tr>
              <a:tr h="290554">
                <a:tc>
                  <a:txBody>
                    <a:bodyPr/>
                    <a:lstStyle/>
                    <a:p>
                      <a:pPr marL="0" marR="0" lvl="0" indent="0" algn="l" defTabSz="914400" rtl="0" eaLnBrk="1" fontAlgn="base" latinLnBrk="0" hangingPunct="1">
                        <a:lnSpc>
                          <a:spcPct val="100000"/>
                        </a:lnSpc>
                        <a:spcBef>
                          <a:spcPts val="0"/>
                        </a:spcBef>
                        <a:spcAft>
                          <a:spcPct val="0"/>
                        </a:spcAft>
                        <a:buClr>
                          <a:schemeClr val="tx2"/>
                        </a:buClr>
                        <a:buSzTx/>
                        <a:buFont typeface="Wingdings" charset="2"/>
                        <a:buNone/>
                        <a:tabLst/>
                      </a:pPr>
                      <a:r>
                        <a:rPr kumimoji="0" lang="en-US" sz="1800" u="none" strike="noStrike" cap="none" normalizeH="0" baseline="0" dirty="0">
                          <a:ln>
                            <a:noFill/>
                          </a:ln>
                          <a:effectLst/>
                        </a:rPr>
                        <a:t>24-week PFS rate, %</a:t>
                      </a:r>
                      <a:endParaRPr kumimoji="0" lang="en-US" sz="1800" b="0" i="0" u="none" strike="noStrike" cap="none" normalizeH="0" baseline="0" dirty="0">
                        <a:ln>
                          <a:noFill/>
                        </a:ln>
                        <a:solidFill>
                          <a:schemeClr val="tx2"/>
                        </a:solidFill>
                        <a:effectLst/>
                        <a:latin typeface="Calibri"/>
                        <a:ea typeface="ＭＳ Ｐゴシック" charset="-128"/>
                        <a:cs typeface="Calibri"/>
                      </a:endParaRPr>
                    </a:p>
                  </a:txBody>
                  <a:tcPr marL="188107" marR="94056" marT="43714" marB="0" anchor="ctr" horzOverflow="overflow"/>
                </a:tc>
                <a:tc>
                  <a:txBody>
                    <a:bodyPr/>
                    <a:lstStyle/>
                    <a:p>
                      <a:pPr marL="0" marR="0" lvl="0" indent="0" algn="ctr" defTabSz="914400" rtl="0" eaLnBrk="1" fontAlgn="base" latinLnBrk="0" hangingPunct="1">
                        <a:lnSpc>
                          <a:spcPct val="100000"/>
                        </a:lnSpc>
                        <a:spcBef>
                          <a:spcPts val="0"/>
                        </a:spcBef>
                        <a:spcAft>
                          <a:spcPct val="0"/>
                        </a:spcAft>
                        <a:buClr>
                          <a:schemeClr val="tx2"/>
                        </a:buClr>
                        <a:buSzTx/>
                        <a:buFont typeface="Wingdings" charset="2"/>
                        <a:buNone/>
                        <a:tabLst/>
                      </a:pPr>
                      <a:r>
                        <a:rPr kumimoji="0" lang="en-US" sz="1800" u="none" strike="noStrike" cap="none" normalizeH="0" baseline="0" dirty="0">
                          <a:ln>
                            <a:noFill/>
                          </a:ln>
                          <a:effectLst/>
                        </a:rPr>
                        <a:t>47</a:t>
                      </a:r>
                      <a:endParaRPr kumimoji="0" lang="en-US" sz="1800" b="0" i="0" u="none" strike="noStrike" cap="none" normalizeH="0" baseline="0" dirty="0">
                        <a:ln>
                          <a:noFill/>
                        </a:ln>
                        <a:solidFill>
                          <a:schemeClr val="tx2"/>
                        </a:solidFill>
                        <a:effectLst/>
                        <a:latin typeface="Calibri"/>
                        <a:ea typeface="ＭＳ Ｐゴシック" charset="-128"/>
                        <a:cs typeface="Calibri"/>
                      </a:endParaRPr>
                    </a:p>
                  </a:txBody>
                  <a:tcPr marL="94056" marR="94056" marT="43714" marB="43714" anchor="ctr" horzOverflow="overflow"/>
                </a:tc>
                <a:tc>
                  <a:txBody>
                    <a:bodyPr/>
                    <a:lstStyle/>
                    <a:p>
                      <a:pPr marL="0" marR="0" lvl="0" indent="0" algn="ctr" defTabSz="914400" rtl="0" eaLnBrk="1" fontAlgn="base" latinLnBrk="0" hangingPunct="1">
                        <a:lnSpc>
                          <a:spcPct val="100000"/>
                        </a:lnSpc>
                        <a:spcBef>
                          <a:spcPts val="0"/>
                        </a:spcBef>
                        <a:spcAft>
                          <a:spcPct val="0"/>
                        </a:spcAft>
                        <a:buClr>
                          <a:schemeClr val="tx2"/>
                        </a:buClr>
                        <a:buSzTx/>
                        <a:buFont typeface="Wingdings" charset="2"/>
                        <a:buNone/>
                        <a:tabLst/>
                      </a:pPr>
                      <a:r>
                        <a:rPr kumimoji="0" lang="en-US" sz="1800" u="none" strike="noStrike" cap="none" normalizeH="0" baseline="0" dirty="0">
                          <a:ln>
                            <a:noFill/>
                          </a:ln>
                          <a:effectLst/>
                        </a:rPr>
                        <a:t>25</a:t>
                      </a:r>
                      <a:endParaRPr kumimoji="0" lang="en-US" sz="1800" b="0" i="0" u="none" strike="noStrike" cap="none" normalizeH="0" baseline="0" dirty="0">
                        <a:ln>
                          <a:noFill/>
                        </a:ln>
                        <a:solidFill>
                          <a:schemeClr val="tx2"/>
                        </a:solidFill>
                        <a:effectLst/>
                        <a:latin typeface="Calibri"/>
                        <a:ea typeface="ＭＳ Ｐゴシック" charset="-128"/>
                        <a:cs typeface="Calibri"/>
                      </a:endParaRPr>
                    </a:p>
                  </a:txBody>
                  <a:tcPr marL="94056" marR="94056" marT="43714" marB="43714" anchor="ctr" horzOverflow="overflow"/>
                </a:tc>
                <a:extLst>
                  <a:ext uri="{0D108BD9-81ED-4DB2-BD59-A6C34878D82A}">
                    <a16:rowId xmlns:a16="http://schemas.microsoft.com/office/drawing/2014/main" val="687052815"/>
                  </a:ext>
                </a:extLst>
              </a:tr>
            </a:tbl>
          </a:graphicData>
        </a:graphic>
      </p:graphicFrame>
      <p:sp>
        <p:nvSpPr>
          <p:cNvPr id="11" name="Content Placeholder 2"/>
          <p:cNvSpPr>
            <a:spLocks noGrp="1"/>
          </p:cNvSpPr>
          <p:nvPr>
            <p:ph sz="quarter" idx="4294967295"/>
          </p:nvPr>
        </p:nvSpPr>
        <p:spPr>
          <a:xfrm>
            <a:off x="270129" y="1542230"/>
            <a:ext cx="8524875" cy="4495800"/>
          </a:xfrm>
        </p:spPr>
        <p:txBody>
          <a:bodyPr/>
          <a:lstStyle/>
          <a:p>
            <a:pPr lvl="1"/>
            <a:r>
              <a:rPr lang="en-US" sz="2400" dirty="0"/>
              <a:t>Placebo-controlled, randomized phase 2 trial in patients with locally advanced or metastatic relapsed chondrosarcoma after 1 or 2 prior lines of therapy</a:t>
            </a:r>
          </a:p>
        </p:txBody>
      </p:sp>
      <p:sp>
        <p:nvSpPr>
          <p:cNvPr id="10" name="AutoShape 48"/>
          <p:cNvSpPr>
            <a:spLocks noChangeArrowheads="1"/>
          </p:cNvSpPr>
          <p:nvPr/>
        </p:nvSpPr>
        <p:spPr bwMode="auto">
          <a:xfrm>
            <a:off x="603578" y="5638800"/>
            <a:ext cx="7936844" cy="668284"/>
          </a:xfrm>
          <a:prstGeom prst="roundRect">
            <a:avLst>
              <a:gd name="adj" fmla="val 10295"/>
            </a:avLst>
          </a:prstGeom>
          <a:solidFill>
            <a:schemeClr val="accent4"/>
          </a:solidFill>
          <a:ln w="9525">
            <a:noFill/>
            <a:round/>
            <a:headEnd/>
            <a:tailEnd/>
          </a:ln>
        </p:spPr>
        <p:txBody>
          <a:bodyPr wrap="square" anchor="ctr"/>
          <a:lstStyle/>
          <a:p>
            <a:pPr algn="ctr"/>
            <a:r>
              <a:rPr lang="en-US" sz="2000" u="none" dirty="0">
                <a:solidFill>
                  <a:schemeClr val="bg1"/>
                </a:solidFill>
                <a:latin typeface="Calibri"/>
                <a:cs typeface="Calibri"/>
              </a:rPr>
              <a:t>Suggests activity </a:t>
            </a:r>
            <a:r>
              <a:rPr lang="en-US" sz="2000" dirty="0">
                <a:solidFill>
                  <a:schemeClr val="bg1"/>
                </a:solidFill>
                <a:latin typeface="Calibri"/>
                <a:cs typeface="Calibri"/>
              </a:rPr>
              <a:t>of regorafenib in this population with no current </a:t>
            </a:r>
          </a:p>
          <a:p>
            <a:pPr algn="ctr"/>
            <a:r>
              <a:rPr lang="en-US" sz="2000" dirty="0">
                <a:solidFill>
                  <a:schemeClr val="bg1"/>
                </a:solidFill>
                <a:latin typeface="Calibri"/>
                <a:cs typeface="Calibri"/>
              </a:rPr>
              <a:t>standard treatment</a:t>
            </a:r>
            <a:endParaRPr lang="en-US" sz="2000" u="none" dirty="0">
              <a:solidFill>
                <a:schemeClr val="bg1"/>
              </a:solidFill>
              <a:latin typeface="Calibri"/>
              <a:cs typeface="Calibri"/>
            </a:endParaRPr>
          </a:p>
        </p:txBody>
      </p:sp>
    </p:spTree>
    <p:extLst>
      <p:ext uri="{BB962C8B-B14F-4D97-AF65-F5344CB8AC3E}">
        <p14:creationId xmlns:p14="http://schemas.microsoft.com/office/powerpoint/2010/main" val="3451988536"/>
      </p:ext>
    </p:extLst>
  </p:cSld>
  <p:clrMapOvr>
    <a:masterClrMapping/>
  </p:clrMapOvr>
</p:sld>
</file>

<file path=ppt/theme/theme1.xml><?xml version="1.0" encoding="utf-8"?>
<a:theme xmlns:a="http://schemas.openxmlformats.org/drawingml/2006/main" name="Medscape CME Template">
  <a:themeElements>
    <a:clrScheme name="Medscape Color Palette">
      <a:dk1>
        <a:srgbClr val="141414"/>
      </a:dk1>
      <a:lt1>
        <a:srgbClr val="FFFFFF"/>
      </a:lt1>
      <a:dk2>
        <a:srgbClr val="141414"/>
      </a:dk2>
      <a:lt2>
        <a:srgbClr val="EBEBEB"/>
      </a:lt2>
      <a:accent1>
        <a:srgbClr val="662225"/>
      </a:accent1>
      <a:accent2>
        <a:srgbClr val="345B0E"/>
      </a:accent2>
      <a:accent3>
        <a:srgbClr val="003854"/>
      </a:accent3>
      <a:accent4>
        <a:srgbClr val="006FA7"/>
      </a:accent4>
      <a:accent5>
        <a:srgbClr val="8E1400"/>
      </a:accent5>
      <a:accent6>
        <a:srgbClr val="3894A2"/>
      </a:accent6>
      <a:hlink>
        <a:srgbClr val="003854"/>
      </a:hlink>
      <a:folHlink>
        <a:srgbClr val="0A6FA7"/>
      </a:folHlink>
    </a:clrScheme>
    <a:fontScheme name="TH template font">
      <a:majorFont>
        <a:latin typeface="Calibri"/>
        <a:ea typeface=""/>
        <a:cs typeface=""/>
      </a:majorFont>
      <a:minorFont>
        <a:latin typeface="Calibri"/>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Medscape CME Template.thmx</Template>
  <TotalTime>3543</TotalTime>
  <Words>4535</Words>
  <Application>Microsoft Office PowerPoint</Application>
  <PresentationFormat>On-screen Show (4:3)</PresentationFormat>
  <Paragraphs>612</Paragraphs>
  <Slides>43</Slides>
  <Notes>41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43</vt:i4>
      </vt:variant>
    </vt:vector>
  </HeadingPairs>
  <TitlesOfParts>
    <vt:vector size="50" baseType="lpstr">
      <vt:lpstr>ＭＳ Ｐゴシック</vt:lpstr>
      <vt:lpstr>Arial</vt:lpstr>
      <vt:lpstr>Calibri</vt:lpstr>
      <vt:lpstr>Calibri Light</vt:lpstr>
      <vt:lpstr>Kozuka Gothic Pro L</vt:lpstr>
      <vt:lpstr>Wingdings</vt:lpstr>
      <vt:lpstr>Medscape CME Template</vt:lpstr>
      <vt:lpstr>Clinical Updates in Evolving Treatment Strategies for Sarcoma</vt:lpstr>
      <vt:lpstr>Sarcomas Are Heterogeneous but Generally Treated With One Approach</vt:lpstr>
      <vt:lpstr>Next-Generation Sequencing Is Providing Insight Into Sarcoma Biology</vt:lpstr>
      <vt:lpstr>Moving Toward Individualized Therapy in Sarcoma </vt:lpstr>
      <vt:lpstr>Innovative Trial Design May Aid Clinical  Trial Conduct</vt:lpstr>
      <vt:lpstr>Challenges in Applying Newer Therapies</vt:lpstr>
      <vt:lpstr>Clinical Updates in Evolving Treatment Strategies for Sarcoma</vt:lpstr>
      <vt:lpstr>REGOBONE Regorafenib in Patients With Metastatic Osteosarcoma </vt:lpstr>
      <vt:lpstr>REGOBONE Regorafenib in Patients With Advanced Chondrosarcoma</vt:lpstr>
      <vt:lpstr>REGOSARC  Outcomes With Regorafenib In Patients With Non-Adipocyte STS Based On Prior Pazopanib</vt:lpstr>
      <vt:lpstr>SARC024 -- Regorafenib in Patients With Previously Treated Metastatic Osteosarcoma</vt:lpstr>
      <vt:lpstr>A091105 – Sorafenib in Patients With Advanced and Refractory Desmoid Tumors</vt:lpstr>
      <vt:lpstr>Phase 2 Study of Axitinib + Pembrolizumab in Patients With Advanced Sarcomas</vt:lpstr>
      <vt:lpstr>IMMUNOSARC  Sunitinib + Nivolumab in Patients With Advanced Soft Tissue Sarcoma</vt:lpstr>
      <vt:lpstr>Clinical Updates in Evolving Treatment Strategies for Sarcoma</vt:lpstr>
      <vt:lpstr>Background</vt:lpstr>
      <vt:lpstr>Larotrectinib in TRK Fusion-Positive Cancers</vt:lpstr>
      <vt:lpstr>Larotrectinib -- Durability of Response</vt:lpstr>
      <vt:lpstr>Entrectinib in Patients With NTRK Fusion-Positive Cancers</vt:lpstr>
      <vt:lpstr>Genomic Landscape of Entrectinib Resistance From STARTRK-2</vt:lpstr>
      <vt:lpstr>Second-Generation TRK Inhibitor, LOXO-195, in Patient With Larotrectinib Resistance </vt:lpstr>
      <vt:lpstr>TRIDENT-1 Repotrectinib in Patients With Advanced ROS1+, NTRK+, or ALK+ Advanced Solid Tumors </vt:lpstr>
      <vt:lpstr>Sequencing Data Suggest NTRK Fusions Are Rare and Do Not Occur With Other Actionable Mutations</vt:lpstr>
      <vt:lpstr>Clinical Updates in Evolving Treatment Strategies for Sarcoma</vt:lpstr>
      <vt:lpstr>ADP-A2M4 (MAG-A4) in Patients  With Synovial Sarcoma</vt:lpstr>
      <vt:lpstr>ADP-A2M4 (MAG-A4) in Patients  With Synovial Sarcoma (cont)</vt:lpstr>
      <vt:lpstr>Studies of Checkpoint Inhibitors in Sarcoma Have Been Less Promising</vt:lpstr>
      <vt:lpstr>Antitumor Activity of Cellular Therapy  in Synovial Sarcoma</vt:lpstr>
      <vt:lpstr>NY-ESO-1-Targeting TCR-Redirected  T-Cell Transfer</vt:lpstr>
      <vt:lpstr>Adoptive T-Cell Therapy With TBI-1301</vt:lpstr>
      <vt:lpstr>Ripretinib as ≥ Fourth-Line Therapy in GIST</vt:lpstr>
      <vt:lpstr>INVICTUS: Phase 3 Trial of Ripretinib as   ≥ Fourth-Line Therapy in GIST</vt:lpstr>
      <vt:lpstr>TAPPAS: Adaptive Enrichment Phase 3 Trial of TRC105 and Pazopanib in Patients With Advanced Angiosarcoma</vt:lpstr>
      <vt:lpstr>Phase 2 Trial of Trabectedin With Low-Dose RT for Patients With Metastatic STS</vt:lpstr>
      <vt:lpstr>Radium-223 in Osteosarcomas</vt:lpstr>
      <vt:lpstr>Tazemetostat in Epithelioid Sarcoma</vt:lpstr>
      <vt:lpstr>Clinical Updates in Evolving Treatment Strategies for Sarcoma</vt:lpstr>
      <vt:lpstr>Implications From Recent Trials in Sarcoma</vt:lpstr>
      <vt:lpstr>Future Directions</vt:lpstr>
      <vt:lpstr>Comparing VEGFR-Targeting Agents</vt:lpstr>
      <vt:lpstr>Other Key Ongoing Trials</vt:lpstr>
      <vt:lpstr>Abbreviations</vt:lpstr>
      <vt:lpstr>Abbreviations (cont)</vt:lpstr>
    </vt:vector>
  </TitlesOfParts>
  <Company>WebMD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Visconti, Rosemary</dc:creator>
  <cp:lastModifiedBy>Susan McKinney</cp:lastModifiedBy>
  <cp:revision>215</cp:revision>
  <dcterms:created xsi:type="dcterms:W3CDTF">2016-12-07T19:27:30Z</dcterms:created>
  <dcterms:modified xsi:type="dcterms:W3CDTF">2019-10-24T16:12:25Z</dcterms:modified>
</cp:coreProperties>
</file>