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1264-9F6C-4C2A-9960-891DF248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8D69D-EACB-4C76-BB61-6F54DF22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2A15-736F-42BC-B263-C29577E562D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B5696-3862-473A-8892-0C39A297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2FA9B-9621-4A91-A4D9-447C495A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A61F-7B63-4BEC-8E09-928691835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300114-F5EB-4E6C-8FAC-A5D9968F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2932-CE2A-4BC7-8BCD-5197FF07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0FFF0-76A7-435B-852E-80E366D64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2A15-736F-42BC-B263-C29577E562D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8903A-782C-42AD-9459-14B12B439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C5BA2-CF04-4333-87C6-45E64A118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2A61F-7B63-4BEC-8E09-928691835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8C3624-DFC3-4045-A8B8-901B020F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Selection in Patients at Risk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28AA2-5941-46B6-94F9-194F2D1C68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5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9B9EC8-5EBC-472E-A864-06C2D27B9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Risk-Enhancing Factors for Decision Making in Borderline or Intermediate Risk Pts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40100-AF49-4C7F-AD99-E79AF0668B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7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99F512-1A17-421C-9243-9C57BB2A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Risk-Enhancing Factors for Decision Making About Statin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42DD3-F440-44A2-B9CA-7414B7312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6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6E121D-419C-466D-9048-F516485C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 Scoring</a:t>
            </a:r>
            <a:br>
              <a:rPr lang="en-US"/>
            </a:br>
            <a:r>
              <a:rPr lang="en-US" sz="3200" i="1"/>
              <a:t>The Tie Breaker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C285-F193-4CE5-AEA2-C63EBB3DA1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6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648ECD-6885-4272-9EE3-E6036A72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Should Be on Statin Therapy?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49FF3-3ABE-4847-B705-F3EE68DCE4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8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CFBF2B-E0EB-434A-A161-91F2D7CC3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2018 AHA/ACC Blood Cholesterol Guidelines</a:t>
            </a:r>
            <a:br>
              <a:rPr lang="en-US"/>
            </a:br>
            <a:r>
              <a:rPr lang="en-US" sz="3200" i="1"/>
              <a:t>Treat High Risk With High-Intensity Statin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1CBFC-84FC-4405-8176-7AA3C93708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12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87FE82-76A8-4CDD-8FB4-8A34F101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Global Approach to Prevention of Atherothrombosis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30507-9D93-44D1-BD98-60939C8C4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0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690C4B-C375-43D9-A833-F592806B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Predisposing Factors for NODM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AE859-AA82-46FB-A5FB-B749BA03DC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CF60A3-A64E-4545-BA5F-7AE9D859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Risk of Developing NODM</a:t>
            </a:r>
            <a:br>
              <a:rPr lang="en-US" sz="3200"/>
            </a:br>
            <a:r>
              <a:rPr lang="en-US" sz="3200"/>
              <a:t>Meta-Analysis of Placebo-Controlled Statin Trials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C3896-2A24-47E4-92E4-1D779BA5D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39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538D2F-AF06-4857-BCDD-296C7BF4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en-US"/>
            </a:br>
            <a:r>
              <a:rPr lang="en-GB" altLang="en-US"/>
              <a:t>Incident Diabetes and CVD With High-Intensity Statin (Meta-Analysis)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49694-333B-42A9-A002-3A45F91C0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87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AC24DE-7806-4B9D-9446-143D9D02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of Developing NODM</a:t>
            </a:r>
            <a:br>
              <a:rPr lang="en-US"/>
            </a:br>
            <a:r>
              <a:rPr lang="en-US" sz="3200" i="1"/>
              <a:t>Meta-Analysis of Placebo-Controlled Statin Trials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EF21A-EFBC-4FB4-81F2-34940330DF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C2E991-41D7-469F-86B6-5041E9B4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55B71-4205-4720-9296-2F4E68F500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5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1EB6DF-08D9-4630-ACC1-D298BA2E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for T2DM Is Different Among Statins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04326-24FB-4460-96C8-5471217FB1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9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51EF7C-CD15-4B81-9E42-6A2385B4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Pitavastatin</a:t>
            </a:r>
            <a:br>
              <a:rPr lang="en-US"/>
            </a:br>
            <a:r>
              <a:rPr lang="en-US" sz="3200" i="1"/>
              <a:t>Short-Term Head-to-Head Statin Trials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25747-FCEB-4C5E-A11D-E4E32B664C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00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5D4EB3-1AC1-4799-948E-7C0DB128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AE Terminology and Tips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2ED64-7F78-4EE9-A412-FBCC5F6540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8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DBC227-A034-4AB4-9102-F170F237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SAMS: Observational Studies vs RCTs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DAFD7-3E45-4B13-B150-1CE12D1269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84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1DFADC-EB22-414D-9146-427875A7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Statin-Related AEs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813DB-E855-4B58-9017-7E2791B41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75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C7A491-7D63-48F7-B7B5-D5788F66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Achieve Maximally Tolerated Statin Therapy Per Individual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BBEF4-A5FD-472B-A471-07050286F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E75895-420A-466C-BCC0-1F4118A5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Metabolism Pathways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9CB80-4498-4E11-8B68-FE879F1270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5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040408-CCC3-4870-B844-92628677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Statins With Minimal CYP Involvement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12A06-C28E-4374-9049-033FFAF29A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72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0C1947-1264-42D5-87F0-0B068CB9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in Older Patients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F316C-94D3-433A-B648-47C9DC7A79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6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24B7AD-8A41-417C-A132-A08C22DA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Clinician-Patient Discussion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5F2E6-17A1-450C-ACE4-2F6BD511A0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9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C19F0C-FAF5-4848-826F-F7B2B47E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Cardiometabolic Disease Is an Epidemic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69617-2A3D-441A-B379-1595CB780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570A01-E166-4181-B923-2462C5B7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Team-Based Multidisciplinary Approach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C0803-38A8-4C31-9257-90A8AD19C5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9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55FD04-C4B2-4A8C-A98E-1B55EFC4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A36BA-2082-4A9A-84B5-5AA1395CBF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86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78BAA4-4C6C-4810-A8CE-F23740EB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67F90-8333-4F64-8106-1D2760CE00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5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2098C7-5EB8-4D67-BBA2-A9270073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319EA-F737-4C46-AD1E-32C6671D6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39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8A4B13-8E27-4010-8257-B2514A0C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1EF34-D4DD-49AA-99B6-A5BBE4857A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0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AD4A1C-2A8B-4904-9165-80D4D86E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B3609-B248-4FB8-AD9D-D124104834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1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C1C479-96D3-4333-8A9F-A2762224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Metabolic Syndrome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A4EC5-49F0-4864-B9E8-423A18A5D2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C3714C-94CF-47EB-A0D2-C594BF49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Adiposity, Insulin Resistance, Inflammation and Oxidative Stress: Primary Prevention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E8A43-3DD3-40CC-98D7-F6023EEBB8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3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20DF95-4FEB-4C3A-9245-8CE092F7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Lifestyle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C0B17-0906-43BB-B221-7F08E65402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9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819FDD-FD69-4819-9C02-1A453EBF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ASCVD Risk Assessment and Treatment for Primary Prevention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281B1-245D-445A-9948-BB92F6C94B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0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6F044C-EEBD-48BC-961E-820FF187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Step</a:t>
            </a:r>
            <a:br>
              <a:rPr lang="en-US"/>
            </a:br>
            <a:r>
              <a:rPr lang="en-US" sz="3200" i="1"/>
              <a:t>Pooled Cohort Equations Risk Calculator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FEA91-2775-4F70-BFEE-058D3E068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B3199B-E751-4E10-83E6-AB1A7E60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Prevention Algorithm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3165E-6B5E-4F35-B40C-BE03A00644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4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On-screen Show (4:3)</PresentationFormat>
  <Paragraphs>34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Statin Selection in Patients at Risk</vt:lpstr>
      <vt:lpstr>PowerPoint Presentation</vt:lpstr>
      <vt:lpstr>Cardiometabolic Disease Is an Epidemic </vt:lpstr>
      <vt:lpstr>Metabolic Syndrome</vt:lpstr>
      <vt:lpstr>Adiposity, Insulin Resistance, Inflammation and Oxidative Stress: Primary Prevention</vt:lpstr>
      <vt:lpstr>Lifestyle Management</vt:lpstr>
      <vt:lpstr>ASCVD Risk Assessment and Treatment for Primary Prevention</vt:lpstr>
      <vt:lpstr>First Step Pooled Cohort Equations Risk Calculator</vt:lpstr>
      <vt:lpstr>Primary Prevention Algorithm</vt:lpstr>
      <vt:lpstr>Risk-Enhancing Factors for Decision Making in Borderline or Intermediate Risk Pts</vt:lpstr>
      <vt:lpstr>Use of Risk-Enhancing Factors for Decision Making About Statin Therapy</vt:lpstr>
      <vt:lpstr>CAC Scoring The Tie Breaker</vt:lpstr>
      <vt:lpstr>Who Should Be on Statin Therapy?</vt:lpstr>
      <vt:lpstr>2018 AHA/ACC Blood Cholesterol Guidelines Treat High Risk With High-Intensity Statin</vt:lpstr>
      <vt:lpstr>Global Approach to Prevention of Atherothrombosis</vt:lpstr>
      <vt:lpstr>Predisposing Factors for NODM</vt:lpstr>
      <vt:lpstr>Risk of Developing NODM Meta-Analysis of Placebo-Controlled Statin Trials</vt:lpstr>
      <vt:lpstr> Incident Diabetes and CVD With High-Intensity Statin (Meta-Analysis)</vt:lpstr>
      <vt:lpstr>Risk of Developing NODM Meta-Analysis of Placebo-Controlled Statin Trials</vt:lpstr>
      <vt:lpstr>Risk for T2DM Is Different Among Statins</vt:lpstr>
      <vt:lpstr>Pitavastatin Short-Term Head-to-Head Statin Trials</vt:lpstr>
      <vt:lpstr>Muscle AE Terminology and Tips</vt:lpstr>
      <vt:lpstr>SAMS: Observational Studies vs RCTs</vt:lpstr>
      <vt:lpstr>Management of Statin-Related AEs</vt:lpstr>
      <vt:lpstr>Achieve Maximally Tolerated Statin Therapy Per Individual</vt:lpstr>
      <vt:lpstr>Statin Metabolism Pathways</vt:lpstr>
      <vt:lpstr>Statins With Minimal CYP Involvement </vt:lpstr>
      <vt:lpstr>Considerations in Older Patients</vt:lpstr>
      <vt:lpstr>Clinician-Patient Discussion</vt:lpstr>
      <vt:lpstr>Team-Based Multidisciplinary Approach</vt:lpstr>
      <vt:lpstr>Conclusions</vt:lpstr>
      <vt:lpstr>Abbreviations</vt:lpstr>
      <vt:lpstr>Abbreviations (cont)</vt:lpstr>
      <vt:lpstr>Abbreviations (cont)</vt:lpstr>
      <vt:lpstr>Abbreviations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Statin Selection in Patients at Risk</dc:title>
  <dc:creator>Alexandria Haertel</dc:creator>
  <cp:lastModifiedBy>Alexandria Haertel</cp:lastModifiedBy>
  <cp:revision>1</cp:revision>
  <dcterms:created xsi:type="dcterms:W3CDTF">2020-07-14T18:46:05Z</dcterms:created>
  <dcterms:modified xsi:type="dcterms:W3CDTF">2020-07-14T18:46:05Z</dcterms:modified>
</cp:coreProperties>
</file>