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9753-D257-48B9-8571-402A4923181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C152-3C30-424A-9991-AD5EB6EB0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8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A9753-D257-48B9-8571-402A4923181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9C152-3C30-424A-9991-AD5EB6EB0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5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Are We Ready to Define the Best Metric in Diabetes Management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38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Ants to Diagnose Diabetes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86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Benedict’s Reagent to Test for Glucosuria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28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Glucose Meter and Logs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45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 Patient’s Glycemic Graph</a:t>
            </a:r>
            <a:br>
              <a:rPr lang="en-US" smtClean="0"/>
            </a:br>
            <a:r>
              <a:rPr lang="en-US" sz="3200" i="1" smtClean="0"/>
              <a:t>14 Days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9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 Patient’s Glycemic Graph</a:t>
            </a:r>
            <a:br>
              <a:rPr lang="en-US" smtClean="0"/>
            </a:br>
            <a:r>
              <a:rPr lang="en-US" sz="3200" i="1" smtClean="0"/>
              <a:t>Daily CGM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62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HbA</a:t>
            </a:r>
            <a:r>
              <a:rPr lang="en-US" baseline="-25000" smtClean="0"/>
              <a:t>1c</a:t>
            </a:r>
            <a:r>
              <a:rPr lang="en-US" smtClean="0"/>
              <a:t/>
            </a:r>
            <a:br>
              <a:rPr lang="en-US" smtClean="0"/>
            </a:br>
            <a:r>
              <a:rPr lang="en-US" sz="3200" i="1" smtClean="0"/>
              <a:t>Practical Limitations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4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New in Glycemic Monitoring?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85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Consensus Reached on Use of CGM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06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Key Metrics for CGM Data Analysis and Reporting</a:t>
            </a:r>
            <a:endParaRPr lang="pt-B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50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Time In Target Range/Time In Range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20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00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Recommendations From the International Consensus on TIR, 2019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60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Average Daily TIR and Below TIR</a:t>
            </a:r>
            <a:br>
              <a:rPr lang="en-US" smtClean="0"/>
            </a:br>
            <a:r>
              <a:rPr lang="en-US" sz="3200" i="1" smtClean="0"/>
              <a:t>Real Patients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63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Average Daily TIR and Below TIR (cont)</a:t>
            </a:r>
            <a:br>
              <a:rPr lang="en-US" smtClean="0"/>
            </a:br>
            <a:r>
              <a:rPr lang="en-US" sz="3200" i="1" smtClean="0"/>
              <a:t>Real Patients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74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Relationship Between HbA</a:t>
            </a:r>
            <a:r>
              <a:rPr lang="pt-BR" baseline="-25000" smtClean="0"/>
              <a:t>1c</a:t>
            </a:r>
            <a:r>
              <a:rPr lang="pt-BR" smtClean="0"/>
              <a:t> and TIR</a:t>
            </a:r>
            <a:endParaRPr lang="pt-B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58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TIR is Associated with Microvascular Complications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28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CGM Reporting</a:t>
            </a:r>
            <a:br>
              <a:rPr lang="en-US" smtClean="0"/>
            </a:br>
            <a:r>
              <a:rPr lang="en-US" sz="3200" i="1" smtClean="0"/>
              <a:t>The Ambulatory Glucose Profile (AGP)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14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AGP Report</a:t>
            </a:r>
            <a:br>
              <a:rPr lang="en-US" smtClean="0"/>
            </a:br>
            <a:r>
              <a:rPr lang="en-US" i="1" smtClean="0"/>
              <a:t>Time in Ranges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AGP Report</a:t>
            </a:r>
            <a:br>
              <a:rPr lang="en-US" smtClean="0"/>
            </a:br>
            <a:r>
              <a:rPr lang="en-US" i="1" smtClean="0"/>
              <a:t>Ambulatory Glucose Profile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46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AGP Report</a:t>
            </a:r>
            <a:br>
              <a:rPr lang="en-US" smtClean="0"/>
            </a:br>
            <a:r>
              <a:rPr lang="en-US" i="1" smtClean="0"/>
              <a:t>Daily Glucose Profiles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1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AGP Report</a:t>
            </a:r>
            <a:br>
              <a:rPr lang="en-US" smtClean="0"/>
            </a:br>
            <a:r>
              <a:rPr lang="en-US" i="1" smtClean="0"/>
              <a:t>Glucose Statistics and Targets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56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28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CGM Reporting</a:t>
            </a:r>
            <a:br>
              <a:rPr lang="en-US" smtClean="0"/>
            </a:br>
            <a:r>
              <a:rPr lang="en-US" sz="3200" i="1" smtClean="0"/>
              <a:t>Valuable Information For Patients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88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CGM Reporting</a:t>
            </a:r>
            <a:r>
              <a:rPr lang="en-US" smtClean="0"/>
              <a:t> (cont)</a:t>
            </a:r>
            <a:r>
              <a:rPr lang="en-US" smtClean="0"/>
              <a:t/>
            </a:r>
            <a:br>
              <a:rPr lang="en-US" smtClean="0"/>
            </a:br>
            <a:r>
              <a:rPr lang="en-US" sz="3200" i="1" smtClean="0"/>
              <a:t>Value for Physicians and Patients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80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CGM Reporting (cont)</a:t>
            </a:r>
            <a:br>
              <a:rPr lang="en-US" smtClean="0"/>
            </a:br>
            <a:r>
              <a:rPr lang="en-US" sz="3200" i="1" smtClean="0"/>
              <a:t>Value for Physicians and Patients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179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CGM Reporting</a:t>
            </a:r>
            <a:br>
              <a:rPr lang="en-US" smtClean="0"/>
            </a:br>
            <a:r>
              <a:rPr lang="en-US" sz="3200" i="1" smtClean="0"/>
              <a:t>Glucose Variability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071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Glucose Variability</a:t>
            </a:r>
            <a:br>
              <a:rPr lang="en-US" smtClean="0"/>
            </a:br>
            <a:r>
              <a:rPr lang="en-US" sz="3200" i="1" smtClean="0"/>
              <a:t>CV and SD 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348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Closing Remarks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944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37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HbA</a:t>
            </a:r>
            <a:r>
              <a:rPr lang="en-US" baseline="-25000" smtClean="0"/>
              <a:t>1c</a:t>
            </a:r>
            <a:r>
              <a:rPr lang="en-US" smtClean="0"/>
              <a:t/>
            </a:r>
            <a:br>
              <a:rPr lang="en-US" smtClean="0"/>
            </a:br>
            <a:r>
              <a:rPr lang="en-US" i="1" smtClean="0"/>
              <a:t>Key Milestones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09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Landmark DCCT/EDIC Study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32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HbA</a:t>
            </a:r>
            <a:r>
              <a:rPr lang="en-US" baseline="-25000" smtClean="0"/>
              <a:t>1c</a:t>
            </a:r>
            <a:endParaRPr lang="en-US" baseline="-25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45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Correlation Between HbA</a:t>
            </a:r>
            <a:r>
              <a:rPr lang="pt-BR" baseline="-25000" smtClean="0"/>
              <a:t>1c</a:t>
            </a:r>
            <a:r>
              <a:rPr lang="pt-BR" smtClean="0"/>
              <a:t> and Mean Glucose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09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HbA</a:t>
            </a:r>
            <a:r>
              <a:rPr lang="en-US" baseline="-25000" smtClean="0"/>
              <a:t>1c</a:t>
            </a:r>
            <a:r>
              <a:rPr lang="en-US" smtClean="0"/>
              <a:t> and Glycemic Targets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36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History of Glycemic Monitoring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78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On-screen Show (4:3)</PresentationFormat>
  <Paragraphs>35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Are We Ready to Define the Best Metric in Diabetes Management</vt:lpstr>
      <vt:lpstr>PowerPoint Presentation</vt:lpstr>
      <vt:lpstr>Outline</vt:lpstr>
      <vt:lpstr>HbA1c Key Milestones</vt:lpstr>
      <vt:lpstr>Landmark DCCT/EDIC Study</vt:lpstr>
      <vt:lpstr>HbA1c</vt:lpstr>
      <vt:lpstr>Correlation Between HbA1c and Mean Glucose</vt:lpstr>
      <vt:lpstr>HbA1c and Glycemic Targets</vt:lpstr>
      <vt:lpstr>History of Glycemic Monitoring</vt:lpstr>
      <vt:lpstr>Using Ants to Diagnose Diabetes</vt:lpstr>
      <vt:lpstr>Benedict’s Reagent to Test for Glucosuria</vt:lpstr>
      <vt:lpstr>Glucose Meter and Logs</vt:lpstr>
      <vt:lpstr>Real Patient’s Glycemic Graph 14 Days</vt:lpstr>
      <vt:lpstr>Real Patient’s Glycemic Graph Daily CGM</vt:lpstr>
      <vt:lpstr>HbA1c Practical Limitations</vt:lpstr>
      <vt:lpstr>What’s New in Glycemic Monitoring?</vt:lpstr>
      <vt:lpstr>Consensus Reached on Use of CGM</vt:lpstr>
      <vt:lpstr>Key Metrics for CGM Data Analysis and Reporting</vt:lpstr>
      <vt:lpstr>Time In Target Range/Time In Range</vt:lpstr>
      <vt:lpstr>Recommendations From the International Consensus on TIR, 2019</vt:lpstr>
      <vt:lpstr>Average Daily TIR and Below TIR Real Patients</vt:lpstr>
      <vt:lpstr>Average Daily TIR and Below TIR (cont) Real Patients</vt:lpstr>
      <vt:lpstr>Relationship Between HbA1c and TIR</vt:lpstr>
      <vt:lpstr>TIR is Associated with Microvascular Complications</vt:lpstr>
      <vt:lpstr>CGM Reporting The Ambulatory Glucose Profile (AGP)</vt:lpstr>
      <vt:lpstr>AGP Report Time in Ranges</vt:lpstr>
      <vt:lpstr>AGP Report Ambulatory Glucose Profile</vt:lpstr>
      <vt:lpstr>AGP Report Daily Glucose Profiles</vt:lpstr>
      <vt:lpstr>The AGP Report Glucose Statistics and Targets</vt:lpstr>
      <vt:lpstr>CGM Reporting Valuable Information For Patients</vt:lpstr>
      <vt:lpstr>CGM Reporting (cont) Value for Physicians and Patients</vt:lpstr>
      <vt:lpstr>CGM Reporting (cont) Value for Physicians and Patients</vt:lpstr>
      <vt:lpstr>CGM Reporting Glucose Variability</vt:lpstr>
      <vt:lpstr>Glucose Variability CV and SD </vt:lpstr>
      <vt:lpstr>Closing Remarks</vt:lpstr>
      <vt:lpstr>Abbreviations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We Ready to Define the Best Metric in Diabetes Management</dc:title>
  <dc:creator>Kari Black </dc:creator>
  <cp:lastModifiedBy>Kari Black </cp:lastModifiedBy>
  <cp:revision>1</cp:revision>
  <dcterms:created xsi:type="dcterms:W3CDTF">2020-04-09T16:33:38Z</dcterms:created>
  <dcterms:modified xsi:type="dcterms:W3CDTF">2020-04-09T16:33:38Z</dcterms:modified>
</cp:coreProperties>
</file>