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0773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48F6C-D33F-4822-BB94-33F5C608B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EEEC1-AA7D-4988-8666-8DE3D9408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8D97-FA40-4E03-8C02-DF15E6212F03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9BDDEA-B4D6-4D24-AAD1-7E535493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C058A7-E143-4ECE-AF00-F1B67FDD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B4C5-2CC8-4864-A60A-4354B935A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7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939B59-7BD5-4085-85C1-25CC36A2F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BEFBD-4B57-404F-9569-3EE8F9C9D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85713-F4F3-4778-8760-B3506BA5DF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78D97-FA40-4E03-8C02-DF15E6212F03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25C14-1A80-43F5-9C3E-C15B414801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E659A-F05F-49F0-A8E3-4F9BF4CFE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0B4C5-2CC8-4864-A60A-4354B935A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4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D9DA33-E651-469B-9502-8E0696BDA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 1-2-3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E3D629-A4AD-484F-8C6D-8CA07E0C9D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73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2EC79C-609A-42C2-ACA9-D093A0749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Obtaining a Detailed Sexual History (cont)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B71BA1-5E5D-4DD4-88D7-7CF562499C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03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A1EF95-3423-45CA-BC17-3BBEB840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Obtaining a Drug Use History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ECEA9E-DD14-4797-B9BE-A091230288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8F0537-F2E8-45BF-9B04-11C9CF7E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for Poor Adherence</a:t>
            </a:r>
            <a:br>
              <a:rPr lang="en-US"/>
            </a:br>
            <a:r>
              <a:rPr lang="en-US" sz="3200" i="1"/>
              <a:t>Adherence Impacts Efficacy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4D8ADD-C4F5-451C-9E8F-82A4FC2CC5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45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51F9AE-AB71-453E-9E90-3A6522CC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41414"/>
                </a:solidFill>
              </a:rPr>
              <a:t>Monitoring Adherence to PrEP</a:t>
            </a:r>
            <a:br>
              <a:rPr lang="en-US">
                <a:solidFill>
                  <a:srgbClr val="141414"/>
                </a:solidFill>
              </a:rPr>
            </a:br>
            <a:r>
              <a:rPr lang="en-US" sz="3200" i="1">
                <a:solidFill>
                  <a:srgbClr val="141414"/>
                </a:solidFill>
              </a:rPr>
              <a:t>Direct and Indirect Methods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DAB207-D5B4-4E64-8BCD-03E4008C2F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59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F3F908-D757-4DC9-8E6E-154DE4AB0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of Adverse Outcomes 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BF1883-0318-4459-8880-5327B8670F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50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77D326-2405-4595-8ACE-732C1EEE5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Baseline Assessments</a:t>
            </a:r>
            <a:br>
              <a:rPr lang="en-US"/>
            </a:br>
            <a:r>
              <a:rPr lang="en-US" sz="3200" i="1"/>
              <a:t>Testing Prior to PrEP Initiation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551468-D761-45CB-B370-461396DE46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91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8DF51C-8F07-477A-A6C8-CF1BC7225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Baseline Assessments</a:t>
            </a:r>
            <a:br>
              <a:rPr lang="en-US"/>
            </a:br>
            <a:r>
              <a:rPr lang="en-US" sz="3200" i="1"/>
              <a:t>Testing Prior to PrEP Initiation (cont)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B81E26-9B57-48DE-AC62-23866B9D01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74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6783CA-F082-44FB-B875-7699C43B4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Baseline Assessments</a:t>
            </a:r>
            <a:br>
              <a:rPr lang="en-US"/>
            </a:br>
            <a:r>
              <a:rPr lang="en-US" sz="3200" i="1"/>
              <a:t>Counseling and Education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2D1918-663B-48BA-ACF6-D7DD7290F6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22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68A7A4-41FB-46DB-B6E8-3F505D3C7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Populations for Special Consideration</a:t>
            </a:r>
            <a:br>
              <a:rPr lang="en-US"/>
            </a:br>
            <a:r>
              <a:rPr lang="en-US" sz="3200" i="1"/>
              <a:t>Women During Periconception and Pregnancy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6DC856-04C4-4ABD-AC40-0187631A37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70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E0BE11-27C6-4801-B5A1-0AD30793B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Populations for Special Consideration</a:t>
            </a:r>
            <a:br>
              <a:rPr lang="en-US"/>
            </a:br>
            <a:r>
              <a:rPr lang="en-US" sz="3200" i="1"/>
              <a:t>Transgender-Identifying People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19E75B-D9E7-4695-8876-CA6C0848FC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70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6C714F-911A-4787-920A-15645BB5B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PrEP: Pre-Exposure Prophylaxis</a:t>
            </a:r>
            <a:br>
              <a:rPr lang="en-US"/>
            </a:br>
            <a:r>
              <a:rPr lang="en-US" sz="3200" i="1"/>
              <a:t>Overview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C8DEBA-5335-4796-92A1-59BE31CDE3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90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46D9EC-8924-4AC2-9FFA-1FEF0B066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Populations for Special Consideration </a:t>
            </a:r>
            <a:br>
              <a:rPr lang="en-US"/>
            </a:br>
            <a:r>
              <a:rPr lang="en-US" sz="3200" i="1"/>
              <a:t>Adolescents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DC891-F765-47F7-9D86-073DFA694C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26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A6C4BA-1B73-4FCE-9C3F-22F4AA50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Initiating PrEP</a:t>
            </a:r>
            <a:br>
              <a:rPr lang="en-US"/>
            </a:br>
            <a:r>
              <a:rPr lang="en-US" sz="3200" i="1"/>
              <a:t>Factors to Consider When Choosing a Regimen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F34B81-16A0-4D08-BFD0-8334B7E219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22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55151E-36B6-4714-BF34-73E5FE184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41414"/>
                </a:solidFill>
              </a:rPr>
              <a:t>Initiating PrEP</a:t>
            </a:r>
            <a:br>
              <a:rPr lang="en-US">
                <a:solidFill>
                  <a:srgbClr val="141414"/>
                </a:solidFill>
              </a:rPr>
            </a:br>
            <a:r>
              <a:rPr lang="en-US" sz="3100" i="1">
                <a:solidFill>
                  <a:srgbClr val="141414"/>
                </a:solidFill>
              </a:rPr>
              <a:t>Factors to Consider When Choosing a Regimen (cont)</a:t>
            </a:r>
            <a:endParaRPr lang="en-US" sz="31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8B3EF7-91B0-4182-A312-D05EAD51D1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95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C7E49C-2DBD-448A-843E-A9518CFD0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Follow-up and Monitoring for PrEP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CA3705-8E2F-4694-B286-87095E5C25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24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D9576C-6274-49D5-9BF0-D4178BD8A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Follow-up and Monitoring for PrEP (cont)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1EC385-97CD-40E3-94B9-5ADEADE0FF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67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A01768-6674-4A1A-9BA2-C96184C94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 for Providers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B6A5F3-263B-4C47-AF3C-3DEB87A42D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88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C06178-3ECB-4CCF-BD33-38CB6D3B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Concluding Remarks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A11FEA-C3F7-472F-8AAE-38FBE2F658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28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C84582-EECC-444C-B9FC-69C3AD594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Abbreviations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1E23AE-2FA4-4CB4-A5DA-009BEEECF6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72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001F44-8996-4FF4-B775-79760EAB5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Abbreviations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60C5B7-82E4-4A9C-873D-7977BC10C6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38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B465FC-CCA7-41CA-89BB-5C6B09F07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 Regimen #1</a:t>
            </a:r>
            <a:br>
              <a:rPr lang="en-US"/>
            </a:br>
            <a:r>
              <a:rPr lang="en-US" sz="3200" i="1"/>
              <a:t>TDF 300 mg/FTC 200 mg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6AED71-1F7E-4B2A-B3E6-6347B6CBDE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8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1245DC-666B-4AF3-880B-B203F803A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 Regimen #2</a:t>
            </a:r>
            <a:br>
              <a:rPr lang="en-US"/>
            </a:br>
            <a:r>
              <a:rPr lang="en-US" sz="3200" i="1"/>
              <a:t>TAF 25 mg/FTC 200 mg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93D442-C11C-4B48-8039-5725EE5B98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06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9F7FB6-32AE-4CDC-B5FC-AB393A0DC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 Regimen #2</a:t>
            </a:r>
            <a:br>
              <a:rPr lang="en-US"/>
            </a:br>
            <a:r>
              <a:rPr lang="en-US" sz="3200" i="1"/>
              <a:t>TAF 25 mg/FTC 200 mg (cont)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AB2B4F-FEBC-4479-B854-17F37B84DD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39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37F686-2F72-4740-ABAC-4C5BCFC9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CDC Guidance for Implementing PrEP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84A560-3032-43AB-A2EA-D5622033D1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50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93EDAF-A517-4BAB-8959-01E30531D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Screening</a:t>
            </a:r>
            <a:br>
              <a:rPr lang="en-US"/>
            </a:br>
            <a:r>
              <a:rPr lang="en-US" sz="3200" i="1"/>
              <a:t>Who’s a Good Candidate for PrEP?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1473C7-91C0-4051-A349-107999BF4B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3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413D69-0D9D-479F-BDD2-E629A616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Screening</a:t>
            </a:r>
            <a:br>
              <a:rPr lang="en-US"/>
            </a:br>
            <a:r>
              <a:rPr lang="en-US" sz="3200" i="1"/>
              <a:t>Assess Risk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13E299-8E8A-4B36-B5A5-B1DF9803DE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24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520ECF-4F18-409D-B511-ED7A7ACCD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Obtaining a Detailed Sexual History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70C218-FC5F-4F3E-BBD7-2AD1E0D707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05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On-screen Show (4:3)</PresentationFormat>
  <Paragraphs>28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PrEP 1-2-3</vt:lpstr>
      <vt:lpstr>PrEP: Pre-Exposure Prophylaxis Overview</vt:lpstr>
      <vt:lpstr>PrEP Regimen #1 TDF 300 mg/FTC 200 mg</vt:lpstr>
      <vt:lpstr>PrEP Regimen #2 TAF 25 mg/FTC 200 mg</vt:lpstr>
      <vt:lpstr>PrEP Regimen #2 TAF 25 mg/FTC 200 mg (cont)</vt:lpstr>
      <vt:lpstr>CDC Guidance for Implementing PrEP</vt:lpstr>
      <vt:lpstr>Screening Who’s a Good Candidate for PrEP?</vt:lpstr>
      <vt:lpstr>Screening Assess Risk</vt:lpstr>
      <vt:lpstr>Obtaining a Detailed Sexual History</vt:lpstr>
      <vt:lpstr>Obtaining a Detailed Sexual History (cont)</vt:lpstr>
      <vt:lpstr>Obtaining a Drug Use History</vt:lpstr>
      <vt:lpstr>Risk for Poor Adherence Adherence Impacts Efficacy</vt:lpstr>
      <vt:lpstr>Monitoring Adherence to PrEP Direct and Indirect Methods</vt:lpstr>
      <vt:lpstr>Risk of Adverse Outcomes </vt:lpstr>
      <vt:lpstr>Initial Baseline Assessments Testing Prior to PrEP Initiation</vt:lpstr>
      <vt:lpstr>Initial Baseline Assessments Testing Prior to PrEP Initiation (cont)</vt:lpstr>
      <vt:lpstr>Initial Baseline Assessments Counseling and Education</vt:lpstr>
      <vt:lpstr>Populations for Special Consideration Women During Periconception and Pregnancy</vt:lpstr>
      <vt:lpstr>Populations for Special Consideration Transgender-Identifying People</vt:lpstr>
      <vt:lpstr>Populations for Special Consideration  Adolescents</vt:lpstr>
      <vt:lpstr>Initiating PrEP Factors to Consider When Choosing a Regimen</vt:lpstr>
      <vt:lpstr>Initiating PrEP Factors to Consider When Choosing a Regimen (cont)</vt:lpstr>
      <vt:lpstr>Follow-up and Monitoring for PrEP </vt:lpstr>
      <vt:lpstr>Follow-up and Monitoring for PrEP (cont) </vt:lpstr>
      <vt:lpstr>Next Steps for Providers</vt:lpstr>
      <vt:lpstr>Concluding Remarks</vt:lpstr>
      <vt:lpstr>Abbreviations</vt:lpstr>
      <vt:lpstr>Abbreviations (cont)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 1-2-3</dc:title>
  <dc:creator>Eckstein, Zachary</dc:creator>
  <cp:lastModifiedBy>Eckstein, Zachary</cp:lastModifiedBy>
  <cp:revision>1</cp:revision>
  <dcterms:created xsi:type="dcterms:W3CDTF">2020-05-19T13:34:15Z</dcterms:created>
  <dcterms:modified xsi:type="dcterms:W3CDTF">2020-05-19T13:34:15Z</dcterms:modified>
</cp:coreProperties>
</file>