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3AD6-454E-450F-89CA-1F73DF92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31CB-977E-490F-B918-558A35A9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49C5-0185-4BF7-8FEE-9E8965C99F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FAEA1-6FB3-4B9E-9C2E-2FDD97C5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7DFA2-CACC-4A4D-AE70-B1660CE6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D937-94A7-4185-9596-D9C1F6A9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6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74D5B-4C1B-4F6C-9CF8-7489623F8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429CD-E676-4A25-BD65-FFC41CBFD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B721-EF20-409C-86C2-200120DDD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D49C5-0185-4BF7-8FEE-9E8965C99FC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D75-BD31-4313-B712-520523C97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D999-B1E6-461D-B510-D7EB70B40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D937-94A7-4185-9596-D9C1F6A9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1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91AE0E-DE8E-4812-81A3-B0719451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COVID-19 Pandemic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00160-387E-4278-A829-8CCC58E72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3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4FFEF1-1818-4EF4-86FD-DF6F3BA8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Immune Response to COVID-19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EFCD4-69AE-4C94-B852-758FE13E4A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3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907923-9F9D-4D7D-B9D9-70F00169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Stages of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83224-6FB1-454A-BA0D-82D326235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84E904-E3B5-41E7-A99A-76848D1D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Treatments for COVID-19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3AE02-F7E9-4989-BBA9-5BED5B00C0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0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A6B910-FA70-4041-85DA-FA4360D9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Tocilizumab (IL-6 Blockade) for COVID-19 Hyperinflammation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A6A45-52AA-412D-AE4F-4CE6C96420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9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B2DE14-3F83-4C77-83EB-D5E5BE45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Anakinra (IL-1 Blockade) for COVID-19 Hyperinflammation</a:t>
            </a:r>
            <a:endParaRPr lang="en-US" sz="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575DA-0C95-4518-92B5-4A64113166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8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0ABED7-8A32-4773-8750-76CADC85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Protocol in Dr Bassetti's Hospital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BD0D8-A1A7-48F7-9D04-D4EB3B0D9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9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EA1F1C-73A0-4595-BF6B-8BCEDF13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Protocol in Dr Bassetti's Hospital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851DE-874A-417F-B22A-EFAB269D63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0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E562A8-900B-448C-A49B-B29F2D98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Treatment with Tocilizumab and Steroids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FCBDA-4FD4-4B68-B5F1-BF329D78D0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9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BCAF30-CC03-405E-901E-E7EF8C45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Remdesivir (GS-5734)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1A331-3E98-4A4D-BE2D-D4B5F75DE6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39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322C48-CDD9-4ACA-B938-1B55E6D3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Remdesivir in Adults With Severe COVID-19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E12CF-068B-4DB8-BCF0-64A75A48D2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6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1E7A3E-682B-4C06-8B96-05C4FF2E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Tracking the Pandemic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4C475-3261-4ADE-A292-BDA3990DBF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99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2A2B37-9B51-4360-97A6-06BB0CE7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Remdesivir for the Treatment of COVID-19 </a:t>
            </a:r>
            <a:br>
              <a:rPr lang="en-US"/>
            </a:br>
            <a:r>
              <a:rPr lang="en-US" i="1"/>
              <a:t>ACTT-1 Trial: </a:t>
            </a:r>
            <a:r>
              <a:rPr lang="en-US" sz="3600" i="1"/>
              <a:t>Preliminary Report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4C325-0DDE-4F60-BEF4-F8C2EFFB8E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75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153114-26C2-41A5-9091-83282F4E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Remdesivir for the Treatment of COVID-19 </a:t>
            </a:r>
            <a:br>
              <a:rPr lang="en-US"/>
            </a:br>
            <a:r>
              <a:rPr lang="en-US" i="1"/>
              <a:t>ACTT-1 Trial: Preliminary Report -- Results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031EF-419C-438E-A8F0-E0549295C7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0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042ACE-FB1F-4499-A558-7F872DB6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Remdesivir Treatment Duration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AF69D-3B6F-4286-96D0-B3E752ACF4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2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9D833D-F7E0-41D6-A1CA-75E57EA5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Remdesivir Treatment Duration </a:t>
            </a:r>
            <a:br>
              <a:rPr lang="en-US"/>
            </a:br>
            <a:r>
              <a:rPr lang="en-US" i="1"/>
              <a:t>Study Results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092E4-70AF-4540-8AEE-D3DEC6FAFE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55CA89-C0A9-4594-BD1D-A4428121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Phase 3 Trial of Remdesivir in Patients With Moderate COVID-19</a:t>
            </a:r>
            <a:br>
              <a:rPr lang="en-US" sz="3200"/>
            </a:br>
            <a:r>
              <a:rPr lang="en-US" sz="2800" i="1"/>
              <a:t>Results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F3459-2105-4FF9-930D-82B3F51B92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82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88F0E5-7E49-47B4-ADC1-3DC2150E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Remdesivir</a:t>
            </a:r>
            <a:br>
              <a:rPr lang="en-US"/>
            </a:br>
            <a:r>
              <a:rPr lang="en-US" sz="3600" i="1"/>
              <a:t>Summary of Conclusions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136EB-FD94-4677-B486-D88EC2DFB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0CE42E-CA89-45BB-86C6-2E0708485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SOLIDARITY </a:t>
            </a:r>
            <a:br>
              <a:rPr lang="en-US"/>
            </a:br>
            <a:r>
              <a:rPr lang="en-US" sz="3600" i="1"/>
              <a:t>Ongoing Trial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A782E-42C7-445D-8555-A1F9347684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2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CF6F89-3410-4A0F-B603-EA5A0C38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br>
              <a:rPr lang="en-US"/>
            </a:br>
            <a:r>
              <a:rPr lang="en-US" i="1"/>
              <a:t>Description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B2636-CBEE-49C4-8A6A-B34D3367D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78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5D67D6-636B-4905-9E75-5CCC92A6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br>
              <a:rPr lang="en-US"/>
            </a:br>
            <a:r>
              <a:rPr lang="en-US" sz="3600" i="1"/>
              <a:t>Description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E5609-EFED-4866-9D9F-3687F7748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5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54AB86-4047-4892-9B87-0AC3C6D79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Estimated Sensitivity and Specificity Based on </a:t>
            </a:r>
            <a:br>
              <a:rPr lang="en-US" sz="3600"/>
            </a:br>
            <a:r>
              <a:rPr lang="en-US" sz="3600"/>
              <a:t>Clinical Sample Collection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A3579-3AFF-4560-B86A-B451767354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5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33C23C-5FF0-4F7A-A04D-1FF2304C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COVID-19 Severity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7B6BF-F272-4AFB-B043-7BE55CC559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18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60B2A7-3174-4C28-A71D-4AE0F138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Chest CT and Progressive Changes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306D0-5BC0-4268-9D87-A1A120C72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88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9319D7-73BF-4DAE-B0D4-E5FE1250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Estimated Time Intervals and Rates of Viral Detection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8E380-CA74-4A94-98E5-B422C9060D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62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02E9FB-268B-4A60-B535-947B4D74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br>
              <a:rPr lang="en-US"/>
            </a:br>
            <a:r>
              <a:rPr lang="en-US"/>
              <a:t>What Happened Next?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6C684-CCCC-44A1-9D51-69BF451BA2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86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76B9AD-9869-4E96-8EB4-618C9D4E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br>
              <a:rPr lang="en-US"/>
            </a:br>
            <a:r>
              <a:rPr lang="en-US" sz="3600" i="1"/>
              <a:t>Treatment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C79AB-7741-4A5C-9FEC-4EAE2A5099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0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ECECF7-9DC7-4A17-A0BD-51FCB795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br>
              <a:rPr lang="en-US"/>
            </a:br>
            <a:r>
              <a:rPr lang="en-US" sz="3600" i="1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2B206-EAEF-42EA-9873-02DEBB42E9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9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0D06A8-89B3-441E-9A04-5604BD8A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</a:t>
            </a:r>
            <a:br>
              <a:rPr lang="en-US"/>
            </a:br>
            <a:r>
              <a:rPr lang="en-US" sz="3600" i="1"/>
              <a:t>Case Description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3EB44-0057-46EA-A168-93249AAB0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13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7496B8-6051-4ECD-99A0-8953516A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</a:t>
            </a:r>
            <a:br>
              <a:rPr lang="en-US"/>
            </a:br>
            <a:r>
              <a:rPr lang="en-US" i="1"/>
              <a:t>Case Description (cont)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65B6B-E749-4088-87FF-C1CB2351E0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64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97D4B7-400B-4D36-AFA9-C1D1D9FC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Risk Factors for Mortality</a:t>
            </a: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61193-D38E-4904-BE0B-7E93C4A88A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03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3DAC25-6FB7-4586-8021-D9865439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</a:t>
            </a:r>
            <a:br>
              <a:rPr lang="en-US"/>
            </a:br>
            <a:r>
              <a:rPr lang="en-US" sz="3600" i="1"/>
              <a:t>Chest x-Ray, Results and Treatment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37CCB-B428-453B-9CCE-7475EBDC36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3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04E39D-C3F2-4AB4-9A12-EE7D044B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</a:t>
            </a:r>
            <a:br>
              <a:rPr lang="en-US"/>
            </a:br>
            <a:r>
              <a:rPr lang="en-US" sz="3600" i="1"/>
              <a:t>Clinical Evolution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75A79-335D-4BF8-A53B-5DB35B84E6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B39D06-E1DC-4AC3-96BA-C6683339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Disease Course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002EF-25C5-4F28-B1EA-490386E52D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4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A6C3DF-0426-4D2D-A2C5-876D5812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</a:t>
            </a:r>
            <a:br>
              <a:rPr lang="en-US"/>
            </a:br>
            <a:r>
              <a:rPr lang="en-US" sz="3600" i="1"/>
              <a:t>Clinical Evolution: ICU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B699F-482E-4D56-BA81-4982336D8A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5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9DE236-210C-4D4A-8E36-0C34C563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Respiratory Management Strategies in Severe COVID-19</a:t>
            </a:r>
            <a:br>
              <a:rPr lang="en-US"/>
            </a:br>
            <a:r>
              <a:rPr lang="en-US" i="1"/>
              <a:t>Distinct Phenotypes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44384-98E1-4B4B-BA66-2323CFF72E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6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BC6D43-4F70-471C-98A1-794009F1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</a:t>
            </a:r>
            <a:br>
              <a:rPr lang="en-US"/>
            </a:br>
            <a:r>
              <a:rPr lang="en-US" sz="3600" i="1"/>
              <a:t>Clinical Evolution: Echocardiography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06027-9CDB-4EE6-AD2A-5917B56FED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97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E64E15-327D-4ECA-A8DD-F0D8ED47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</a:t>
            </a:r>
            <a:br>
              <a:rPr lang="en-US"/>
            </a:br>
            <a:r>
              <a:rPr lang="en-US" i="1"/>
              <a:t>Clinical Evolution: 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7C996-9DF6-4C68-85AD-1B8FD9363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14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E7083B-4EC3-42B1-9ED2-512E76B6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Rapidly Evolving Pandemic</a:t>
            </a:r>
            <a:br>
              <a:rPr lang="en-US"/>
            </a:br>
            <a:r>
              <a:rPr lang="en-US" sz="3600" i="1"/>
              <a:t>Faculty Global Insights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5743E-8A68-4B79-88E6-167640BA6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42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9475ED-F9C3-4898-A0C6-E945FA97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Important Lessons Learned</a:t>
            </a:r>
            <a:br>
              <a:rPr lang="en-US"/>
            </a:br>
            <a:r>
              <a:rPr lang="en-US" sz="3600" i="1"/>
              <a:t>Expert Insights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F3BB7-2FB9-4405-9518-67D1B68DB0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17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FF63CB-953E-48ED-ABEE-D75D8805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A0E6C-0780-4689-A4F4-68D78DD5B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09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268864-6818-4F36-90C0-EB66C88F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DD7F7-9875-4585-A2FC-FB1D1D3B10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21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157E12-CD2D-4327-B5B9-65E0A5FB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5AF47-447D-44D7-95AD-F944FCE3C9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43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FD9277-9BD7-40C0-87E6-1AE2722E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6AB12-28FB-4A1B-9212-ABBFB8E3C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2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29B6B3-E9EC-4834-B363-BA63EFC6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NIH Guidelines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993A2-7377-4D90-925E-04D49B3387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5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85D0A2-962D-4E6B-BF84-8896CA89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Predictors of Mortality</a:t>
            </a:r>
            <a:br>
              <a:rPr lang="en-US"/>
            </a:br>
            <a:r>
              <a:rPr lang="en-US" sz="3600" i="1"/>
              <a:t>Data From China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E0B73E-76D4-4997-BB85-D20C79D3CA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8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E8C7FF-9ABA-4A9F-A999-46110637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Predictors of Mortality</a:t>
            </a:r>
            <a:br>
              <a:rPr lang="en-US"/>
            </a:br>
            <a:r>
              <a:rPr lang="en-US" sz="3600" i="1"/>
              <a:t>Data From UK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1500F-32CF-4B8A-990E-E3F61155D6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746EBB-20BF-4251-BBED-7927EAD4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Predictors of Mortality</a:t>
            </a:r>
            <a:br>
              <a:rPr lang="en-US"/>
            </a:br>
            <a:r>
              <a:rPr lang="en-US" i="1"/>
              <a:t>Ethnic Groups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B65EB-88A1-4431-9669-783868A3C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AD0A18-E2A0-4092-B1A1-8C267A05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SARS-CoV-2</a:t>
            </a:r>
            <a:br>
              <a:rPr lang="en-US"/>
            </a:br>
            <a:r>
              <a:rPr lang="en-US" sz="3600" i="1"/>
              <a:t>ACE2 Receptor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FD4E8-ADA2-4B15-BF10-E4E1E729A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9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49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The COVID-19 Pandemic</vt:lpstr>
      <vt:lpstr>Tracking the Pandemic</vt:lpstr>
      <vt:lpstr>Classification of COVID-19 Severity</vt:lpstr>
      <vt:lpstr>Disease Course</vt:lpstr>
      <vt:lpstr>NIH Guidelines</vt:lpstr>
      <vt:lpstr>Predictors of Mortality Data From China</vt:lpstr>
      <vt:lpstr>Predictors of Mortality Data From UK</vt:lpstr>
      <vt:lpstr>Predictors of Mortality Ethnic Groups</vt:lpstr>
      <vt:lpstr>SARS-CoV-2 ACE2 Receptor </vt:lpstr>
      <vt:lpstr>Immune Response to COVID-19</vt:lpstr>
      <vt:lpstr>Clinical Stages of Disease</vt:lpstr>
      <vt:lpstr>Possible Treatments for COVID-19</vt:lpstr>
      <vt:lpstr>Tocilizumab (IL-6 Blockade) for COVID-19 Hyperinflammation</vt:lpstr>
      <vt:lpstr>Anakinra (IL-1 Blockade) for COVID-19 Hyperinflammation</vt:lpstr>
      <vt:lpstr>Treatment Protocol in Dr Bassetti's Hospital</vt:lpstr>
      <vt:lpstr>Treatment Protocol in Dr Bassetti's Hospital (cont)</vt:lpstr>
      <vt:lpstr>Early Treatment with Tocilizumab and Steroids</vt:lpstr>
      <vt:lpstr>Remdesivir (GS-5734) </vt:lpstr>
      <vt:lpstr>Remdesivir in Adults With Severe COVID-19</vt:lpstr>
      <vt:lpstr>Remdesivir for the Treatment of COVID-19  ACTT-1 Trial: Preliminary Report</vt:lpstr>
      <vt:lpstr>Remdesivir for the Treatment of COVID-19  ACTT-1 Trial: Preliminary Report -- Results</vt:lpstr>
      <vt:lpstr>Remdesivir Treatment Duration </vt:lpstr>
      <vt:lpstr>Remdesivir Treatment Duration  Study Results</vt:lpstr>
      <vt:lpstr>Phase 3 Trial of Remdesivir in Patients With Moderate COVID-19 Results</vt:lpstr>
      <vt:lpstr>Remdesivir Summary of Conclusions</vt:lpstr>
      <vt:lpstr>SOLIDARITY  Ongoing Trial</vt:lpstr>
      <vt:lpstr>Case Study 1 Description</vt:lpstr>
      <vt:lpstr>Case Study 1 Description (cont)</vt:lpstr>
      <vt:lpstr>Estimated Sensitivity and Specificity Based on  Clinical Sample Collection</vt:lpstr>
      <vt:lpstr>Chest CT and Progressive Changes </vt:lpstr>
      <vt:lpstr>Estimated Time Intervals and Rates of Viral Detection</vt:lpstr>
      <vt:lpstr>Case Study 1 What Happened Next? </vt:lpstr>
      <vt:lpstr>Case Study 1 Treatment Considerations</vt:lpstr>
      <vt:lpstr>Case Study 1 Treatment</vt:lpstr>
      <vt:lpstr>Case Study 2 Case Description </vt:lpstr>
      <vt:lpstr>Case Study 2 Case Description (cont) </vt:lpstr>
      <vt:lpstr>Risk Factors for Mortality</vt:lpstr>
      <vt:lpstr>Case Study 2 Chest x-Ray, Results and Treatment </vt:lpstr>
      <vt:lpstr>Case Study 2 Clinical Evolution </vt:lpstr>
      <vt:lpstr>Case Study 2 Clinical Evolution: ICU</vt:lpstr>
      <vt:lpstr> Respiratory Management Strategies in Severe COVID-19 Distinct Phenotypes</vt:lpstr>
      <vt:lpstr>Case Study 2 Clinical Evolution: Echocardiography</vt:lpstr>
      <vt:lpstr>Case Study 2 Clinical Evolution: Conclusion</vt:lpstr>
      <vt:lpstr>Rapidly Evolving Pandemic Faculty Global Insights</vt:lpstr>
      <vt:lpstr> Important Lessons Learned Expert Insights</vt:lpstr>
      <vt:lpstr>Concluding Remarks</vt:lpstr>
      <vt:lpstr>Abbreviations</vt:lpstr>
      <vt:lpstr>Abbreviations (cont)</vt:lpstr>
      <vt:lpstr>Abbreviations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COVID-19 Pandemic</dc:title>
  <dc:creator>Alexandria Haertel</dc:creator>
  <cp:lastModifiedBy>Alexandria Haertel</cp:lastModifiedBy>
  <cp:revision>1</cp:revision>
  <dcterms:created xsi:type="dcterms:W3CDTF">2020-07-16T20:37:19Z</dcterms:created>
  <dcterms:modified xsi:type="dcterms:W3CDTF">2020-07-16T20:37:19Z</dcterms:modified>
</cp:coreProperties>
</file>