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FB02E-21DE-4C5A-A000-31C443FF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0C257-33B2-465E-BE6D-C7C97CC8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1219-38D0-4A8E-9A0C-FE35A93074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85633-3309-48DC-92FE-E0E53DC1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F51A3-88A7-41E6-912B-A48B1975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B2C8-E3D6-4275-BE4A-4BE1D5621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B98B1-D623-4A2F-BF9D-05C955A4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7EBC5-1AD8-46CE-A454-AB5124D73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73596-A89C-4554-AEE4-D43944F20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71219-38D0-4A8E-9A0C-FE35A93074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A5914-650D-4A91-B816-0540101EE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2E8C5-1878-49AA-85EB-42DB908C5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3B2C8-E3D6-4275-BE4A-4BE1D5621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9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33AF52-8BD5-4364-88B2-7BBD7421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Metabolic Acidosis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ED0F7-079E-4B0B-8E4B-F958F52201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4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3340A1-9F34-4DA0-B661-ABBC93E7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What's Being Focused on in Patients With CKD?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47F4B-314D-469A-BBD7-BE44D740AA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4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036C91-656A-426F-9182-51082775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Mild MA</a:t>
            </a:r>
            <a:br>
              <a:rPr lang="en-US"/>
            </a:br>
            <a:r>
              <a:rPr lang="en-US" sz="3600" i="1"/>
              <a:t>The Tip of the Iceberg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EF555-223F-466A-A0B6-A8DF82B2DF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9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3AE3AD-710F-4A17-AF4E-73C27FAB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MA Is Associated With a Variety of Complications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CC6B3-4ED2-4CBD-BCF8-BC5838E9E9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23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189C52-593D-4BB8-8C4D-E75955B7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Accumulated Acid and Bone Growth</a:t>
            </a:r>
            <a:endParaRPr lang="en-US" sz="4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D04E8-BA2E-47A8-AF81-77509A19E2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93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35E133-783A-44CB-AABC-6AF7790E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MA Is a Predictive Factor for All-Cause Mortality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DB314-C938-4F25-A1BC-54623458C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7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950300-0687-4CC5-AC10-50B27329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MA Treatment Options</a:t>
            </a:r>
            <a:br>
              <a:rPr lang="en-US" sz="4000"/>
            </a:br>
            <a:r>
              <a:rPr lang="en-US" sz="3600" i="1"/>
              <a:t>Strategy #1: Neutralization</a:t>
            </a:r>
            <a:endParaRPr lang="en-US" sz="4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F7E7BF-BA6D-4370-9E6F-576907D9BB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91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011153-3FF9-4371-8586-02B133EC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MA Treatment Options</a:t>
            </a:r>
            <a:br>
              <a:rPr lang="en-US" sz="4000"/>
            </a:br>
            <a:r>
              <a:rPr lang="en-US" sz="3600" i="1"/>
              <a:t>Strategy #2: Reduce Acid Intake</a:t>
            </a:r>
            <a:endParaRPr lang="en-US" sz="4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E1513-1D88-4034-9C62-807F7EE8EA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88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6840BC-5471-49AE-9C93-3F583663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Treatment Strategy Challenges</a:t>
            </a:r>
            <a:endParaRPr lang="en-US" sz="4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D4FD8-ED55-45BE-8800-1E69295AF4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76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7BA758-6D41-4D01-B8FE-603CCC62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MA Treatment Options</a:t>
            </a:r>
            <a:br>
              <a:rPr lang="en-US" sz="4000"/>
            </a:br>
            <a:r>
              <a:rPr lang="en-US" sz="3600" i="1"/>
              <a:t>Strategy #3: Mechanistically Remove Acid</a:t>
            </a:r>
            <a:endParaRPr lang="en-US" sz="4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F11A5-F3C3-4E0A-A0CC-B480656E8F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28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C37F24-8397-4E27-9B33-7996C35C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Veverimer in Patients With CKD</a:t>
            </a:r>
            <a:br>
              <a:rPr lang="en-US" i="1"/>
            </a:br>
            <a:r>
              <a:rPr lang="en-US" sz="3600" i="1"/>
              <a:t>40-Week Extension Trial</a:t>
            </a:r>
            <a:endParaRPr lang="en-US" sz="3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93EF5C-ADB7-4173-A30D-2950D214ED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0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CCE908-19CC-48FB-8825-02451AB4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Metabolic Acidosis</a:t>
            </a:r>
            <a:br>
              <a:rPr lang="en-US"/>
            </a:br>
            <a:r>
              <a:rPr lang="en-US" sz="3600" i="1"/>
              <a:t>Introduction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D0010-D58D-4AAA-AB09-5A00101199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56CD2E-AD67-4DCA-966E-C0646D14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Subgroup Analysis</a:t>
            </a:r>
            <a:br>
              <a:rPr lang="en-US" sz="4000"/>
            </a:br>
            <a:r>
              <a:rPr lang="en-US" sz="3600" i="1"/>
              <a:t>Effects of Veverimer in Patients With CHF and CKD</a:t>
            </a:r>
            <a:endParaRPr lang="en-US" sz="4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85AE2-6DE6-428E-B9A2-0ED42ABC88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9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1A7246-B3C5-4B8B-9808-B60F1185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Subgroup Analysis</a:t>
            </a:r>
            <a:br>
              <a:rPr lang="en-US" sz="4000"/>
            </a:br>
            <a:r>
              <a:rPr lang="en-US" sz="3600" i="1"/>
              <a:t>Effects of Veverimer in Patients With Diabetes and CKD</a:t>
            </a:r>
            <a:endParaRPr lang="en-US" sz="4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67EC6-DC48-40F6-9EB3-7BDF84BB7C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36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78D236-A001-4037-AA13-DE01ACFD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 and Clinical Implications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DFA3A-332D-43B8-A2D3-C8198AE886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66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B7D445-8649-492E-9A38-044F0D32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1DC3D-F665-41F5-9418-36FFDA00BE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46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7A6BC5-1864-4B48-9065-600EC730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2E1C1-0A76-4D4C-89E9-6618625E31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22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DCD2CD-E433-4F57-8634-10ADED44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36EA2-8533-49BE-833B-06E1D35371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4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741B6E-72A8-466D-9B28-78F96A6E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Metabolic Acidosis</a:t>
            </a:r>
            <a:br>
              <a:rPr lang="en-US"/>
            </a:br>
            <a:r>
              <a:rPr lang="en-US" sz="3600" i="1"/>
              <a:t>Prevalence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652E7E-9043-40A2-9B71-5A945D0607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012655-A2B7-43DE-AB92-41F996F8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</a:t>
            </a:r>
            <a:br>
              <a:rPr lang="en-US"/>
            </a:br>
            <a:r>
              <a:rPr lang="en-US" sz="3600" i="1"/>
              <a:t>Progressive Disease, High Risk, MA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B8B14-D989-4CD1-B401-7DA21715B3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3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0D2BED-987D-4D4C-902B-D7278719E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Pathophysiology of MA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14AF5-6827-430D-B1A5-25305B543F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4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6CE804-2F6C-4535-A34F-7BA0629B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Pathophysiology of MA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B8D2F-EB61-4AA5-9358-67F37B558C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7DDCFC-DEC5-4515-8FAD-46E068D3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 Is Underdiagnosed and Undertreated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D7D7F-DF4D-499F-8627-0A4F490093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1AB3D9-2A57-4FFD-8345-41F3AAF2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 Is Underdiagnosed and Undertreated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A52EA-6F73-449F-A0F6-D1D0931ECB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3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3227BF-FE3C-4A7D-8C0F-4468B9CFE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to Diagnosing MA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04D62-CC71-491E-A445-80F84D30FE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Metabolic Acidosis</vt:lpstr>
      <vt:lpstr>Metabolic Acidosis Introduction</vt:lpstr>
      <vt:lpstr>Metabolic Acidosis Prevalence</vt:lpstr>
      <vt:lpstr>Patient Case Progressive Disease, High Risk, MA</vt:lpstr>
      <vt:lpstr>Pathophysiology of MA</vt:lpstr>
      <vt:lpstr>Pathophysiology of MA (cont)</vt:lpstr>
      <vt:lpstr>MA Is Underdiagnosed and Undertreated</vt:lpstr>
      <vt:lpstr>MA Is Underdiagnosed and Undertreated (cont)</vt:lpstr>
      <vt:lpstr>Challenges to Diagnosing MA</vt:lpstr>
      <vt:lpstr>What's Being Focused on in Patients With CKD?</vt:lpstr>
      <vt:lpstr>Mild MA The Tip of the Iceberg</vt:lpstr>
      <vt:lpstr>MA Is Associated With a Variety of Complications</vt:lpstr>
      <vt:lpstr>Accumulated Acid and Bone Growth</vt:lpstr>
      <vt:lpstr>MA Is a Predictive Factor for All-Cause Mortality</vt:lpstr>
      <vt:lpstr>MA Treatment Options Strategy #1: Neutralization</vt:lpstr>
      <vt:lpstr>MA Treatment Options Strategy #2: Reduce Acid Intake</vt:lpstr>
      <vt:lpstr>Treatment Strategy Challenges</vt:lpstr>
      <vt:lpstr>MA Treatment Options Strategy #3: Mechanistically Remove Acid</vt:lpstr>
      <vt:lpstr>Effects of Veverimer in Patients With CKD 40-Week Extension Trial</vt:lpstr>
      <vt:lpstr>Subgroup Analysis Effects of Veverimer in Patients With CHF and CKD</vt:lpstr>
      <vt:lpstr>Subgroup Analysis Effects of Veverimer in Patients With Diabetes and CKD</vt:lpstr>
      <vt:lpstr>Takeaways and Clinical Implications </vt:lpstr>
      <vt:lpstr>Concluding Remarks</vt:lpstr>
      <vt:lpstr>Abbreviations</vt:lpstr>
      <vt:lpstr>Abbreviations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Metabolic Acidosis</dc:title>
  <dc:creator>Stephanie Smith</dc:creator>
  <cp:lastModifiedBy>Stephanie Smith</cp:lastModifiedBy>
  <cp:revision>1</cp:revision>
  <dcterms:created xsi:type="dcterms:W3CDTF">2020-09-16T16:39:10Z</dcterms:created>
  <dcterms:modified xsi:type="dcterms:W3CDTF">2020-09-16T16:39:10Z</dcterms:modified>
</cp:coreProperties>
</file>