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1801-3313-4462-A806-7C31C2C1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995FC-ECD2-4239-B35C-6A27F5AC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B649-7553-4033-BE7E-55686857AC3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E9A56-72C5-49EB-813B-90363A7F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51FE8-4E24-4015-87B9-06253DB8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629B-89BB-462D-8285-0FAA701FF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AE331-FFFB-4382-A727-AABBA265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0B5BC-ACC2-418B-B6B4-E6E2C8368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27E7C-21FF-43F0-9DE1-E847D7A88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8B649-7553-4033-BE7E-55686857AC3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483D5-627A-4083-BE0F-0BE235EE9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A1CB2-4080-49A8-BC04-EB0285CD1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629B-89BB-462D-8285-0FAA701FF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5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F167AB-F3BB-466E-9EB9-B5902B5F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Nurse 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075A4-0585-4375-8140-6CE4BAD6E0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9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0AEDF7-7CF3-4F1F-B778-D928590A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IMpassion130: Atezolizumab + Nab-Paclitaxel for TNBC</a:t>
            </a:r>
            <a:br>
              <a:rPr lang="en-US"/>
            </a:br>
            <a:r>
              <a:rPr lang="en-US" sz="3600" i="1"/>
              <a:t>Study Design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0ED35-20B5-45EB-A609-E7B2E65A9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4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A96793-A3B6-4DC9-8393-B8DFCDA4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IMpassion130: Atezolizumab for mTNBC</a:t>
            </a:r>
            <a:br>
              <a:rPr lang="en-US"/>
            </a:br>
            <a:r>
              <a:rPr lang="en-US" sz="3600" i="1"/>
              <a:t>PFS in PD-L1+ and SP142+ Populations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914E3-189B-48B2-8914-B5A7F7DEC7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025F94-75AF-4CC6-BFAA-AAC079C9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KEYNOTE-355: Pembrolizumab + Chemotherapy for mTNBC</a:t>
            </a:r>
            <a:br>
              <a:rPr lang="en-US" sz="3600"/>
            </a:br>
            <a:r>
              <a:rPr lang="en-US" sz="3200" i="1"/>
              <a:t>Study Design</a:t>
            </a:r>
            <a:endParaRPr lang="en-US" sz="3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B59838-F0CE-4B44-B3D6-09F6F9F9EC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3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921F67-7728-454E-865D-D0BFC9A2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KEYNOTE-355: Pembrolizumab + Chemotherapy</a:t>
            </a:r>
            <a:br>
              <a:rPr lang="en-US"/>
            </a:br>
            <a:r>
              <a:rPr lang="en-US" sz="3600" i="1"/>
              <a:t>PFS in PD-L1 CPS ≥ 10 Population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2CD1B-16C9-4A03-8284-0702EE77AE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F05A87-AF99-497B-B48A-CB5CAD51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1</a:t>
            </a:r>
            <a:br>
              <a:rPr lang="en-US"/>
            </a:br>
            <a:r>
              <a:rPr lang="en-US" sz="3600" i="1"/>
              <a:t>KW (cont)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83B7C-8502-40C0-A058-2B40191FB2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0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F85C04-82A9-44F5-B7FC-99DCDA9A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Immunotherapy-Associated AEs</a:t>
            </a:r>
            <a:br>
              <a:rPr lang="en-US"/>
            </a:br>
            <a:r>
              <a:rPr lang="en-US" sz="3600" i="1"/>
              <a:t>Key AEs in IMpassion130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80337-0C46-4F1F-BD6E-04BB42C5C4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6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1AD608-E14A-40AA-B32C-F2E7BDFD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Immunotherapy-Associated AEs</a:t>
            </a:r>
            <a:br>
              <a:rPr lang="en-US"/>
            </a:br>
            <a:r>
              <a:rPr lang="en-US" sz="3600" i="1"/>
              <a:t>TRAEs With Incidence  ≥ 20% in KEYNOTE-355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87D7B-2F2F-4AB4-AF57-327928B776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44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269074-86BC-42DB-887A-E9D48598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1</a:t>
            </a:r>
            <a:br>
              <a:rPr lang="en-US"/>
            </a:br>
            <a:r>
              <a:rPr lang="en-US" sz="3600" i="1"/>
              <a:t>Side Effects From Atezolizumab + Nab-Paclitaxel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243BB-9EAB-41FC-BD3C-8AB09AE6B5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10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AF870F-11CE-4D6D-8000-C1D565ED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IrAEs Associated With Immunotherapy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F090F-3FF3-4371-A92C-3D4ED7665F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4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CA2AF7-D596-48D1-897D-28200FCD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Opinions</a:t>
            </a:r>
            <a:br>
              <a:rPr lang="en-US"/>
            </a:br>
            <a:r>
              <a:rPr lang="en-US" sz="3600" i="1"/>
              <a:t>Side Effects of Combination Immunotherapy + Chemotherapy</a:t>
            </a:r>
            <a:endParaRPr lang="en-US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9003D-C8D8-422C-B037-478CC55920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2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09002B-80AA-4FE3-BF4D-157F74C24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br>
              <a:rPr lang="en-US"/>
            </a:br>
            <a:r>
              <a:rPr lang="en-US" sz="3600" i="1"/>
              <a:t>Biology of TNBC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EC2B1-F220-4647-9DED-A935AE1DF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32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06AB0C-50D9-4F69-9C82-F9914C51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Opinions</a:t>
            </a:r>
            <a:br>
              <a:rPr lang="en-US"/>
            </a:br>
            <a:r>
              <a:rPr lang="en-US" sz="3600" i="1"/>
              <a:t>Patient Education and Side Effects</a:t>
            </a:r>
            <a:endParaRPr lang="en-US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2EB95-4C70-4BAE-8C36-141503A4C0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40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265618-B3EA-4B8B-A697-AA35BD79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PARP Inhibitors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5FBA46-0F60-4F1C-A35F-D298E2AD1F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81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8DD4D1-0F16-43D8-A005-04E658BD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 2</a:t>
            </a:r>
            <a:br>
              <a:rPr lang="en-US" sz="4000"/>
            </a:br>
            <a:r>
              <a:rPr lang="en-US" i="1"/>
              <a:t>MC</a:t>
            </a:r>
            <a:endParaRPr lang="en-US" sz="40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B7F2E-905F-4671-BDB2-B4AB0550BD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77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FA0147-E152-4555-A58F-46495B80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 2</a:t>
            </a:r>
            <a:br>
              <a:rPr lang="en-US" sz="4000"/>
            </a:br>
            <a:r>
              <a:rPr lang="en-US" i="1"/>
              <a:t>MC (cont)</a:t>
            </a:r>
            <a:endParaRPr lang="en-US" sz="40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C3255-A264-4709-B7CA-8E446D9523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39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3FAAC4-EAD6-413A-BEA5-14F81B05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PARP Inhibitors in TNBC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B99E6-55ED-40A2-856B-3415A6A6D6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23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5C7E7A-B174-4DC0-8FAF-A262AC21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OlympiAD: Olaparib for mBC With a </a:t>
            </a:r>
            <a:r>
              <a:rPr lang="en-US" sz="4000" i="1"/>
              <a:t>gBRCA </a:t>
            </a:r>
            <a:r>
              <a:rPr lang="en-US" sz="4000"/>
              <a:t>Mutation</a:t>
            </a:r>
            <a:endParaRPr lang="en-US" sz="4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6053A-DCEF-4301-B808-A90540D3E1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11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8F684F-CFE7-42A6-8F84-D3548335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EMBRACA: Talazoparib for Advanced Breast Cancer </a:t>
            </a:r>
            <a:br>
              <a:rPr lang="en-US" sz="4000"/>
            </a:br>
            <a:r>
              <a:rPr lang="en-US" sz="4000"/>
              <a:t>and a </a:t>
            </a:r>
            <a:r>
              <a:rPr lang="en-US" sz="4000" i="1"/>
              <a:t>gBRCA-</a:t>
            </a:r>
            <a:r>
              <a:rPr lang="en-US" sz="4000"/>
              <a:t>Mutation</a:t>
            </a:r>
            <a:endParaRPr lang="en-US" sz="40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9DFD3-F9BD-4E5C-9E33-C42744F394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85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FEFB8B-1E6D-43E8-B4C5-16F63FC9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BROCADE3: Veliparib + Carboplatin and Paclitaxel </a:t>
            </a:r>
            <a:br>
              <a:rPr lang="en-US" sz="4000"/>
            </a:br>
            <a:r>
              <a:rPr lang="en-US" sz="4000"/>
              <a:t>in </a:t>
            </a:r>
            <a:r>
              <a:rPr lang="en-US" sz="4000" i="1"/>
              <a:t>BRCA</a:t>
            </a:r>
            <a:r>
              <a:rPr lang="en-US" sz="4000"/>
              <a:t>-Mutated Advanced Breast Cancer</a:t>
            </a:r>
            <a:endParaRPr lang="en-US" sz="4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13BA9-0C64-4037-95FD-D968E3E30C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81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3F142A-1B25-4DAB-A264-1EFD48CD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 2</a:t>
            </a:r>
            <a:br>
              <a:rPr lang="en-US" sz="4000"/>
            </a:br>
            <a:r>
              <a:rPr lang="en-US" i="1"/>
              <a:t>MC (cont)</a:t>
            </a:r>
            <a:endParaRPr lang="en-US" sz="40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0E645-4608-4424-B1D4-81BAF08023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99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B2F815-5F44-4F44-8147-0A986B1E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Opinions</a:t>
            </a:r>
            <a:br>
              <a:rPr lang="en-US"/>
            </a:br>
            <a:r>
              <a:rPr lang="en-US" sz="3600" i="1"/>
              <a:t>Managing Side Effects of PARP Inhibitors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68C54-042E-44E5-98BE-1109812FBC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8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61FD4D-E61A-4E8C-BD19-633F9C0B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at Risk for TNBC?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B79D5-A807-4D17-A580-EBA39985D4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42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031504-3AA6-455C-80E2-09E71F50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Opinions</a:t>
            </a:r>
            <a:br>
              <a:rPr lang="en-US"/>
            </a:br>
            <a:r>
              <a:rPr lang="en-US" sz="3600" i="1"/>
              <a:t>Managing Side Effects of PARP Inhibitors (cont)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13E13-CA2F-4088-A181-E392C47870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9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7A83D1-DFE8-4A95-BBE7-25417D27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Directions in Targeted Therapies in TNBC</a:t>
            </a:r>
            <a:br>
              <a:rPr lang="en-US"/>
            </a:br>
            <a:r>
              <a:rPr lang="en-US" i="1"/>
              <a:t>Checkpoint Inhibitors in mTNBC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81A80-6BAD-4C02-979B-F261DACDDD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42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06AFB4-38F5-48AA-9EA1-5580F32C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Directions in Targeted Therapies in TNBC</a:t>
            </a:r>
            <a:br>
              <a:rPr lang="en-US"/>
            </a:br>
            <a:r>
              <a:rPr lang="en-US" i="1"/>
              <a:t>Checkpoint Inhibitors in the [Neo]Adjuvant Setting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53CBB-3A1A-480F-A6A0-81A39D2F82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62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4CDB84-15B5-4A8A-9B3E-702F9747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OlympiAD: Olaparib for mBC With a </a:t>
            </a:r>
            <a:r>
              <a:rPr lang="en-US" sz="4000" i="1"/>
              <a:t>gBRCA </a:t>
            </a:r>
            <a:r>
              <a:rPr lang="en-US" sz="4000"/>
              <a:t>Mutation</a:t>
            </a:r>
            <a:endParaRPr lang="en-US" sz="40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53B9D-B343-42E5-97CA-666DCA48F5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25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C7638F-AC36-41EE-A1C3-CCF5D46F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CB0C3-0100-4E13-8300-227EE8D881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7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CC2BF0-BA61-4413-BBE0-C0770789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B5F15-6348-4842-AAE1-5B88B18DAB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78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0AA14A-1E74-41A6-BD39-C510DF9A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7BFCE-1083-41BF-A73C-457DE08A7B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8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57E2DC-0E71-49E5-B74A-5F24A8D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Immune System and Breast Cancer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8FD15-EAAC-4B15-853A-3ABE35A34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1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19E1BF-1C00-402F-AA6C-AD8F74CC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PD-L1 Expression in TNBC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18CD0-CD35-416F-B347-25ECE324F9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3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DE9710-094D-451A-B81C-3917AA61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1</a:t>
            </a:r>
            <a:br>
              <a:rPr lang="en-US"/>
            </a:br>
            <a:r>
              <a:rPr lang="en-US" sz="3600" i="1"/>
              <a:t>KW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2722F-3273-4EDE-8965-53EF45C162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AC2636-3A7A-4B3A-8BC2-534AF44E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1</a:t>
            </a:r>
            <a:br>
              <a:rPr lang="en-US"/>
            </a:br>
            <a:r>
              <a:rPr lang="en-US" sz="3600" i="1"/>
              <a:t>KW (cont)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A0AD1-6E2C-4BFC-B2C9-8C0D9652BD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0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4072CE-E948-4D59-82D4-2B961F66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Immune Checkpoint Inhibitors in TNBC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65805-E2CA-416B-A3CB-F2F42A5BF6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3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8E9798-31AE-4A3B-A3FE-76B258DB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Immune Checkpoint Inhibitors in TNBC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11255-8CF3-4357-8504-71045E7477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4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2" ma:contentTypeDescription="Create a new document." ma:contentTypeScope="" ma:versionID="70d763d6ff076c0c484aeefd79b819d8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44ec616e299eeb74ce82b42317c08174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458C48-776A-4A23-A750-4476BBF1D528}"/>
</file>

<file path=customXml/itemProps2.xml><?xml version="1.0" encoding="utf-8"?>
<ds:datastoreItem xmlns:ds="http://schemas.openxmlformats.org/officeDocument/2006/customXml" ds:itemID="{ADDFD456-ACA2-4DEB-A77D-D03FFD23158F}"/>
</file>

<file path=customXml/itemProps3.xml><?xml version="1.0" encoding="utf-8"?>
<ds:datastoreItem xmlns:ds="http://schemas.openxmlformats.org/officeDocument/2006/customXml" ds:itemID="{83EEB89C-D4DB-4E37-A51F-42F442B37F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Widescreen</PresentationFormat>
  <Paragraphs>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The Nurse View</vt:lpstr>
      <vt:lpstr>Introduction Biology of TNBC</vt:lpstr>
      <vt:lpstr>Who Is at Risk for TNBC?</vt:lpstr>
      <vt:lpstr>The Immune System and Breast Cancer</vt:lpstr>
      <vt:lpstr>PD-L1 Expression in TNBC</vt:lpstr>
      <vt:lpstr>Case Study 1 KW</vt:lpstr>
      <vt:lpstr>Case Study 1 KW (cont)</vt:lpstr>
      <vt:lpstr>Immune Checkpoint Inhibitors in TNBC</vt:lpstr>
      <vt:lpstr>Immune Checkpoint Inhibitors in TNBC</vt:lpstr>
      <vt:lpstr>IMpassion130: Atezolizumab + Nab-Paclitaxel for TNBC Study Design </vt:lpstr>
      <vt:lpstr>IMpassion130: Atezolizumab for mTNBC PFS in PD-L1+ and SP142+ Populations</vt:lpstr>
      <vt:lpstr>KEYNOTE-355: Pembrolizumab + Chemotherapy for mTNBC Study Design</vt:lpstr>
      <vt:lpstr>KEYNOTE-355: Pembrolizumab + Chemotherapy PFS in PD-L1 CPS ≥ 10 Population</vt:lpstr>
      <vt:lpstr>Case Study 1 KW (cont)</vt:lpstr>
      <vt:lpstr>Immunotherapy-Associated AEs Key AEs in IMpassion130</vt:lpstr>
      <vt:lpstr>Immunotherapy-Associated AEs TRAEs With Incidence  ≥ 20% in KEYNOTE-355</vt:lpstr>
      <vt:lpstr>Case Study 1 Side Effects From Atezolizumab + Nab-Paclitaxel</vt:lpstr>
      <vt:lpstr>Common IrAEs Associated With Immunotherapy</vt:lpstr>
      <vt:lpstr>Expert Opinions Side Effects of Combination Immunotherapy + Chemotherapy</vt:lpstr>
      <vt:lpstr>Expert Opinions Patient Education and Side Effects</vt:lpstr>
      <vt:lpstr>PARP Inhibitors</vt:lpstr>
      <vt:lpstr>Case Study 2 MC</vt:lpstr>
      <vt:lpstr>Case Study 2 MC (cont)</vt:lpstr>
      <vt:lpstr>PARP Inhibitors in TNBC</vt:lpstr>
      <vt:lpstr>OlympiAD: Olaparib for mBC With a gBRCA Mutation</vt:lpstr>
      <vt:lpstr>EMBRACA: Talazoparib for Advanced Breast Cancer  and a gBRCA-Mutation</vt:lpstr>
      <vt:lpstr>BROCADE3: Veliparib + Carboplatin and Paclitaxel  in BRCA-Mutated Advanced Breast Cancer</vt:lpstr>
      <vt:lpstr>Case Study 2 MC (cont)</vt:lpstr>
      <vt:lpstr>Expert Opinions Managing Side Effects of PARP Inhibitors</vt:lpstr>
      <vt:lpstr>Expert Opinions Managing Side Effects of PARP Inhibitors (cont)</vt:lpstr>
      <vt:lpstr>Future Directions in Targeted Therapies in TNBC Checkpoint Inhibitors in mTNBC</vt:lpstr>
      <vt:lpstr>Future Directions in Targeted Therapies in TNBC Checkpoint Inhibitors in the [Neo]Adjuvant Setting</vt:lpstr>
      <vt:lpstr>OlympiAD: Olaparib for mBC With a gBRCA Mutation</vt:lpstr>
      <vt:lpstr>Concluding Remarks</vt:lpstr>
      <vt:lpstr>Abbreviations</vt:lpstr>
      <vt:lpstr>Abbreviations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Nurse View</dc:title>
  <dc:creator>Eckstein, Zachary</dc:creator>
  <cp:lastModifiedBy>Eckstein, Zachary</cp:lastModifiedBy>
  <cp:revision>1</cp:revision>
  <dcterms:created xsi:type="dcterms:W3CDTF">2020-11-23T16:44:49Z</dcterms:created>
  <dcterms:modified xsi:type="dcterms:W3CDTF">2020-11-23T16:44:49Z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