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9AFC5-767F-43B1-8871-BB00ABD90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41816B-68AF-454A-9B3E-F5220D281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4920-F16F-4691-90E7-718A068E2202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E26534-A5AE-49AD-A98F-DA5903D3A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2BA785-A97A-4F73-9BE7-17B8F4E9E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5628-C65E-4068-AFFD-2EEC92FCB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438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ACF1B6-4CD3-4EA7-9867-9CC00E3B2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1590DF-AF01-42C9-AFB2-4350AB0362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0ABBE8-A225-4BD0-BFFB-256DF1B84C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54920-F16F-4691-90E7-718A068E2202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D6F357-D0D6-4012-BB88-2CEE683CC0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E1D493-A118-4ED2-AD1C-4B856A051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E5628-C65E-4068-AFFD-2EEC92FCB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88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6A9D585-F6B4-4A0A-BDE0-1279A3B58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Nurse View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06C079-B1DA-4F96-9152-078DF0138E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172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5287735-A2BC-4754-A38D-6B010E7DE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HR-Positive, HER2-Negative BC</a:t>
            </a:r>
            <a:br>
              <a:rPr lang="en-US"/>
            </a:br>
            <a:r>
              <a:rPr lang="en-US" sz="3600" i="1"/>
              <a:t>Alpelisib + Fulvestrant Therapy (cont)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1E3ED0-F9DC-458C-8AB1-F84BEFCA02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011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EE75080-2742-49AB-A5A0-A37BE8B1A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HR-Positive, HER2-Negative BC</a:t>
            </a:r>
            <a:br>
              <a:rPr lang="en-US"/>
            </a:br>
            <a:r>
              <a:rPr lang="en-US" sz="3600" i="1"/>
              <a:t>Alpelisib Therapy:</a:t>
            </a:r>
            <a:r>
              <a:rPr lang="en-US"/>
              <a:t> </a:t>
            </a:r>
            <a:r>
              <a:rPr lang="en-US" sz="3600" i="1"/>
              <a:t>Serious Side Effects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CA50F9-A031-446E-8A15-E4B23A2D14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962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67169CA-1170-4CFC-8965-3B8EA59D2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Alpelisib + Fulvestrant for HR-Positive, HER2-Negative BC</a:t>
            </a:r>
            <a:br>
              <a:rPr lang="en-US" sz="3600"/>
            </a:br>
            <a:r>
              <a:rPr lang="en-US" sz="3200" i="1"/>
              <a:t>SOLAR-1 Trial: Timing of Serious Side Effects</a:t>
            </a:r>
            <a:endParaRPr lang="en-US" sz="36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2F0C4F-1B6B-45B8-99CA-09722C8B96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089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94F41BB-4F23-4EB0-89EF-567CCB62F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CDK 4/6 + PI3K Inhibitor in HR-Positive, HER2-Negative BC</a:t>
            </a:r>
            <a:br>
              <a:rPr lang="en-US" sz="3600"/>
            </a:br>
            <a:r>
              <a:rPr lang="en-US" sz="3200" i="1"/>
              <a:t>Mechanism of Action, Administration, and Dose</a:t>
            </a:r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B9CC57-9F77-401C-B635-B3E384BC41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5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B26022F-29B8-40CC-822C-C8122F5C1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Clinical Decision-Making for Patients With MBC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A81186-01FE-42BE-A0A3-1A1C1F7958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74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7C2C3D4-37EE-4A27-BE86-FB2620E77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Clinical Decision-Making for Patients With MBC (cont)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44E276-02A7-4DA4-8A91-E97849E19BA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380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93D2CE0-E120-44AF-950C-74FF10395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Issues With Patient Adherence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3C8E1A-5C3F-4657-8312-9550D3D98C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398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75550DA-38F8-4CCB-826A-CA514F238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Risk Factors for Lack of Patient Adherence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C9C692-B40A-4C5A-8371-2F5A9D3E2E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1280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31551C7-859B-494D-973A-64336DD2B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Supporting Patient Adherence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873056-C9D8-4776-BA38-2D6F3E39DA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3878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A036AEF-D6AA-4E6B-AAF0-7C308FB71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Supporting Patient Adherence (cont)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7A2C8F-7B4C-4A94-AF6F-BF9AEB2FBD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657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B0102BF-054C-47B6-BE82-0B7446C16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HR-Positive, HER2-Negative BC </a:t>
            </a:r>
            <a:br>
              <a:rPr lang="en-US"/>
            </a:br>
            <a:r>
              <a:rPr lang="en-US" sz="3600" i="1"/>
              <a:t>Indications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49D16C-563C-461C-AD34-B382DB235BA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1598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FCC79AA-9832-4A3C-BF7B-74AC432A9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Concluding Remarks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CD4444-165D-4998-AFBB-41BE485B66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0482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0FAB7A2-AE20-4329-A2C2-9F074E477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Abbreviations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08E8E2-FFC3-4653-82FF-900DD1C19A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2311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721625C-4CE7-403E-91D0-C795FF8D7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Abbreviations (cont)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D0450B-418A-4600-9EDF-0D5CFEDF90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291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BCAA705-92C5-4522-A30B-5F8FEBC34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HR-Positive, HER2-Negative BC</a:t>
            </a:r>
            <a:br>
              <a:rPr lang="en-US"/>
            </a:br>
            <a:r>
              <a:rPr lang="en-US" sz="3600" i="1"/>
              <a:t>Indications (cont)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8F0E1D-8D58-4147-9612-BE7DDFCD9F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15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F4DBA37-D59C-4472-883C-DC97AEB51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CDK 4/6 Inhibitors</a:t>
            </a:r>
            <a:br>
              <a:rPr lang="en-US"/>
            </a:br>
            <a:r>
              <a:rPr lang="en-US" sz="3600" i="1"/>
              <a:t>AEs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F02188-90AA-4286-AE5F-3890D64D44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643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91121F8-2210-47EE-AF08-FC1658128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Common AEs Observed With CDK 4/6 Inhibitors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100A8D-91EA-4B97-A0AB-A0C83989DD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275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74A47A1-3DA9-44E6-A28D-E3389310D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CDK 4/6 Inhibitor-Associated Side Effects</a:t>
            </a:r>
            <a:br>
              <a:rPr lang="en-US"/>
            </a:br>
            <a:r>
              <a:rPr lang="en-US" sz="3600" i="1"/>
              <a:t>Monitoring Considerations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BF552E-FA80-46F3-8FE6-CAFB45B8B9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674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8E3E66E-D54C-4734-90AB-36345D15E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Comparison of AEs Associated With CDK 4/6 Inhibitors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169C2E-C402-400B-B99D-E0A9A317A2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049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C7CD1F5-9151-44F1-B7F5-4AF3466E5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Comparison of AEs Associated With CDK 4/6 Inhibitors (cont)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7CF29E-0769-40B1-B697-6B490D052F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025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D0C5C42-C74D-4372-B417-D7776B16F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HR-Positive, HER2-Negative BC</a:t>
            </a:r>
            <a:br>
              <a:rPr lang="en-US"/>
            </a:br>
            <a:r>
              <a:rPr lang="en-US" sz="3600" i="1"/>
              <a:t>Alpelisib + Fulvestrant Therapy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3694D3-5EA9-4903-9F53-390464938B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402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D8ACA6B475A54D83F3B6349FA9701E" ma:contentTypeVersion="12" ma:contentTypeDescription="Create a new document." ma:contentTypeScope="" ma:versionID="70d763d6ff076c0c484aeefd79b819d8">
  <xsd:schema xmlns:xsd="http://www.w3.org/2001/XMLSchema" xmlns:xs="http://www.w3.org/2001/XMLSchema" xmlns:p="http://schemas.microsoft.com/office/2006/metadata/properties" xmlns:ns2="174144a6-14cb-4f4b-ada6-445a4558a380" xmlns:ns3="e93acf5f-f59b-46bb-8c22-2b43a486ab2c" targetNamespace="http://schemas.microsoft.com/office/2006/metadata/properties" ma:root="true" ma:fieldsID="44ec616e299eeb74ce82b42317c08174" ns2:_="" ns3:_="">
    <xsd:import namespace="174144a6-14cb-4f4b-ada6-445a4558a380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4144a6-14cb-4f4b-ada6-445a4558a3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6CFCD63-30D1-4182-A010-1AA1864CFD6F}"/>
</file>

<file path=customXml/itemProps2.xml><?xml version="1.0" encoding="utf-8"?>
<ds:datastoreItem xmlns:ds="http://schemas.openxmlformats.org/officeDocument/2006/customXml" ds:itemID="{651E3378-AC79-493C-B74C-497F0CAFA85B}"/>
</file>

<file path=customXml/itemProps3.xml><?xml version="1.0" encoding="utf-8"?>
<ds:datastoreItem xmlns:ds="http://schemas.openxmlformats.org/officeDocument/2006/customXml" ds:itemID="{88BDD778-E8CE-4C37-A417-51B62DC85E1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166</Words>
  <Application>Microsoft Office PowerPoint</Application>
  <PresentationFormat>Widescreen</PresentationFormat>
  <Paragraphs>22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Nurse View</vt:lpstr>
      <vt:lpstr>HR-Positive, HER2-Negative BC  Indications</vt:lpstr>
      <vt:lpstr>HR-Positive, HER2-Negative BC Indications (cont)</vt:lpstr>
      <vt:lpstr>CDK 4/6 Inhibitors AEs</vt:lpstr>
      <vt:lpstr>Common AEs Observed With CDK 4/6 Inhibitors</vt:lpstr>
      <vt:lpstr>CDK 4/6 Inhibitor-Associated Side Effects Monitoring Considerations</vt:lpstr>
      <vt:lpstr>Comparison of AEs Associated With CDK 4/6 Inhibitors</vt:lpstr>
      <vt:lpstr>Comparison of AEs Associated With CDK 4/6 Inhibitors (cont)</vt:lpstr>
      <vt:lpstr>HR-Positive, HER2-Negative BC Alpelisib + Fulvestrant Therapy</vt:lpstr>
      <vt:lpstr>HR-Positive, HER2-Negative BC Alpelisib + Fulvestrant Therapy (cont)</vt:lpstr>
      <vt:lpstr>HR-Positive, HER2-Negative BC Alpelisib Therapy: Serious Side Effects</vt:lpstr>
      <vt:lpstr>Alpelisib + Fulvestrant for HR-Positive, HER2-Negative BC SOLAR-1 Trial: Timing of Serious Side Effects</vt:lpstr>
      <vt:lpstr>CDK 4/6 + PI3K Inhibitor in HR-Positive, HER2-Negative BC Mechanism of Action, Administration, and Dose</vt:lpstr>
      <vt:lpstr>Clinical Decision-Making for Patients With MBC</vt:lpstr>
      <vt:lpstr>Clinical Decision-Making for Patients With MBC (cont)</vt:lpstr>
      <vt:lpstr>Issues With Patient Adherence</vt:lpstr>
      <vt:lpstr>Risk Factors for Lack of Patient Adherence</vt:lpstr>
      <vt:lpstr>Supporting Patient Adherence</vt:lpstr>
      <vt:lpstr>Supporting Patient Adherence (cont)</vt:lpstr>
      <vt:lpstr>Concluding Remarks</vt:lpstr>
      <vt:lpstr>Abbreviations</vt:lpstr>
      <vt:lpstr>Abbreviations (cont)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Nurse View</dc:title>
  <dc:creator>Sichel, Marti</dc:creator>
  <cp:lastModifiedBy>Sichel, Marti</cp:lastModifiedBy>
  <cp:revision>1</cp:revision>
  <dcterms:created xsi:type="dcterms:W3CDTF">2021-01-15T15:33:03Z</dcterms:created>
  <dcterms:modified xsi:type="dcterms:W3CDTF">2021-01-15T15:33:03Z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0x010100AED8ACA6B475A54D83F3B6349FA9701E</vt:lpwstr>
  </property>
</Properties>
</file>