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0" d="100"/>
          <a:sy n="40" d="100"/>
        </p:scale>
        <p:origin x="72" y="1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E19C7-A428-4FD0-A653-A500D54B106F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DE1D5-26E4-4910-AE7B-832BB3F4D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376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E19C7-A428-4FD0-A653-A500D54B106F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DE1D5-26E4-4910-AE7B-832BB3F4D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60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191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Gill Sans" charset="0"/>
                <a:cs typeface="Gill Sans" charset="0"/>
              </a:rPr>
              <a:t>High-Sensitivity Cardiac Troponin to Rule In and Rule Out Myocardial Injury and Infarction 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736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Gill Sans" charset="0"/>
                <a:cs typeface="Gill Sans" charset="0"/>
              </a:rPr>
              <a:t>High-Sensitivity Cardiac Troponin to Rule In and Rule Out Myocardial Injury and Infarction 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094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Gill Sans" charset="0"/>
                <a:cs typeface="Gill Sans" charset="0"/>
              </a:rPr>
              <a:t>High-Sensitivity Cardiac Troponin to Rule In and Rule Out Myocardial Injury and Infarction 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526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ea typeface="Gill Sans" charset="0"/>
                <a:cs typeface="Gill Sans" charset="0"/>
              </a:rPr>
              <a:t>Pathways That Use Multiple Thresholds </a:t>
            </a:r>
            <a:endParaRPr lang="en-US" sz="320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797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Pathways That Use Separate Rule-Out and Diagnostic Thresholds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319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Safety and Effectiveness of Accelerated Diagnostic Pathways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835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Safety and Effectiveness of Accelerated Diagnostic Pathways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498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Safety and Effectiveness of Accelerated Diagnostic Pathways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00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Safety and Effectiveness of Accelerated Diagnostic Pathways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4755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Assay Use Impacts Patient Outcomes 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66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Universal Definitions</a:t>
            </a:r>
            <a:br>
              <a:rPr lang="en-GB"/>
            </a:br>
            <a:r>
              <a:rPr lang="en-GB" i="1"/>
              <a:t>Myocardial Injury and MI</a:t>
            </a:r>
            <a:endParaRPr lang="en-US" i="1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8514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Negative Predictive Value of a hs-cTnl Value by Patient Group 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2658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Hs-cTnT Changes in Patients With Non-STEMI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0992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Gill Sans" charset="0"/>
                <a:cs typeface="Gill Sans" charset="0"/>
              </a:rPr>
              <a:t>Practical Consideration in Implementing Accelerated Diagnostic Pathways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259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Gill Sans" charset="0"/>
                <a:cs typeface="Gill Sans" charset="0"/>
              </a:rPr>
              <a:t>Practical Consideration in Implementing Accelerated Diagnostic Pathways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8985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Key Takeaways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7112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Abbreviations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939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>
                <a:ea typeface="Arial" pitchFamily="34" charset="0"/>
                <a:cs typeface="Arial"/>
              </a:rPr>
              <a:t>Early cTn Kinetics in Patients After Acute Myocardial Injury Including Acute MI</a:t>
            </a:r>
            <a:endParaRPr lang="en-US" sz="320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36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Utility of hs-cTn Assays in Other Settings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280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Utility of hs-cTn Assays (Cont)</a:t>
            </a:r>
            <a:br>
              <a:rPr lang="en-US"/>
            </a:br>
            <a:r>
              <a:rPr lang="en-US" i="1"/>
              <a:t>Possibilities Beyond MI Detection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096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Characteristics of hs-cTn</a:t>
            </a:r>
            <a:br>
              <a:rPr lang="en-US"/>
            </a:br>
            <a:r>
              <a:rPr lang="en-US" i="1"/>
              <a:t>Reviewing the Evidence -- Detectability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556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Sex-Specific Cutoffs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798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Characteristics of hs-cTn Assays</a:t>
            </a:r>
            <a:br>
              <a:rPr lang="en-US" altLang="en-US"/>
            </a:br>
            <a:r>
              <a:rPr lang="en-US" altLang="en-US" i="1"/>
              <a:t>Reviewing the Evidence -- Metrics  </a:t>
            </a:r>
            <a:endParaRPr lang="en-US" i="1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626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Characteristics of hs-cTn Assays</a:t>
            </a:r>
            <a:br>
              <a:rPr lang="en-US" altLang="en-US"/>
            </a:br>
            <a:r>
              <a:rPr lang="en-US" altLang="en-US" i="1"/>
              <a:t>Reviewing the Evidence -- Analytical Considerations </a:t>
            </a:r>
            <a:endParaRPr lang="en-US" i="1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698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EFEC32F147BF44B6C53D2C0CEAFA82" ma:contentTypeVersion="11" ma:contentTypeDescription="Create a new document." ma:contentTypeScope="" ma:versionID="c487d7369f2293c44b7a7761c2f9b468">
  <xsd:schema xmlns:xsd="http://www.w3.org/2001/XMLSchema" xmlns:xs="http://www.w3.org/2001/XMLSchema" xmlns:p="http://schemas.microsoft.com/office/2006/metadata/properties" xmlns:ns2="0e7a60a3-04f0-4f22-b100-63592d3ac6fc" xmlns:ns3="e93acf5f-f59b-46bb-8c22-2b43a486ab2c" targetNamespace="http://schemas.microsoft.com/office/2006/metadata/properties" ma:root="true" ma:fieldsID="66a4da540a9529c369e858980d711f16" ns2:_="" ns3:_="">
    <xsd:import namespace="0e7a60a3-04f0-4f22-b100-63592d3ac6fc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7a60a3-04f0-4f22-b100-63592d3ac6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47BFC6-8DDA-4E02-A50C-6F28FDC193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671311D-83E2-45AA-8B26-9B4F5CAA4DED}">
  <ds:schemaRefs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e93acf5f-f59b-46bb-8c22-2b43a486ab2c"/>
    <ds:schemaRef ds:uri="0e7a60a3-04f0-4f22-b100-63592d3ac6fc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7723E1E-7F47-40D4-AC75-288BC96CE5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7a60a3-04f0-4f22-b100-63592d3ac6fc"/>
    <ds:schemaRef ds:uri="e93acf5f-f59b-46bb-8c22-2b43a486ab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190</Words>
  <Application>Microsoft Office PowerPoint</Application>
  <PresentationFormat>Widescreen</PresentationFormat>
  <Paragraphs>24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Universal Definitions Myocardial Injury and MI</vt:lpstr>
      <vt:lpstr>Early cTn Kinetics in Patients After Acute Myocardial Injury Including Acute MI</vt:lpstr>
      <vt:lpstr>Utility of hs-cTn Assays in Other Settings</vt:lpstr>
      <vt:lpstr>Utility of hs-cTn Assays (Cont) Possibilities Beyond MI Detection</vt:lpstr>
      <vt:lpstr>Characteristics of hs-cTn Reviewing the Evidence -- Detectability</vt:lpstr>
      <vt:lpstr>Sex-Specific Cutoffs</vt:lpstr>
      <vt:lpstr>Characteristics of hs-cTn Assays Reviewing the Evidence -- Metrics  </vt:lpstr>
      <vt:lpstr>Characteristics of hs-cTn Assays Reviewing the Evidence -- Analytical Considerations </vt:lpstr>
      <vt:lpstr>High-Sensitivity Cardiac Troponin to Rule In and Rule Out Myocardial Injury and Infarction </vt:lpstr>
      <vt:lpstr>High-Sensitivity Cardiac Troponin to Rule In and Rule Out Myocardial Injury and Infarction </vt:lpstr>
      <vt:lpstr>High-Sensitivity Cardiac Troponin to Rule In and Rule Out Myocardial Injury and Infarction </vt:lpstr>
      <vt:lpstr>Pathways That Use Multiple Thresholds </vt:lpstr>
      <vt:lpstr>Pathways That Use Separate Rule-Out and Diagnostic Thresholds</vt:lpstr>
      <vt:lpstr>Safety and Effectiveness of Accelerated Diagnostic Pathways</vt:lpstr>
      <vt:lpstr>Safety and Effectiveness of Accelerated Diagnostic Pathways</vt:lpstr>
      <vt:lpstr>Safety and Effectiveness of Accelerated Diagnostic Pathways</vt:lpstr>
      <vt:lpstr>Safety and Effectiveness of Accelerated Diagnostic Pathways</vt:lpstr>
      <vt:lpstr>How Assay Use Impacts Patient Outcomes </vt:lpstr>
      <vt:lpstr>Negative Predictive Value of a hs-cTnl Value by Patient Group </vt:lpstr>
      <vt:lpstr>Hs-cTnT Changes in Patients With Non-STEMI</vt:lpstr>
      <vt:lpstr>Practical Consideration in Implementing Accelerated Diagnostic Pathways</vt:lpstr>
      <vt:lpstr>Practical Consideration in Implementing Accelerated Diagnostic Pathways</vt:lpstr>
      <vt:lpstr>Key Takeaways</vt:lpstr>
      <vt:lpstr>Abbreviations</vt:lpstr>
    </vt:vector>
  </TitlesOfParts>
  <Company>WebMD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Black, Kari</dc:creator>
  <cp:lastModifiedBy>Black, Kari</cp:lastModifiedBy>
  <cp:revision>2</cp:revision>
  <dcterms:created xsi:type="dcterms:W3CDTF">2021-03-22T13:15:53Z</dcterms:created>
  <dcterms:modified xsi:type="dcterms:W3CDTF">2021-03-22T16:15:45Z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0x0101003FEFEC32F147BF44B6C53D2C0CEAFA82</vt:lpwstr>
  </property>
</Properties>
</file>