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6389-939C-44FF-9434-4CCB00AF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5FE4-9295-4A53-9807-395EA77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8702-FECF-4B61-901D-929514241DA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A6454-7E28-459D-A231-BD8055DA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8650F-A9E2-4CB4-8BD0-6D567B63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B7C3-95E1-480A-B4F6-C65CEA06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131C2-913B-44BD-854E-EB0FA97A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2479F-E728-4935-9B8C-3FD170D28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8772-B831-4F85-8DD2-E3BA14430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8702-FECF-4B61-901D-929514241DA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11F1A-2D7A-4F60-9761-357F1A41B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72CC-30E6-49A8-8A39-110ABE5E8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B7C3-95E1-480A-B4F6-C65CEA06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9180FE-A6A1-4E39-8709-7F8D5D30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2595F-3B4D-40E9-B27C-6E072BA73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C73A2-5221-47CA-8353-C17A1EAA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Are ICI Therapies Contraindicated?</a:t>
            </a:r>
            <a:br>
              <a:rPr lang="en-GB"/>
            </a:br>
            <a:r>
              <a:rPr lang="en-GB" sz="3100" i="1"/>
              <a:t>Autoimmune Disease in Patients With NSCLC Treated With ICI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4BE52-7BAA-4C9E-8670-46FF26006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9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BBEE1F-DCBA-49F4-8A05-2458C136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Are ICI Therapies Contraindicated?</a:t>
            </a:r>
            <a:br>
              <a:rPr lang="en-GB"/>
            </a:br>
            <a:r>
              <a:rPr lang="en-GB" sz="3100" i="1"/>
              <a:t>Autoimmune Disease in Patients With NSCLC Treated With ICI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DA537-1018-4011-8A3A-85BA2B88A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F7518C-39AE-4E4D-917C-66101084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Are ICI Therapies Contraindicated?</a:t>
            </a:r>
            <a:br>
              <a:rPr lang="en-GB"/>
            </a:br>
            <a:r>
              <a:rPr lang="en-GB" sz="3100" i="1"/>
              <a:t>Autoimmune Disease in Patients With NSCLC Treated With ICI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9894D-5A1F-4AC3-81C3-B77B769AA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0D5B73-E210-4ACB-9DC3-1A095E3F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Reference -- Management of Immune-Related AEs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7E75B-B408-405D-89C1-5C3A61FF3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014429-99B4-4742-B70B-E996147A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Are ICI Therapies Contraindicated?</a:t>
            </a:r>
            <a:br>
              <a:rPr lang="en-GB"/>
            </a:br>
            <a:r>
              <a:rPr lang="en-GB" sz="3100" i="1"/>
              <a:t>Systematic Review in Patients </a:t>
            </a:r>
            <a:r>
              <a:rPr lang="en-US" sz="3100" i="1"/>
              <a:t>With Cancer and Preexisting RA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EB003-632A-4F2E-A1CF-21E2A3D91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3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525D0D-463A-41AD-8D86-3FCE227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and Safety of </a:t>
            </a:r>
            <a:r>
              <a:rPr lang="en-GB"/>
              <a:t>ICI </a:t>
            </a:r>
            <a:r>
              <a:rPr lang="en-US"/>
              <a:t>in Patients With Cancer and Preexisting Autoimmune Disease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26A28-F1D0-4559-98B2-26D47A91B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32EBC-EAE1-4547-80DD-3E14F696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Follow-Up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544AB-DBF6-4E8A-8E45-A87252607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3E81B6-5D7C-48FF-AEC7-95827C76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D78EE-7734-4F38-AD7A-97789000F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61984F-9BB4-44EB-B269-DBA05EDC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B08D-6A49-4B9F-9514-107E02B50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EF0E2-1541-4BB9-A4E4-E7E7C5D8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5ABF4-657F-4FD5-8EE2-2C58B8C68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29597A-6365-4C9E-B334-76986EB9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95506-FDE0-48E6-8890-75B9AA4F8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B69BD1-0834-4BA7-AEBC-9E44DE46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 Platinum Doublet?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F9143-C612-47CA-85CF-3DEB8C16D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C9D53-A846-4996-81CD-F3BCB3D1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Topotecan Trials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C4EBE-8673-43C7-B658-F1A78AB8F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2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18A286-6035-4E2B-84A4-89013F1F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Second-Line Lurbinectidin in ES-SCLC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35B6C-AAB8-440E-82D2-69B6A4353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7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549078-77E6-4F88-90FA-EF48E557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Second-Line Lurbinectidin in ES-SCLC</a:t>
            </a:r>
            <a:br>
              <a:rPr lang="en-US"/>
            </a:br>
            <a:r>
              <a:rPr lang="en-US" i="1"/>
              <a:t>OS in Platinum-Sensitive and -Resistant Patients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36EAB-940D-45DD-9D59-48EA9F7A2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62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50F1AE-DBF6-4B3F-BC4A-7F4E44EE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Adverse Events With Lurbinectedin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F5704-3539-40D6-844A-A68D2AE67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A7A00B-2B6F-4CEF-848B-6E40435A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ATLANTIS Trial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F9FDE-71E1-4F33-BED4-F18A283DB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4ED301-3CE5-4AD8-BB93-9484031A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42879-2456-490A-823D-27211585F7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DA9DC-70E4-49D8-BD40-62089EBD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16447-890C-4C17-BB33-657EA8515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76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3CBB3-830C-4C8A-9C22-5DEB90AF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645B0-1714-4F6E-BD5C-4453E8D77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B16CE1-1840-4FE6-8A50-971FE0B4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Topotecan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C92DE-116B-41E2-A334-25401C959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FBB30-0681-4C15-A437-F20AFD72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5A969-168D-4C79-8E7A-9C6A32CF4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8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46453D-4591-4CFE-B15A-C15D442B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C6B2B-F6B2-4168-8D93-D4022E508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7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1392E-DEF1-4B76-8D98-A31BBC1B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Side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83C78-D32F-48D3-ABDB-51050CA36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1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C26FA6-926F-4372-B913-7C97F571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SCLC Treatment Toxicity Is Dominated by Hematologic AEs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181B7-72BC-416B-93FA-AF45B026D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9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44C28-EC99-4AEE-AEF5-E3C613E1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CbP Plus Etoposide Plus Atezolizumab With/Without Trilaciclib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824CE-FCA2-4453-A04C-267700642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2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D7471-2B7E-4773-B699-7390F39D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Pooled Data for Trilaciclib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A9B9D-2559-45CE-8571-9E9031DBD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7E11A8-1A9B-4E0F-83EB-6F21B0DC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Quality-of-Life With Trilaciclib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F5B29-C324-4110-920C-34BDE8CB6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65D853-D0BE-40E9-9EBB-F23AA1F1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Impact on PFS or 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0B686-E262-4E15-80F8-444326017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6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E4B3D6-4F3F-47A5-8D02-439F391E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661E1-F0EB-4C85-A199-B85B0A08A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51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921331-42F6-471C-A329-5D3015AD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B36E5-A5E2-4AC1-A7EE-9984AFFD3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0EFC0-1FBB-44A1-A23A-8FF2FFB3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906DA-29D3-476A-9B09-1BE92CB0C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8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BBC75E-B7A6-4E30-9337-701629A8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9A8E1-66DB-4BBF-8A3D-456310107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6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2B4B6-4BC8-4BE9-9BD1-B218FAE6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86FA7-2D41-481E-86C5-EF362A56D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52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8E908D-6610-43C0-8BC8-28124AFD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5BC0F-4DA6-42E7-A2B9-6DAC1DB42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6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FA85C3-0975-4381-9CF2-28DDC79B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2654B-956E-45E0-B333-113F2C50A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4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9AB97-F6DB-4536-A60F-1BABC966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D8B48-5578-44AA-BC67-81BDB2BE5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AC37CD-4954-4D73-ACA6-67A48DAC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First-Line Therapy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D17B2-44B2-4C3E-84A3-5069ED039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38D520-1421-4010-BF45-753A9D4A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First-Line Therapy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D0B07-3BCC-4F0F-B9AB-79B999539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4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573CD8-EE09-4D56-901D-CAD06FF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Are ICI Therapies Contraindicated?</a:t>
            </a:r>
            <a:br>
              <a:rPr lang="en-GB"/>
            </a:br>
            <a:r>
              <a:rPr lang="en-GB" sz="3100" i="1"/>
              <a:t>Autoimmune Disease in Patients With NSCLC Treated With ICI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FEF15-6FFD-400C-AF8C-DB3AF1219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3" ma:contentTypeDescription="Create a new document." ma:contentTypeScope="" ma:versionID="ca9af21d0b8f130333e9e97d53cf83d0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b595cf36f51d1a5d2a6326ca85b4addf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3DB5CE-530C-4E24-8F56-0A614C47C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E07FB-2A5A-4B25-B090-1B64C48B316C}">
  <ds:schemaRefs>
    <ds:schemaRef ds:uri="http://schemas.microsoft.com/office/2006/documentManagement/types"/>
    <ds:schemaRef ds:uri="http://www.w3.org/XML/1998/namespace"/>
    <ds:schemaRef ds:uri="http://purl.org/dc/elements/1.1/"/>
    <ds:schemaRef ds:uri="174144a6-14cb-4f4b-ada6-445a4558a38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93acf5f-f59b-46bb-8c22-2b43a486ab2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408E30-CA3E-44EA-9EFB-5DEE8F435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44a6-14cb-4f4b-ada6-445a4558a380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40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Agenda</vt:lpstr>
      <vt:lpstr>Case 1</vt:lpstr>
      <vt:lpstr>Case 1</vt:lpstr>
      <vt:lpstr>Case 1 </vt:lpstr>
      <vt:lpstr>Case 1 </vt:lpstr>
      <vt:lpstr>Evolution of First-Line Therapy</vt:lpstr>
      <vt:lpstr>Evolution of First-Line Therapy (cont)</vt:lpstr>
      <vt:lpstr>When Are ICI Therapies Contraindicated? Autoimmune Disease in Patients With NSCLC Treated With ICI</vt:lpstr>
      <vt:lpstr>When Are ICI Therapies Contraindicated? Autoimmune Disease in Patients With NSCLC Treated With ICI (cont)</vt:lpstr>
      <vt:lpstr>When Are ICI Therapies Contraindicated? Autoimmune Disease in Patients With NSCLC Treated With ICI (cont)</vt:lpstr>
      <vt:lpstr>When Are ICI Therapies Contraindicated? Autoimmune Disease in Patients With NSCLC Treated With ICI (cont)</vt:lpstr>
      <vt:lpstr>For Reference -- Management of Immune-Related AEs</vt:lpstr>
      <vt:lpstr>When Are ICI Therapies Contraindicated? Systematic Review in Patients With Cancer and Preexisting RA</vt:lpstr>
      <vt:lpstr>Efficacy and Safety of ICI in Patients With Cancer and Preexisting Autoimmune Disease</vt:lpstr>
      <vt:lpstr>Patient Follow-Up</vt:lpstr>
      <vt:lpstr>Case 2</vt:lpstr>
      <vt:lpstr>Case 2</vt:lpstr>
      <vt:lpstr>Case 2</vt:lpstr>
      <vt:lpstr>Repeat Platinum Doublet?</vt:lpstr>
      <vt:lpstr>Topotecan Trials</vt:lpstr>
      <vt:lpstr>Second-Line Lurbinectidin in ES-SCLC</vt:lpstr>
      <vt:lpstr>Second-Line Lurbinectidin in ES-SCLC OS in Platinum-Sensitive and -Resistant Patients</vt:lpstr>
      <vt:lpstr>Adverse Events With Lurbinectedin</vt:lpstr>
      <vt:lpstr>ATLANTIS Trial</vt:lpstr>
      <vt:lpstr>Case 3</vt:lpstr>
      <vt:lpstr>Case 3</vt:lpstr>
      <vt:lpstr>Case 3</vt:lpstr>
      <vt:lpstr>A Closer Look at Topotecan</vt:lpstr>
      <vt:lpstr>Other Options</vt:lpstr>
      <vt:lpstr>Common Side Effects</vt:lpstr>
      <vt:lpstr>SCLC Treatment Toxicity Is Dominated by Hematologic AEs</vt:lpstr>
      <vt:lpstr>CbP Plus Etoposide Plus Atezolizumab With/Without Trilaciclib</vt:lpstr>
      <vt:lpstr>Pooled Data for Trilaciclib</vt:lpstr>
      <vt:lpstr>Quality-of-Life With Trilaciclib</vt:lpstr>
      <vt:lpstr>No Impact on PFS or OS</vt:lpstr>
      <vt:lpstr>Summary</vt:lpstr>
      <vt:lpstr>Abbreviations</vt:lpstr>
      <vt:lpstr>Abbreviations (cont)</vt:lpstr>
      <vt:lpstr>Abbreviations (cont)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2</cp:revision>
  <dcterms:created xsi:type="dcterms:W3CDTF">2021-08-30T14:08:17Z</dcterms:created>
  <dcterms:modified xsi:type="dcterms:W3CDTF">2021-08-30T20:39:07Z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