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2287-4BCB-4805-BDFD-E6DCD431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E4F4D-F247-4200-B854-0A3D12B08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6078-38E7-4FE5-B382-19C6203DD16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4A485-4484-4876-BD01-72C13AB3B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6B7A2-B706-4DC9-9D74-DA9A3DAC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FB4B-1495-49C6-AB3A-A88D5395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3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C472BD-28BC-4EFE-BC01-7DBE7FE1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B83E8-BAE0-4505-9545-1A14BF8F7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D4FDA-6DEC-410B-B0E3-3B5C51C84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6078-38E7-4FE5-B382-19C6203DD16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3C3C1-139B-417F-8B45-3A9F5C988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DF973-51EA-40DD-8D33-AA3B238F1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1FB4B-1495-49C6-AB3A-A88D5395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3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7205C3-098B-48DF-90AA-DBB71C87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BE7F6C-4D25-4ECE-B6C2-D536C2641D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0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6C2ABC-45EE-430A-9412-3A51C679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Statin Effects on Coronary Artery Plaque in HIV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09E00-DEB7-4608-A225-3F5FF9F06E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92863F-C521-499B-BB69-53635793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INTREPID</a:t>
            </a:r>
            <a:br>
              <a:rPr lang="en-US"/>
            </a:br>
            <a:r>
              <a:rPr lang="en-US" altLang="en-US" sz="3100" i="1"/>
              <a:t>Exploratory Analysis — Immune Activation and Arterial Inflammation Markers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8C61D-EFE9-44E4-9CBD-467592540A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73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54F2B6-4AEE-4137-8514-12D6E363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INTREPID</a:t>
            </a:r>
            <a:br>
              <a:rPr lang="en-US"/>
            </a:br>
            <a:r>
              <a:rPr lang="en-US" altLang="en-US" sz="3100" i="1"/>
              <a:t>Exploratory Analysis — Immune Activation and Arterial Inflammation Markers (cont)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02BAD1-215F-49D7-A9AE-9DB2471169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DDD1D4-FBDB-440B-AA8A-7256DAA8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Newer Statins May Not Increase Glucose and Not Interact With Protease Inhibitors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AD6282-4879-4333-A3A1-6122A2C6DE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42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9DDBF3-2754-4110-98CA-B1387696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IDSA 2020 </a:t>
            </a:r>
            <a:r>
              <a:rPr lang="en-US"/>
              <a:t>Primary Care Guidelines for Patients With HIV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01E0B-4BD3-4FBE-9A47-7585003C73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79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056E75-180B-4A31-96D1-D41C4CA52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Lipids Management in PLWH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594DE-916E-402C-AB4F-2568349480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85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C55FA4-0CF0-473C-9192-07768B0E4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Lipids Management in PLWH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9D0A41-D084-446C-9275-24A5F7134E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21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D1DABA-1E34-4D76-BC16-D221B0AB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Lipid Therapies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5EE9FA-A9FA-4BC8-A395-BC209B4D6B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43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C1E57B-DF3E-4E33-9973-309119AE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of Hypertriglyceridemia in People With HIV </a:t>
            </a:r>
            <a:br>
              <a:rPr lang="en-US"/>
            </a:br>
            <a:r>
              <a:rPr lang="en-US" sz="3200" i="1"/>
              <a:t>Study Evaluating Fish Oil and Fenofibrate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2965B-8A8E-4048-B461-31AD2CF159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59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F6DF00-881A-45AD-AD0F-AB960743B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You Prevent Dyslipidemia at the Time of HAART Initiation Through Diet?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08A8C-DAFE-450F-9654-861449A788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3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B0AAF8-C112-4896-82F1-588C39C50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FD4A36-1B34-4A44-B32D-7B68BE20F3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84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038CF6-D62C-4467-9AF5-CFE95F01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Relative Statin Potency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02D87-8F5C-44AD-841B-C8E6EE12E9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03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A201E7-F611-4E7D-BA5A-80FF0ECA6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Conundrums and Remaining Questions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15B01-2EAD-4971-8171-B042316EBC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00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C4D33F-ACBC-49ED-BCAB-ED4C512E2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JUPITER</a:t>
            </a:r>
            <a:br>
              <a:rPr lang="en-US" altLang="en-US"/>
            </a:br>
            <a:r>
              <a:rPr lang="en-US" altLang="en-US" i="1"/>
              <a:t>Prevention of Vascular Events With Rosuvastatin in People Without HIV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98568-86F4-44D4-8E87-8B9F5CF605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09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58709E-7C3F-44B0-BAAF-110FFF85A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2018 AHA/ACC/Multisociety Cholesterol Guidelines </a:t>
            </a:r>
            <a:br>
              <a:rPr lang="en-US"/>
            </a:br>
            <a:r>
              <a:rPr lang="en-US" i="1"/>
              <a:t>Who Should Be on Statin Therapy?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D7C9F-3685-4F9E-BE6A-EC5B29B386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47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FA4DA1-39F0-4ED5-A566-5624E4C3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2018 AHA/ACC/Multisociety Cholesterol Guidelines </a:t>
            </a:r>
            <a:br>
              <a:rPr lang="en-US" sz="4000"/>
            </a:br>
            <a:r>
              <a:rPr lang="en-US" i="1"/>
              <a:t>Who Should Be on Statin Therapy?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D6C2B9-B464-4C4B-9ABE-CC84D1EC76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83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3D355C-2579-4F2D-9427-4B03DAC6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REPRIEVE</a:t>
            </a:r>
            <a:br>
              <a:rPr lang="en-US"/>
            </a:br>
            <a:r>
              <a:rPr lang="en-US" sz="3100" i="1"/>
              <a:t>Primary Prevention of Major Adverse Cardiac Events in PWH With Pitavastatin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B2BAB-B6D7-4B56-8E95-3E96B16C90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16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0BEB64-325C-4232-A1F7-E084265BF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Has REPRIEVE Taught Us to Date?</a:t>
            </a:r>
            <a:br>
              <a:rPr lang="en-US" sz="4000"/>
            </a:br>
            <a:r>
              <a:rPr lang="en-US" i="1"/>
              <a:t>Prevalence of Coronary Plaque in PLWH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CEFB5-E909-483D-91B3-5B0FB09B88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85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488A26-DD32-40B3-8650-9A1801E1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Has REPRIEVE Taught Us to Date?</a:t>
            </a:r>
            <a:br>
              <a:rPr lang="en-US"/>
            </a:br>
            <a:r>
              <a:rPr lang="en-US" i="1"/>
              <a:t>Prevalence of Coronary Plaque in People With HIV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5E5516-76D2-4A1D-8EBC-8A33FAA98F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62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ABE62B-D0DD-4012-9FE6-B1B49D04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Has REPRIEVE Taught Us to Date?</a:t>
            </a:r>
            <a:br>
              <a:rPr lang="en-US" sz="4000"/>
            </a:br>
            <a:r>
              <a:rPr lang="en-US" i="1"/>
              <a:t>Association of Biomarkers With CAD in People With HIV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873A81-A312-45CA-8467-DFDE456428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92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83CFFA-D42C-48A4-82F1-8CCB42F19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BEIJERINCK Study</a:t>
            </a:r>
            <a:br>
              <a:rPr lang="pt-BR"/>
            </a:br>
            <a:r>
              <a:rPr lang="pt-BR" i="1"/>
              <a:t>Evolocumab in People With HIV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7556D-1B41-4BD1-988A-C50B0158B9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6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42944F-C101-44C2-BFAD-98D7C4E68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Changing Epidemiology of CVD in People With HIV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0AB4CF-CA37-421C-B41E-76F0BD1BC2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36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BF3FD0-17AD-4C31-B57C-732B0651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BEIJERINCK Study</a:t>
            </a:r>
            <a:br>
              <a:rPr lang="pt-BR"/>
            </a:br>
            <a:r>
              <a:rPr lang="pt-BR" i="1"/>
              <a:t>Evolocumab in People With HIV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1DCE09-D734-41B7-81E2-C8D84DB3E7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19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DEEBE8-C14F-40B7-A786-B4CCD4DD9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of Statins With Protease Inhibitors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54EE5-6A53-4F60-965C-CF559CDDEF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67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281B0F-3907-4DDA-903D-5ABC7941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Drug Interactions</a:t>
            </a:r>
            <a:br>
              <a:rPr lang="en-US"/>
            </a:br>
            <a:r>
              <a:rPr lang="en-US" i="1"/>
              <a:t>Antiretroviral Therapy and Statins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DDABB7-FB1A-4DB5-9A78-A54FC492CE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31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0C1F9A-CB54-4AC4-95CD-E701DB9E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Team-Based Multidisciplinary Approach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497821-C252-403D-B6D6-D9C8478FBE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2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89B59E-CD86-48F8-9830-4F2A8EE3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F15DD-2EA9-4DED-B9B8-31F4BDB816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24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9CC41C-F32D-42FD-A75C-7B0D1A15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1362BC-15C8-4AFE-B3EE-DB3D34A15C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6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42ACBD-57BF-4FF9-B1DF-7CB75669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Decrease in Overall HIV Mortality; Increase in Cardiovascular Mortality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85A8F-86B3-41B2-AD0B-F25DE78EF3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4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636BEC-88AD-4B57-9D2B-24A19907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Epidemiology of CVD in HIV</a:t>
            </a:r>
            <a:br>
              <a:rPr lang="en-GB"/>
            </a:br>
            <a:r>
              <a:rPr lang="en-GB" i="1"/>
              <a:t>Key Points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130B9B-E07C-4967-81D6-C62BC600DB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4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99A7E8-B310-4331-A8E8-0138C489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Etiology of CVD in HIV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1908C-C42E-4FD1-9B38-7A6A59B60D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3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661C8B-9DCF-4BD9-AC4B-40D0FFF14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Statins in HIV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CA2025-E479-4F6B-BEBE-213DA207DB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2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86FB1F-1275-415B-A38A-E54EBC1C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Statin Effects on Coronary Artery Plaque in HIV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02BE4B-B7E3-4619-8DFC-111D0F7F82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B89F85-E8B0-4C2A-8073-C7F4EDF0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Statin Effects on Coronary Artery Plaque in HIV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882A1F-1E56-419D-8312-BEAF1EDE4F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5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FEC32F147BF44B6C53D2C0CEAFA82" ma:contentTypeVersion="12" ma:contentTypeDescription="Create a new document." ma:contentTypeScope="" ma:versionID="2436ab094359b213dd2473aebb3e7535">
  <xsd:schema xmlns:xsd="http://www.w3.org/2001/XMLSchema" xmlns:xs="http://www.w3.org/2001/XMLSchema" xmlns:p="http://schemas.microsoft.com/office/2006/metadata/properties" xmlns:ns2="0e7a60a3-04f0-4f22-b100-63592d3ac6fc" xmlns:ns3="e93acf5f-f59b-46bb-8c22-2b43a486ab2c" targetNamespace="http://schemas.microsoft.com/office/2006/metadata/properties" ma:root="true" ma:fieldsID="e3926823a9dc9d4a3607b32640185ae0" ns2:_="" ns3:_="">
    <xsd:import namespace="0e7a60a3-04f0-4f22-b100-63592d3ac6fc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a60a3-04f0-4f22-b100-63592d3ac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446362-54B3-42BA-944C-B6B902612C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7a60a3-04f0-4f22-b100-63592d3ac6fc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0FA10D-9987-4ECF-BBB6-0E3DDC6C52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B2ACEA-9CCC-48AD-927A-9804AD31D376}">
  <ds:schemaRefs>
    <ds:schemaRef ds:uri="http://purl.org/dc/dcmitype/"/>
    <ds:schemaRef ds:uri="http://www.w3.org/XML/1998/namespace"/>
    <ds:schemaRef ds:uri="0e7a60a3-04f0-4f22-b100-63592d3ac6fc"/>
    <ds:schemaRef ds:uri="http://schemas.microsoft.com/office/2006/documentManagement/types"/>
    <ds:schemaRef ds:uri="http://schemas.openxmlformats.org/package/2006/metadata/core-properties"/>
    <ds:schemaRef ds:uri="e93acf5f-f59b-46bb-8c22-2b43a486ab2c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Widescreen</PresentationFormat>
  <Paragraphs>32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Changing Epidemiology of CVD in People With HIV</vt:lpstr>
      <vt:lpstr>Decrease in Overall HIV Mortality; Increase in Cardiovascular Mortality</vt:lpstr>
      <vt:lpstr>Epidemiology of CVD in HIV Key Points</vt:lpstr>
      <vt:lpstr>Etiology of CVD in HIV</vt:lpstr>
      <vt:lpstr>Role of Statins in HIV</vt:lpstr>
      <vt:lpstr>Statin Effects on Coronary Artery Plaque in HIV</vt:lpstr>
      <vt:lpstr>Statin Effects on Coronary Artery Plaque in HIV</vt:lpstr>
      <vt:lpstr>Statin Effects on Coronary Artery Plaque in HIV (cont)</vt:lpstr>
      <vt:lpstr>INTREPID Exploratory Analysis — Immune Activation and Arterial Inflammation Markers </vt:lpstr>
      <vt:lpstr>INTREPID Exploratory Analysis — Immune Activation and Arterial Inflammation Markers (cont) </vt:lpstr>
      <vt:lpstr>Newer Statins May Not Increase Glucose and Not Interact With Protease Inhibitors</vt:lpstr>
      <vt:lpstr>IDSA 2020 Primary Care Guidelines for Patients With HIV</vt:lpstr>
      <vt:lpstr>Lipids Management in PLWH</vt:lpstr>
      <vt:lpstr>Lipids Management in PLWH</vt:lpstr>
      <vt:lpstr>Additional Lipid Therapies</vt:lpstr>
      <vt:lpstr>Treatment of Hypertriglyceridemia in People With HIV  Study Evaluating Fish Oil and Fenofibrate</vt:lpstr>
      <vt:lpstr>Can You Prevent Dyslipidemia at the Time of HAART Initiation Through Diet?</vt:lpstr>
      <vt:lpstr>Relative Statin Potency</vt:lpstr>
      <vt:lpstr>Clinical Conundrums and Remaining Questions</vt:lpstr>
      <vt:lpstr>JUPITER Prevention of Vascular Events With Rosuvastatin in People Without HIV</vt:lpstr>
      <vt:lpstr>2018 AHA/ACC/Multisociety Cholesterol Guidelines  Who Should Be on Statin Therapy? </vt:lpstr>
      <vt:lpstr>2018 AHA/ACC/Multisociety Cholesterol Guidelines  Who Should Be on Statin Therapy? </vt:lpstr>
      <vt:lpstr>REPRIEVE Primary Prevention of Major Adverse Cardiac Events in PWH With Pitavastatin</vt:lpstr>
      <vt:lpstr>What Has REPRIEVE Taught Us to Date? Prevalence of Coronary Plaque in PLWH</vt:lpstr>
      <vt:lpstr>What Has REPRIEVE Taught Us to Date? Prevalence of Coronary Plaque in People With HIV</vt:lpstr>
      <vt:lpstr>What Has REPRIEVE Taught Us to Date? Association of Biomarkers With CAD in People With HIV</vt:lpstr>
      <vt:lpstr>BEIJERINCK Study Evolocumab in People With HIV</vt:lpstr>
      <vt:lpstr>BEIJERINCK Study Evolocumab in People With HIV (cont)</vt:lpstr>
      <vt:lpstr>Use of Statins With Protease Inhibitors</vt:lpstr>
      <vt:lpstr>Drug Interactions Antiretroviral Therapy and Statins</vt:lpstr>
      <vt:lpstr>Team-Based Multidisciplinary Approach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Kari</dc:creator>
  <cp:lastModifiedBy>Black, Kari</cp:lastModifiedBy>
  <cp:revision>1</cp:revision>
  <dcterms:created xsi:type="dcterms:W3CDTF">2021-10-18T14:43:04Z</dcterms:created>
  <dcterms:modified xsi:type="dcterms:W3CDTF">2021-10-18T14:43:04Z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0x0101003FEFEC32F147BF44B6C53D2C0CEAFA82</vt:lpwstr>
  </property>
</Properties>
</file>