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A8369-6A10-408E-BE00-089A18276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E12E01-D2FB-47D7-BE34-6C709D38F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A8BF0-9E03-42B8-98F5-04B90F206BEE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74326B-C126-48BD-B1FE-F673FA1C9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318152-B426-4037-9B90-CD51EB535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BA9DA-F209-42CD-92AE-42A9BF976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094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5D4711-D2D4-4567-94FD-86917315C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0AF9E3-2807-4898-BD2F-8456BC0CFE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E68D7E-C3D0-4BCB-B6BD-DA4F2BAFCF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EA8BF0-9E03-42B8-98F5-04B90F206BEE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6B14F7-CC77-48B4-8191-A1C6E58135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433FF7-72CD-4CF2-A7BE-49A58E5F79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3BA9DA-F209-42CD-92AE-42A9BF976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494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48974B5-F451-4C3E-AC77-ED4DDBDAE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Adherence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67336E-E0B8-4B4E-AF07-3F55B5D675C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1210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2023068-85CE-4445-AE11-BE08A303B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/>
              <a:t>Our patient has returned to the office after 3 months of treatment with pitavastatin 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EAA29D-8A22-4803-96B8-4EE31E9FA7E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165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6484867-FDCD-4DEB-8448-410AE9C0C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Clinician-Patient Discussion and Team-Based Care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822117-AA03-4B22-8164-A83D7164056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6497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E8AB857-C56B-4B62-93C2-68FA29E43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Therapeutic Inertia in cardiovascular Disease Prevention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B00F9D-1359-4E73-9207-5C2DDB55A7A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7859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3114316-F73A-44F8-B12D-39873DDE2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Intensified Care to Improve Adherence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0B1FDB-480C-46A3-8C3E-F8923ACE68E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2754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8389ED0-2ABF-4F21-87AA-97145F6BB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Tips from a Pharmacist</a:t>
            </a:r>
            <a:br>
              <a:rPr lang="en-US"/>
            </a:br>
            <a:r>
              <a:rPr lang="en-US" i="1"/>
              <a:t>3 Prime Questions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21731C-015C-4887-B9B4-8F57F1D42F9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8512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5500B67-C023-4655-919E-D3ADD7BEC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Take-Aways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C519FD-1417-4686-A41E-0A37003BA8E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015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286CC53-2D2A-4133-B0BA-CF61743DF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Nonadherence Prevalence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CD58D7-1760-4E83-BA71-BE857EA2EF5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37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F263D5D-7424-448D-9FCF-E7B8B7C0A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F038C8-9366-48C5-81F5-CA781D7392A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797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50E64FE-1E40-4CE9-AC48-AD60D15E1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Trust: The Human Factor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E50285-876A-442C-B59F-B0A8BA3E138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543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9126FEB-F026-41C0-8DAD-8E7DCA765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2018 AHA/ACC/Multisociety Cholesterol Guideline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91BB41-6889-4236-9CE5-B4EED29E752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06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F6204A6-3C3F-4C58-ACC0-E69A9FCE7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Checklist for Clinician–Patient Shared Decision-Making for Initiating Therapy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8B9BC8-E38C-4A56-86F7-068DFA972B9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364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CF4F3AB-5284-4707-824E-F76822D97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Risk for Type 2 Diabetes Varies Between Statins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69090D-5F92-4C56-9DBB-BD238B2CFCD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580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5D006FC-BD3E-4186-9648-D81732C27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Drugs Affecting Lipoprotein Metabolism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F5F723-6744-4AE1-A461-0E8E0ED51A4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102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6C20B57-1BAF-4B80-BF6C-4CFDBDBEC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Statin-Associated Side Effects</a:t>
            </a:r>
            <a:br>
              <a:rPr lang="en-US"/>
            </a:br>
            <a:r>
              <a:rPr lang="en-US" i="1"/>
              <a:t>Statin-Associated Muscle Symptoms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97FFE4-A14B-4BAC-9602-B39359DB9E9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6389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FEFEC32F147BF44B6C53D2C0CEAFA82" ma:contentTypeVersion="12" ma:contentTypeDescription="Create a new document." ma:contentTypeScope="" ma:versionID="2436ab094359b213dd2473aebb3e7535">
  <xsd:schema xmlns:xsd="http://www.w3.org/2001/XMLSchema" xmlns:xs="http://www.w3.org/2001/XMLSchema" xmlns:p="http://schemas.microsoft.com/office/2006/metadata/properties" xmlns:ns2="0e7a60a3-04f0-4f22-b100-63592d3ac6fc" xmlns:ns3="e93acf5f-f59b-46bb-8c22-2b43a486ab2c" targetNamespace="http://schemas.microsoft.com/office/2006/metadata/properties" ma:root="true" ma:fieldsID="e3926823a9dc9d4a3607b32640185ae0" ns2:_="" ns3:_="">
    <xsd:import namespace="0e7a60a3-04f0-4f22-b100-63592d3ac6fc"/>
    <xsd:import namespace="e93acf5f-f59b-46bb-8c22-2b43a486ab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7a60a3-04f0-4f22-b100-63592d3ac6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3acf5f-f59b-46bb-8c22-2b43a486ab2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6739C81-2F67-4C09-8B58-EAB8969F50F1}"/>
</file>

<file path=customXml/itemProps2.xml><?xml version="1.0" encoding="utf-8"?>
<ds:datastoreItem xmlns:ds="http://schemas.openxmlformats.org/officeDocument/2006/customXml" ds:itemID="{3B592291-4702-48F9-9773-2B02DD7A724B}"/>
</file>

<file path=customXml/itemProps3.xml><?xml version="1.0" encoding="utf-8"?>
<ds:datastoreItem xmlns:ds="http://schemas.openxmlformats.org/officeDocument/2006/customXml" ds:itemID="{143F5CFC-7F5A-4363-82FB-CAD8FA3E6DFA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</Words>
  <Application>Microsoft Office PowerPoint</Application>
  <PresentationFormat>Widescreen</PresentationFormat>
  <Paragraphs>14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What is Adherence</vt:lpstr>
      <vt:lpstr>Nonadherence Prevalence</vt:lpstr>
      <vt:lpstr>PowerPoint Presentation</vt:lpstr>
      <vt:lpstr>Trust: The Human Factor</vt:lpstr>
      <vt:lpstr>2018 AHA/ACC/Multisociety Cholesterol Guideline</vt:lpstr>
      <vt:lpstr>Checklist for Clinician–Patient Shared Decision-Making for Initiating Therapy</vt:lpstr>
      <vt:lpstr>Risk for Type 2 Diabetes Varies Between Statins</vt:lpstr>
      <vt:lpstr>Drugs Affecting Lipoprotein Metabolism</vt:lpstr>
      <vt:lpstr>Statin-Associated Side Effects Statin-Associated Muscle Symptoms</vt:lpstr>
      <vt:lpstr>Our patient has returned to the office after 3 months of treatment with pitavastatin </vt:lpstr>
      <vt:lpstr>Clinician-Patient Discussion and Team-Based Care</vt:lpstr>
      <vt:lpstr>Therapeutic Inertia in cardiovascular Disease Prevention</vt:lpstr>
      <vt:lpstr>Intensified Care to Improve Adherence</vt:lpstr>
      <vt:lpstr>Tips from a Pharmacist 3 Prime Questions</vt:lpstr>
      <vt:lpstr>Key Take-Aways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Adherence</dc:title>
  <dc:creator>Edling, Emily</dc:creator>
  <cp:lastModifiedBy>Edling, Emily</cp:lastModifiedBy>
  <cp:revision>1</cp:revision>
  <dcterms:created xsi:type="dcterms:W3CDTF">2021-11-03T19:45:46Z</dcterms:created>
  <dcterms:modified xsi:type="dcterms:W3CDTF">2021-11-03T19:45:46Z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0x0101003FEFEC32F147BF44B6C53D2C0CEAFA82</vt:lpwstr>
  </property>
</Properties>
</file>