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B5855-77A1-46DA-8D86-75535D66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838005-655F-4015-B3F6-BB6DE42A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AB08-E4DE-4285-B952-4FFA2E5C07D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1B101-18B7-4C9C-ABAB-35338E85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FACC3-DA78-4E08-BAD5-58720A14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C470-F22E-459C-9644-BDD063A7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7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AB9DC-A055-4651-B78C-7F06E3F0B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66845-801A-4884-8D21-9C1C5EC81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6A79A-4550-4E05-B088-83B4B4610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DAB08-E4DE-4285-B952-4FFA2E5C07D4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A2A26-E792-49C2-BB21-068FFBA25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8D610-691C-43CE-89A1-0210E8BEC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3C470-F22E-459C-9644-BDD063A7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2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51FB39-AADA-4025-805B-A9853BF4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D047B-53CF-45F4-A8A5-E45AC83CF1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5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BB8281-910F-42AE-B2EB-6F0269301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Bacterial Involvement in 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21CDD-6C55-427B-9022-64AD9D1F23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0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296866-E5F5-4984-B8A1-B89AB388D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HS Disease Genetics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D7911-0F36-47B8-ACD7-C0900BDE95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8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4EBA09-694F-4433-A5E4-4212BD0BB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HS Disease Genetics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23383-0F14-4403-B75D-99EAA7BEA9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20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42DF02-44EA-4C16-8734-EC80E565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HS Disease Genetics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90EDBF-DB48-4BA5-B55E-165581AA86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47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12CE40-73AD-45CD-86DB-16442B11D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HS Disease Genetics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22F569-5460-4772-9BDE-3A1943F2DB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47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E96A81-DEB1-4C52-AA52-06EF74372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HS Disease Genetics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4E9A8-41C0-401E-B9AE-61DF7DA2CA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57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506E78-685C-4C90-8578-AC631B484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HS Has a High Comorbidity Burden</a:t>
            </a:r>
            <a:r>
              <a:rPr lang="en-US" baseline="30000"/>
              <a:t>[a,b]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9DD1FE-26A8-4D8E-85AD-4A58EBE8F9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6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4468A1-92EA-4965-ACA8-6BD83579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Serum Proteomic </a:t>
            </a:r>
            <a:r>
              <a:rPr lang="en-US"/>
              <a:t>P</a:t>
            </a:r>
            <a:r>
              <a:rPr lang="en-US" sz="3600"/>
              <a:t>rofiles in HS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87A70E-140A-43DE-9ECA-4826F951AA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07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A3D88C-4AD4-40EC-8A6E-0324A8287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HS Early-Stage Disease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AF8536-828B-4E2C-9C26-FE0F95F040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94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8B1CFD-1702-4331-BBC2-34335D58B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Events Underlying HS Pathophysiology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C5F112-4E0D-46DC-B506-C964A93E27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0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3E2CCE-CE86-434A-9442-4171CE8F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and Background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448105-BB69-4385-904D-63F4233BBA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65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2748CD-94A4-4C95-AE12-020B3A47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HS Early- and Late-Stage Disease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E85DEE-AA41-43A1-A8F8-4771BE1A65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98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44E952-3933-4A32-9548-0B1779D9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Psoriasis vs HS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F3457-A104-498F-87FA-FEFBC1CD84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1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DA221F-CF47-4A74-9111-ECCAC9D78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Ultrasonography Identifies Dermal Tunnels in HS Skin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8DE6C5-D767-4F32-8D4B-423D8C21C0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84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736696-38E3-449C-898C-8ABF569C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Structures Altered in HS Skin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C4F53-5244-44D1-8200-8D3765A3BC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56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7D485D-17D3-4A32-BD9A-B7D701AF3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HS Dermal Tunnels Associated With Inflammation as Assessed by Ultrasound With Doppler Imaging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16169-1C87-435F-AAF2-8D357F8D6A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47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A5D48D-B294-4113-AF80-5D5BD3EE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Tunnels Recapitulate the Structure and Function of the Overlying Epidermis and Are Immunologically Active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C5355E-A791-4C41-8C83-040D9ACD2B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3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6749F1-DEA0-4BAF-875D-A98D50D10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Pathogenic Elements and Disease Dissection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BC1E16-6561-4855-898A-EB1A0DC114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64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755CF1-24EA-4F4C-ABC6-B5479ACDD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RNA-Seq Profiling Study of HS Biopsies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9E0FB-C0EA-477F-8F7F-583E663C29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07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0148C5-39B0-4945-A476-89F5FE41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Inflammation in HS Can Be Subdivided by Lipocalin-2 Expression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D92DD7-0701-4ED0-9329-74C0E72B71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35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FE66E5-4540-4B55-94D1-CD3EB3D4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Neutrophil Chemotaxis Products High in HS Perilesional and Lesional Skin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D9A86-4836-4383-BB2A-199BB2625B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DB75AC-4DF4-48AE-B3C3-A4E4AF49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and Background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6A929D-7677-4790-BB24-F3D460361E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14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7129E5-EF2D-4EBF-9039-7463615B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Psoriasis and Generalized Pustular Psoriasis Have an IL-17-Driven "Feed-Forward" Inflammatory Pathway Centered on the Epidermis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DF75BB-B0FF-4C85-937E-C0E979E2CB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77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15DB70-2FA4-4A4F-9783-629BD64A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Increasing Levels of Pro-Inflammatory Cytokines Between Unaffected, Perilesional, and Lesional Skin in 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A2CCE-3FF9-48DD-BF6D-31B4017CCF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19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F6A089-49DC-4769-8DD5-D86234C94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HS as a Neutrophilic Dermatosis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57BFF5-7A99-43C0-A66D-2B3BF0006F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96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F33BD9-91EE-4CCD-AF01-F2C933DFE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Challenges of Current </a:t>
            </a:r>
            <a:r>
              <a:rPr lang="en-GB"/>
              <a:t>A</a:t>
            </a:r>
            <a:r>
              <a:rPr lang="en-GB" sz="3600"/>
              <a:t>pproaches to HS Treatment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E3D4E-D1A3-431B-94CA-7A89B7E458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78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EED8FE-22A2-48D1-8900-C4573DC1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Frequency of Current or Past </a:t>
            </a:r>
            <a:r>
              <a:rPr lang="en-GB"/>
              <a:t>M</a:t>
            </a:r>
            <a:r>
              <a:rPr lang="en-GB" sz="3600"/>
              <a:t>edical </a:t>
            </a:r>
            <a:r>
              <a:rPr lang="en-GB"/>
              <a:t>T</a:t>
            </a:r>
            <a:r>
              <a:rPr lang="en-GB" sz="3600"/>
              <a:t>reatments and Procedures </a:t>
            </a:r>
            <a:r>
              <a:rPr lang="en-GB"/>
              <a:t>for Patients With HS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94CFB-8016-4D27-BCB4-BE2D6C5285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35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45ADF4-FA1C-4941-8DC4-5F4150F03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Unmet Needs in HS: Unpredictable Response to Medical Treatments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DFBC3-E50B-48E9-B964-D053BCB941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59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F86BCB-5BAF-4F32-8783-EA6D9CD02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Unmet Needs: </a:t>
            </a:r>
            <a:r>
              <a:rPr lang="en-US" sz="3200"/>
              <a:t>Patient Dissatisfaction With Current HS Treatments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19EE5-DF0B-450A-AC23-9A0B55DA99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19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A48387-F5EC-406B-8622-EC6CC47D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the Pathogenic Cytokines or Candidates in HS?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398FBE-A88B-4C87-874C-7F6A0D2A23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20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8EF59F-454A-45C7-A44B-2654917C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IL-1α and IL-1β in HS: Clinical Evidence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DA2260-F816-4870-8708-77CEBD06AA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47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8B99D4-E488-49F0-9AFA-BB212462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IL-1α in HS: Clinical Evidence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A8D97-FE1F-4164-82F7-A8F6E2F091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2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E40477-91C9-47E0-BE00-8C28EEC2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and Background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16B69C-9F5F-41A3-B0AE-C2440FE212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692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50AE7E-D870-44B8-A00B-CA229268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IL-1α in HS: Clinical Evidence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0E0117-FFAD-4D50-9EEF-2FB2599C0D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891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98B401-C9E5-4B80-A3D3-1F27EA23A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IL-17 Isoform Antagonists</a:t>
            </a:r>
            <a:endParaRPr lang="en-US" sz="3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093DD-0611-4CAE-8640-B0CE442534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28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D11633-F5B2-4D3A-9520-14E5CFCA1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IL-17A in HS: Clinical Evidence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530E4A-78CD-4094-9DCC-51C252C3F1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59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D041C4-C82B-44D1-B250-25D712F4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IL-17A and F in HS: Clinical Evidence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F5593E-A38E-445C-90E6-C0DBABFF5C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054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B1FAE6-587E-492D-8687-C6C752CA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IL-17 in HS: Clinical Evidence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1BAA02-198B-4A79-95C1-50B1C42956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5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12AACA-912B-427D-B1E5-3B1A339B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C04825-95F4-49C2-A5C8-4A2FC8FFF8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54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E4A6AB-558B-4178-8978-CADA7D51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A6D40B-756C-4612-82CA-7D07FE0842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3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32B220-C0ED-48F0-BC68-13BC480D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and Background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D04FAC-59F0-4D9F-B014-A8C1B2FF30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6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AD4D16-834F-4C60-BFC5-321F64844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Burden of Disease: HS Readmission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95C5A6-B96B-4697-9B54-70EEB88E92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3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287619-89AA-4C2D-84F1-569609F9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Global Prevalence of HS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A1A878-6D95-4124-90B2-6F63874791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2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7AB42A-960B-4374-8971-BF73448B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HS Is a Chronic, Inflammatory, Relapsing Skin Disease Initiated by Follicular Occlusion</a:t>
            </a:r>
            <a:r>
              <a:rPr lang="en-US" baseline="30000"/>
              <a:t>[a]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B0A659-7337-4B43-8F74-8BE47B9D85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9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0AEE00-A158-4CEE-AD31-309F0D2ED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Bacterial Involvement in 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64E63-6413-43C5-98B7-C9C0737A47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71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089FDEB09DBF468A85022D33D3851D" ma:contentTypeVersion="13" ma:contentTypeDescription="Create a new document." ma:contentTypeScope="" ma:versionID="05cd1f3534742ec0d6d74dfb9954cf4b">
  <xsd:schema xmlns:xsd="http://www.w3.org/2001/XMLSchema" xmlns:xs="http://www.w3.org/2001/XMLSchema" xmlns:p="http://schemas.microsoft.com/office/2006/metadata/properties" xmlns:ns2="c6b9fc7e-a6e4-40e7-be14-2cd3f32037cf" xmlns:ns3="e93acf5f-f59b-46bb-8c22-2b43a486ab2c" targetNamespace="http://schemas.microsoft.com/office/2006/metadata/properties" ma:root="true" ma:fieldsID="00a92083f10f956d9404f6e41a0b0d2c" ns2:_="" ns3:_="">
    <xsd:import namespace="c6b9fc7e-a6e4-40e7-be14-2cd3f32037cf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9fc7e-a6e4-40e7-be14-2cd3f32037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4334E4-4B97-48CB-ADA3-82BBEF08496C}"/>
</file>

<file path=customXml/itemProps2.xml><?xml version="1.0" encoding="utf-8"?>
<ds:datastoreItem xmlns:ds="http://schemas.openxmlformats.org/officeDocument/2006/customXml" ds:itemID="{11BBCDBB-77FB-49FE-8BD7-BCB0E05ECF5F}"/>
</file>

<file path=customXml/itemProps3.xml><?xml version="1.0" encoding="utf-8"?>
<ds:datastoreItem xmlns:ds="http://schemas.openxmlformats.org/officeDocument/2006/customXml" ds:itemID="{CE32BB59-ADBF-40E7-B10D-CF4A49295A6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Widescreen</PresentationFormat>
  <Paragraphs>44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PowerPoint Presentation</vt:lpstr>
      <vt:lpstr>Introduction and Background</vt:lpstr>
      <vt:lpstr>Introduction and Background</vt:lpstr>
      <vt:lpstr>Introduction and Background</vt:lpstr>
      <vt:lpstr>Introduction and Background</vt:lpstr>
      <vt:lpstr>Burden of Disease: HS Readmission Rate</vt:lpstr>
      <vt:lpstr>Global Prevalence of HS</vt:lpstr>
      <vt:lpstr>HS Is a Chronic, Inflammatory, Relapsing Skin Disease Initiated by Follicular Occlusion[a]</vt:lpstr>
      <vt:lpstr>Bacterial Involvement in HS</vt:lpstr>
      <vt:lpstr>Bacterial Involvement in HS</vt:lpstr>
      <vt:lpstr>HS Disease Genetics</vt:lpstr>
      <vt:lpstr>HS Disease Genetics</vt:lpstr>
      <vt:lpstr>HS Disease Genetics</vt:lpstr>
      <vt:lpstr>HS Disease Genetics</vt:lpstr>
      <vt:lpstr>HS Disease Genetics</vt:lpstr>
      <vt:lpstr>HS Has a High Comorbidity Burden[a,b]</vt:lpstr>
      <vt:lpstr>Serum Proteomic Profiles in HS</vt:lpstr>
      <vt:lpstr>HS Early-Stage Disease</vt:lpstr>
      <vt:lpstr>Events Underlying HS Pathophysiology</vt:lpstr>
      <vt:lpstr>HS Early- and Late-Stage Disease</vt:lpstr>
      <vt:lpstr>Psoriasis vs HS</vt:lpstr>
      <vt:lpstr>Ultrasonography Identifies Dermal Tunnels in HS Skin</vt:lpstr>
      <vt:lpstr>Epithelial Structures Altered in HS Skin</vt:lpstr>
      <vt:lpstr>HS Dermal Tunnels Associated With Inflammation as Assessed by Ultrasound With Doppler Imaging</vt:lpstr>
      <vt:lpstr>Tunnels Recapitulate the Structure and Function of the Overlying Epidermis and Are Immunologically Active</vt:lpstr>
      <vt:lpstr>Pathogenic Elements and Disease Dissection</vt:lpstr>
      <vt:lpstr>RNA-Seq Profiling Study of HS Biopsies</vt:lpstr>
      <vt:lpstr>High Inflammation in HS Can Be Subdivided by Lipocalin-2 Expression</vt:lpstr>
      <vt:lpstr>Neutrophil Chemotaxis Products High in HS Perilesional and Lesional Skin</vt:lpstr>
      <vt:lpstr>Psoriasis and Generalized Pustular Psoriasis Have an IL-17-Driven "Feed-Forward" Inflammatory Pathway Centered on the Epidermis</vt:lpstr>
      <vt:lpstr>Increasing Levels of Pro-Inflammatory Cytokines Between Unaffected, Perilesional, and Lesional Skin in HS</vt:lpstr>
      <vt:lpstr>HS as a Neutrophilic Dermatosis</vt:lpstr>
      <vt:lpstr>Challenges of Current Approaches to HS Treatment</vt:lpstr>
      <vt:lpstr>Frequency of Current or Past Medical Treatments and Procedures for Patients With HS</vt:lpstr>
      <vt:lpstr>Unmet Needs in HS: Unpredictable Response to Medical Treatments</vt:lpstr>
      <vt:lpstr>Unmet Needs: Patient Dissatisfaction With Current HS Treatments</vt:lpstr>
      <vt:lpstr>What Are the Pathogenic Cytokines or Candidates in HS?</vt:lpstr>
      <vt:lpstr>Role of IL-1α and IL-1β in HS: Clinical Evidence</vt:lpstr>
      <vt:lpstr>Role of IL-1α in HS: Clinical Evidence</vt:lpstr>
      <vt:lpstr>Role of IL-1α in HS: Clinical Evidence (cont)</vt:lpstr>
      <vt:lpstr>IL-17 Isoform Antagonists</vt:lpstr>
      <vt:lpstr>Role of IL-17A in HS: Clinical Evidence</vt:lpstr>
      <vt:lpstr>Role of IL-17A and F in HS: Clinical Evidence</vt:lpstr>
      <vt:lpstr>Role of IL-17 in HS: Clinical Evidence</vt:lpstr>
      <vt:lpstr>Concluding Remarks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Stephanie</dc:creator>
  <cp:lastModifiedBy>Smith, Stephanie</cp:lastModifiedBy>
  <cp:revision>1</cp:revision>
  <dcterms:created xsi:type="dcterms:W3CDTF">2021-12-10T14:24:16Z</dcterms:created>
  <dcterms:modified xsi:type="dcterms:W3CDTF">2021-12-10T14:24:16Z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0x01010004089FDEB09DBF468A85022D33D3851D</vt:lpwstr>
  </property>
</Properties>
</file>