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256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suram, Pranay" userId="a1d19911-3230-4b28-82a2-9a57fc9f8b09" providerId="ADAL" clId="{3FF6C8BB-E396-4630-B7C9-B97A1B5DE29E}"/>
    <pc:docChg chg="custSel addSld delSld modSld">
      <pc:chgData name="Parsuram, Pranay" userId="a1d19911-3230-4b28-82a2-9a57fc9f8b09" providerId="ADAL" clId="{3FF6C8BB-E396-4630-B7C9-B97A1B5DE29E}" dt="2022-02-11T13:34:12.602" v="5" actId="47"/>
      <pc:docMkLst>
        <pc:docMk/>
      </pc:docMkLst>
      <pc:sldChg chg="del">
        <pc:chgData name="Parsuram, Pranay" userId="a1d19911-3230-4b28-82a2-9a57fc9f8b09" providerId="ADAL" clId="{3FF6C8BB-E396-4630-B7C9-B97A1B5DE29E}" dt="2022-02-11T13:26:56.722" v="3" actId="2696"/>
        <pc:sldMkLst>
          <pc:docMk/>
          <pc:sldMk cId="3601096681" sldId="256"/>
        </pc:sldMkLst>
      </pc:sldChg>
      <pc:sldChg chg="add setBg">
        <pc:chgData name="Parsuram, Pranay" userId="a1d19911-3230-4b28-82a2-9a57fc9f8b09" providerId="ADAL" clId="{3FF6C8BB-E396-4630-B7C9-B97A1B5DE29E}" dt="2022-02-11T13:34:10.312" v="4"/>
        <pc:sldMkLst>
          <pc:docMk/>
          <pc:sldMk cId="4243722803" sldId="256"/>
        </pc:sldMkLst>
      </pc:sldChg>
      <pc:sldChg chg="modSp mod">
        <pc:chgData name="Parsuram, Pranay" userId="a1d19911-3230-4b28-82a2-9a57fc9f8b09" providerId="ADAL" clId="{3FF6C8BB-E396-4630-B7C9-B97A1B5DE29E}" dt="2022-02-11T13:26:53.753" v="1" actId="27636"/>
        <pc:sldMkLst>
          <pc:docMk/>
          <pc:sldMk cId="762296179" sldId="261"/>
        </pc:sldMkLst>
        <pc:spChg chg="mod">
          <ac:chgData name="Parsuram, Pranay" userId="a1d19911-3230-4b28-82a2-9a57fc9f8b09" providerId="ADAL" clId="{3FF6C8BB-E396-4630-B7C9-B97A1B5DE29E}" dt="2022-02-11T13:26:53.753" v="1" actId="27636"/>
          <ac:spMkLst>
            <pc:docMk/>
            <pc:sldMk cId="762296179" sldId="261"/>
            <ac:spMk id="2" creationId="{7E41194B-9EFE-4D38-87D0-EBA31A5C0D13}"/>
          </ac:spMkLst>
        </pc:spChg>
      </pc:sldChg>
      <pc:sldChg chg="modSp mod">
        <pc:chgData name="Parsuram, Pranay" userId="a1d19911-3230-4b28-82a2-9a57fc9f8b09" providerId="ADAL" clId="{3FF6C8BB-E396-4630-B7C9-B97A1B5DE29E}" dt="2022-02-11T13:26:53.765" v="2" actId="27636"/>
        <pc:sldMkLst>
          <pc:docMk/>
          <pc:sldMk cId="3655256515" sldId="297"/>
        </pc:sldMkLst>
        <pc:spChg chg="mod">
          <ac:chgData name="Parsuram, Pranay" userId="a1d19911-3230-4b28-82a2-9a57fc9f8b09" providerId="ADAL" clId="{3FF6C8BB-E396-4630-B7C9-B97A1B5DE29E}" dt="2022-02-11T13:26:53.765" v="2" actId="27636"/>
          <ac:spMkLst>
            <pc:docMk/>
            <pc:sldMk cId="3655256515" sldId="297"/>
            <ac:spMk id="2" creationId="{5AE0F347-F497-4665-AACE-058733546644}"/>
          </ac:spMkLst>
        </pc:spChg>
      </pc:sldChg>
      <pc:sldChg chg="del">
        <pc:chgData name="Parsuram, Pranay" userId="a1d19911-3230-4b28-82a2-9a57fc9f8b09" providerId="ADAL" clId="{3FF6C8BB-E396-4630-B7C9-B97A1B5DE29E}" dt="2022-02-11T13:34:12.602" v="5" actId="47"/>
        <pc:sldMkLst>
          <pc:docMk/>
          <pc:sldMk cId="707707284" sldId="313"/>
        </pc:sldMkLst>
      </pc:sldChg>
      <pc:sldChg chg="add setBg">
        <pc:chgData name="Parsuram, Pranay" userId="a1d19911-3230-4b28-82a2-9a57fc9f8b09" providerId="ADAL" clId="{3FF6C8BB-E396-4630-B7C9-B97A1B5DE29E}" dt="2022-02-11T13:26:53.685" v="0"/>
        <pc:sldMkLst>
          <pc:docMk/>
          <pc:sldMk cId="1111538896" sldId="32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F448-714A-437D-9E3E-044FB780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5FCFA-2FD8-430B-985C-2770F17D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A86F-FAC5-4CDA-8F68-9589DA01ABC5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554DD-A0F6-4150-A21B-C5379452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A33F4-3AF2-40BA-AC6F-2E7264CC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62AF6-AD55-446A-A940-EC1D84095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62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42309-5591-4AA3-B5F7-B34AB7AC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AFAC6-12B5-4E37-A473-AF0657BB4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47BEF-6F7E-4C3B-A3FC-60837E71D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3A86F-FAC5-4CDA-8F68-9589DA01ABC5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E6962-6DA5-4D3C-8392-1E4A71E40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5553E-F61E-46CE-AED8-6EEBD97FE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62AF6-AD55-446A-A940-EC1D84095D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8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4EA129-9131-42D7-9442-1A711893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D63B0-2077-4FB4-875E-2F6EE9B107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3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CB25BF-53A1-4DC3-8FC0-F55C5228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Studies of Hospitalization and Vaccine Effectiveness Against Omicron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5E048-94D3-4D3E-804F-99BF129FF8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37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951FDC-93F4-4F1B-844C-9E9CDA10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Safety in Under-Investigated Populations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893F3-666F-4952-8674-001A33EBBD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21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E0A9B3-0D5A-4EFD-9E14-6635B19E4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COVID-19 Vaccination Uptake in Europe and the UK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7EC60-9E4B-4FE2-B80E-5B87EE783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5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36D1F3-E4B3-4CD1-AFB8-545E0471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Barriers to Access and Equity of Uptake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EC702-EACF-45ED-A361-8CDEE5808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73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C1A709-9BD6-43CC-9575-FB0DC804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Barriers to Access and Equity of Uptake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901F3-B1C7-4356-8180-823D2C2970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4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4FDF75-1872-4DA9-A891-951543CA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Barriers to Access and Equity of Uptake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A9773-1740-412D-8F10-A90ED944D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9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483ABC-3686-42E1-8212-2A3C6685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686F6-4ADE-4F94-88D1-9545B1F433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97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EAF46C-86D6-4F5D-A3F3-83F359F0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11EE0-D824-4545-A94D-8251B6526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30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60ABC2-5363-45AB-B097-C29A5223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Hesitancy and its Link to Vaccine Refusal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8876E-39D2-4FAB-9C56-0FB6BB5315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957A3F-2634-4A11-8F23-AA5A6D7B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Hesitancy Drivers Pre-COVID-19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B45A4-CEE7-4CD9-AF0A-896DD59F27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21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DC9226-F1A0-4357-AE99-600CCDA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CADAF-9E64-47E3-9431-0CAB429C93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6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8BAF7D-BB94-4EB3-AB6A-035C451C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Vaccine Hesitancy Drivers During </a:t>
            </a:r>
            <a:br>
              <a:rPr lang="en-US"/>
            </a:br>
            <a:r>
              <a:rPr lang="en-US"/>
              <a:t>COVID-19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0C159-D324-4916-88EA-D2DB94BC80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35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DB5FB6-26FC-41BE-8063-33723601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Behaviors Fall Along a Continuum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B4D7-007A-4ED5-8247-1F5443838F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5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B002A-D45B-493F-81C9-A464E953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Groups Based on Vaccine Attitudes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69BEF-C9D8-4463-A01D-DE18C74F2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34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2B22FF-3306-4EB9-B925-097DB36D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Factors That Affect Vaccine Behavior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4644D-93BD-42BD-A3D0-101F490F5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3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A39A22-E7A9-4204-86A5-89AEB7E4D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'The 3Cs' Model of Vaccine Hesitancy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3815F-C8F1-440D-9A95-CC8D77C60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3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0BFDA4-9B82-4F0B-AB77-2E339ABF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90D26-7D46-48AD-9B97-81C5DE9D2B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5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8B421E-F964-4174-81AA-F1B4244C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3A03E-103B-4F91-B3E4-F95E4963B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2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13784A-1E1B-48E8-A94D-D14A73DC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Vaccine-Neutral Individuals?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25B64-5755-4076-A6D7-E2211CDC2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8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C3971-5D79-4470-8536-B8DFA4BE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Example of a Publication on Vaccine-Neutral Individuals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D2406-0F03-431E-B5B2-B60F86EA44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18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E28D45-D348-4F40-B19C-E8F4614B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Vaccine-Neutral Individuals: Younger Adults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BFF72-FC66-474C-9219-B9326AAFDE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2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67E093-60AE-4D24-9C57-BB4BC1D1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Vaccine Hesitancy?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19899-5DF3-47EF-8D51-CBDAC7FFE3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5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D6A673-D59F-436A-9075-18B1FDC4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Elements of Communication That Drive or Decrease Trust in Vaccine-Neutral Individuals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4355F-BDBF-4951-A782-29AB9C411A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35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AC3AAC-A512-4A76-9962-D6E39E56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Attitudes of Young Adults Towards Vaccination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5C5ECB-00B9-4769-A2B8-FC56BA4D5A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89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421AC8-7AEB-449E-B3EC-97B7F291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Importance of Increasing Vaccine Literacy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7C0C9-B0E8-4AC6-9E85-576FB85EC6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55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30FDD-8AEB-44CC-B954-E2FDF3D9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Decision-Making Processes and Vaccine Uptake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74357-4D55-4CEB-8465-FADB0935F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13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313AA7-C208-484D-A0BF-38B5C759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Decision-Making Processes and Vaccine Uptake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4AEA5-89FF-4971-AEA5-DD8B5D96A8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6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7611C4-A513-46A4-996C-FBB0501E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Decision-Making Processes and Vaccine Uptake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CE29E-93FF-4830-85E9-9360350978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02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E5A775-6066-49A0-BF85-ABDF7365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Decision-Making Processes and Vaccine Uptake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2BA81-2999-489D-8817-764236B819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95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42D077-BC8D-46A2-B93C-CC234EB9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Decision-Making Processes and Vaccine Uptake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6EFBE-CBA7-4DEA-93ED-5B5A0C46FA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62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0A2B5F-6041-4A1D-865D-E36E98BDB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Tools May Help to Increase Trust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39CF6-6B6F-4A93-8134-A5BF2AD49F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5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4D0059-3600-46CE-88B0-9E8A3D8F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Tools May Help to Increase Trust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032B6-EBD1-46CA-9FEC-199712161B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8A791B-6618-4CA1-B4CE-B21DF3D7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Vaccine Hesitancy?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63156-C7BB-4EE7-8B83-F3DF9F7B77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35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3E6387-0B7B-4E9F-B5A8-C2AD59E4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Digital Tools May Help to Increase Trust (cont)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A9FF6-1472-4374-8C18-0090524A46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8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DBCF57-13D8-450F-87C3-8DAFDF6F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We Do to Increase Vaccine Uptake?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7EFE4-8FA9-4FCA-9753-DC49700269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58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E0F347-F497-4665-AACE-05873354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Individual Risk of Severe COVID-19 vs Collective Goal of Achieving Control of the Pandemic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312A3-1253-4996-BFC4-332002BDBD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56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24EB85-BF81-499B-8C91-C635C75B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Useful Links for Further Information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A4946-98AA-478B-B841-714D70EAB6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54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85FB28-2EC3-4D93-B9EE-675B487C0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834A3-4A9A-48EF-9EC4-BB12A72FC4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4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19D851-A31F-4002-9E18-62430B3F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Agenda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731DE-E5E6-4864-BF94-C959B98E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54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12CF75-4C9C-4A49-9C62-C14408EB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Continuum of Vaccine Behaviors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7EC27-AE01-4681-A666-4F66DF1B3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55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A1A44B-E43F-4FAB-B118-609060B9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Continuum of Vaccine Behaviors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DF1D0-056F-458E-8F1E-FF028246D8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5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8E1586-8453-459D-BC93-7290892D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Role of Healthcare Providers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0A23D-FC49-43DC-AF90-C646834636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8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91BA36-87C2-4453-ADBF-1DD4B33E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Strategy of Giving a Strong and Personalized Recommendation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8A307-02C2-44B9-A2A3-564AF6F73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1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50C5F-51EA-4070-97B8-69314D26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Vaccine Hesitancy?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B9A80-1CA4-4202-882B-6C8035BA5C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B776DE-BC9B-41D8-81C5-0A27C270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Presumptive Communication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A9FFC-3FF8-467B-AFDB-F1EE6A451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44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EABDEE-85E4-4885-84E2-59252C21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Communication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8DB75-B3C7-406C-8754-7DCBEA91A8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80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C14F11-B2B9-4F1C-BABE-67A80DC4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"Nudging" Through Motivational Interviewing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D69B3-C092-47E1-A2BD-07C3CE8FF2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230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4CE35D-FEB5-4068-9B5E-F9F8A75E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Salience Through "Tailoring"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98D58-E88C-40A1-82F5-E0B35C59BF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24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79B4D9-1471-457B-8724-F04A318EC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as a Driver of Vaccine Hesitancy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40B67-25EF-4B5B-B268-F494096F97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88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E05288-CE0F-4E3E-980A-7DA1605F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Safer: COVID Vaccine or COVID-19?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CFBFA-7558-45EA-8890-B88346B492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50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5AB858-A18E-45A3-80B8-9A55F04B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as Driver of Vaccine Hesitancy 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8333C-B97B-4FEE-B10E-96563A3ED7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7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71D1EC-7E9D-474B-A525-A7FDD946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as Driver of Vaccine Hesitancy 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202C0-797A-4C97-8595-B393EADE3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0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AD57B1-ED3F-4F37-8DAE-04D966E22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C20D3-D6DD-4D0E-A2FC-65FC47EDE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22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96D200-566B-4FCF-90AC-EC5AD043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BEEA6-A243-41A0-8F9B-3A855EEC9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41194B-9EFE-4D38-87D0-EBA31A5C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Understanding the Drivers of Vaccine Hesitancy Using the Conceptual Framework of 'The 5 Cs'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E7AAA-0704-4EF6-AEA2-A8CD13805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96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13532A-0AC4-4AFC-8E46-684AA831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86004-E077-4B52-94CA-EB6789010E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05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CC0359-67C3-40B5-AFA3-F87BC77D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Differentiating Vaccine Hesitancy From </a:t>
            </a:r>
            <a:br>
              <a:rPr lang="en-US"/>
            </a:br>
            <a:r>
              <a:rPr lang="en-US"/>
              <a:t>Vaccine Refusal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ABC59-16C6-4264-A8A1-B8C99F7D0C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718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DF2C77-8215-4A73-915B-B8C3C430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Impact of Anti-Vaccination Conspiracy Theories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7547F-AF24-41BA-B885-0B08F295E4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3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ED68F7-60A7-4989-AC9B-EB8ED0AA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Overcoming Total Vaccine Refusal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6C263-A78E-463B-A147-AAF9930264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06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69338D-32D8-4DF7-AF15-FB0ED4CD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Overcoming Total Vaccine Refusal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71C89-44E0-4F1E-9937-B791B43554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083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1B96C-83BA-463E-92A0-C553B4F4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Achievable Goals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7736F-87EC-4098-A607-89726EC22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903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1AE12F-57CD-48DD-B26F-B39E503F4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Causes and Influences of Anti-Vaccination Advocates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796C6-B163-4994-BB8C-7198F5786B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099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6E2450-E8C2-4F6E-958B-B0BA9ABD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and Influences of Anti-Vaccination Advocates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C268B-1935-4FDF-BBD0-6FE6C38924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87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082517-D23C-4C56-9D68-068FDE6C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and Influences of Anti-Vaccination Advocates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A59A2-364E-48D9-9AE2-77B379CAD0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2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77A9F5-F7E4-43AA-A10B-D5421FA32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Attitudes Polarize Over Time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3E1E2-A17C-4B34-9C58-8045D8B2BF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928801-D1CE-4AE2-A868-0AB08EB6C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Why Is It Important to Talk About Vaccine Hesitancy?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C386D-8D21-4571-9E0C-44AD4BAF9D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570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D0134A-EC3D-4FDB-B657-E93BA018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 on Communication Strategies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1749D-54D8-4085-A550-82FDD76669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360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5ABDE1-8E4C-40EC-974E-8E348B66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0538B-E9D0-44D9-97BB-46B6681616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1CB3A5-C640-4BE0-A58F-52979391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It Important to Talk About Vaccine Hesitancy?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8C8C-5A9A-47A3-94FE-2D0010C079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6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3773A8-61C3-4C90-AAE4-9CDD313C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The Impact of Vaccination on Severe Disease and Death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3D069-44CA-42FF-A95A-86B6E18542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32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dditionalcolumn xmlns="9afdf12d-75ef-42f2-a1ef-97cf7983f7a8">
      <Url xsi:nil="true"/>
      <Description xsi:nil="true"/>
    </additionalcolum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0762B52908948BE4BE68592D4DCF4" ma:contentTypeVersion="14" ma:contentTypeDescription="Create a new document." ma:contentTypeScope="" ma:versionID="d82cbcfef02b9d6114d3d1dd98c27dbf">
  <xsd:schema xmlns:xsd="http://www.w3.org/2001/XMLSchema" xmlns:xs="http://www.w3.org/2001/XMLSchema" xmlns:p="http://schemas.microsoft.com/office/2006/metadata/properties" xmlns:ns2="9afdf12d-75ef-42f2-a1ef-97cf7983f7a8" xmlns:ns3="e93acf5f-f59b-46bb-8c22-2b43a486ab2c" targetNamespace="http://schemas.microsoft.com/office/2006/metadata/properties" ma:root="true" ma:fieldsID="f966aa3a7b9511cebdfbda3af533994e" ns2:_="" ns3:_="">
    <xsd:import namespace="9afdf12d-75ef-42f2-a1ef-97cf7983f7a8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additionalcolum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f12d-75ef-42f2-a1ef-97cf7983f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dditionalcolumn" ma:index="17" nillable="true" ma:displayName="additional column" ma:format="Hyperlink" ma:internalName="additionalcolum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30DBFD-B21A-4F59-BA08-73AB9A8CBA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1A6D90-3AC2-4FD1-A27A-EB81532AD336}">
  <ds:schemaRefs>
    <ds:schemaRef ds:uri="http://schemas.openxmlformats.org/package/2006/metadata/core-properties"/>
    <ds:schemaRef ds:uri="e93acf5f-f59b-46bb-8c22-2b43a486ab2c"/>
    <ds:schemaRef ds:uri="http://purl.org/dc/dcmitype/"/>
    <ds:schemaRef ds:uri="http://purl.org/dc/terms/"/>
    <ds:schemaRef ds:uri="9afdf12d-75ef-42f2-a1ef-97cf7983f7a8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6550713-0BD9-4C79-B5B4-0BE47645F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fdf12d-75ef-42f2-a1ef-97cf7983f7a8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392</Words>
  <Application>Microsoft Office PowerPoint</Application>
  <PresentationFormat>Widescreen</PresentationFormat>
  <Paragraphs>65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Calibri Light</vt:lpstr>
      <vt:lpstr>Office Theme</vt:lpstr>
      <vt:lpstr>PowerPoint Presentation</vt:lpstr>
      <vt:lpstr>Program Agenda</vt:lpstr>
      <vt:lpstr>What Is Vaccine Hesitancy?</vt:lpstr>
      <vt:lpstr>What Is Vaccine Hesitancy?</vt:lpstr>
      <vt:lpstr>What Is Vaccine Hesitancy?</vt:lpstr>
      <vt:lpstr>Understanding the Drivers of Vaccine Hesitancy Using the Conceptual Framework of 'The 5 Cs'</vt:lpstr>
      <vt:lpstr>Why Is It Important to Talk About Vaccine Hesitancy? </vt:lpstr>
      <vt:lpstr>Why Is It Important to Talk About Vaccine Hesitancy? (cont)</vt:lpstr>
      <vt:lpstr>The Impact of Vaccination on Severe Disease and Death</vt:lpstr>
      <vt:lpstr>Studies of Hospitalization and Vaccine Effectiveness Against Omicron</vt:lpstr>
      <vt:lpstr>Vaccine Safety in Under-Investigated Populations</vt:lpstr>
      <vt:lpstr>COVID-19 Vaccination Uptake in Europe and the UK</vt:lpstr>
      <vt:lpstr>Barriers to Access and Equity of Uptake</vt:lpstr>
      <vt:lpstr>Barriers to Access and Equity of Uptake</vt:lpstr>
      <vt:lpstr>Barriers to Access and Equity of Uptake</vt:lpstr>
      <vt:lpstr>PowerPoint Presentation</vt:lpstr>
      <vt:lpstr>Program Agenda</vt:lpstr>
      <vt:lpstr>Vaccine Hesitancy and its Link to Vaccine Refusal</vt:lpstr>
      <vt:lpstr>Vaccine Hesitancy Drivers Pre-COVID-19</vt:lpstr>
      <vt:lpstr>Additional Vaccine Hesitancy Drivers During  COVID-19</vt:lpstr>
      <vt:lpstr>Vaccine Behaviors Fall Along a Continuum</vt:lpstr>
      <vt:lpstr>Groups Based on Vaccine Attitudes</vt:lpstr>
      <vt:lpstr>Factors That Affect Vaccine Behavior</vt:lpstr>
      <vt:lpstr>'The 3Cs' Model of Vaccine Hesitancy</vt:lpstr>
      <vt:lpstr>PowerPoint Presentation</vt:lpstr>
      <vt:lpstr>Program Agenda</vt:lpstr>
      <vt:lpstr>Who Are Vaccine-Neutral Individuals?</vt:lpstr>
      <vt:lpstr>Example of a Publication on Vaccine-Neutral Individuals</vt:lpstr>
      <vt:lpstr>Vaccine-Neutral Individuals: Younger Adults</vt:lpstr>
      <vt:lpstr>Elements of Communication That Drive or Decrease Trust in Vaccine-Neutral Individuals</vt:lpstr>
      <vt:lpstr>Attitudes of Young Adults Towards Vaccination</vt:lpstr>
      <vt:lpstr>The Importance of Increasing Vaccine Literacy</vt:lpstr>
      <vt:lpstr>Decision-Making Processes and Vaccine Uptake</vt:lpstr>
      <vt:lpstr>Decision-Making Processes and Vaccine Uptake</vt:lpstr>
      <vt:lpstr>Decision-Making Processes and Vaccine Uptake</vt:lpstr>
      <vt:lpstr>Decision-Making Processes and Vaccine Uptake</vt:lpstr>
      <vt:lpstr>Decision-Making Processes and Vaccine Uptake</vt:lpstr>
      <vt:lpstr>Digital Tools May Help to Increase Trust</vt:lpstr>
      <vt:lpstr>Digital Tools May Help to Increase Trust</vt:lpstr>
      <vt:lpstr>Digital Tools May Help to Increase Trust (cont)</vt:lpstr>
      <vt:lpstr>What Can We Do to Increase Vaccine Uptake?</vt:lpstr>
      <vt:lpstr>Individual Risk of Severe COVID-19 vs Collective Goal of Achieving Control of the Pandemic</vt:lpstr>
      <vt:lpstr>Useful Links for Further Information</vt:lpstr>
      <vt:lpstr>PowerPoint Presentation</vt:lpstr>
      <vt:lpstr>Program Agenda</vt:lpstr>
      <vt:lpstr>Continuum of Vaccine Behaviors</vt:lpstr>
      <vt:lpstr>Continuum of Vaccine Behaviors</vt:lpstr>
      <vt:lpstr>Role of Healthcare Providers</vt:lpstr>
      <vt:lpstr>Strategy of Giving a Strong and Personalized Recommendation</vt:lpstr>
      <vt:lpstr>Presumptive Communication Strategy</vt:lpstr>
      <vt:lpstr>Example of Communication Strategy</vt:lpstr>
      <vt:lpstr>"Nudging" Through Motivational Interviewing</vt:lpstr>
      <vt:lpstr>Enhancing Salience Through "Tailoring"</vt:lpstr>
      <vt:lpstr>Safety as a Driver of Vaccine Hesitancy</vt:lpstr>
      <vt:lpstr>What Is Safer: COVID Vaccine or COVID-19?</vt:lpstr>
      <vt:lpstr>Safety as Driver of Vaccine Hesitancy </vt:lpstr>
      <vt:lpstr>Safety as Driver of Vaccine Hesitancy </vt:lpstr>
      <vt:lpstr>PowerPoint Presentation</vt:lpstr>
      <vt:lpstr>Program Agenda</vt:lpstr>
      <vt:lpstr>Introduction</vt:lpstr>
      <vt:lpstr>Differentiating Vaccine Hesitancy From  Vaccine Refusal</vt:lpstr>
      <vt:lpstr>The Impact of Anti-Vaccination Conspiracy Theories</vt:lpstr>
      <vt:lpstr>Overcoming Total Vaccine Refusal</vt:lpstr>
      <vt:lpstr>Overcoming Total Vaccine Refusal</vt:lpstr>
      <vt:lpstr>Setting Achievable Goals </vt:lpstr>
      <vt:lpstr>Causes and Influences of Anti-Vaccination Advocates</vt:lpstr>
      <vt:lpstr>Causes and Influences of Anti-Vaccination Advocates</vt:lpstr>
      <vt:lpstr>Causes and Influences of Anti-Vaccination Advocates</vt:lpstr>
      <vt:lpstr>Attitudes Polarize Over Time</vt:lpstr>
      <vt:lpstr>Concluding Remarks on Communication Strategies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Parsuram, Pranay</dc:creator>
  <cp:lastModifiedBy>Parsuram, Pranay</cp:lastModifiedBy>
  <cp:revision>1</cp:revision>
  <dcterms:created xsi:type="dcterms:W3CDTF">2022-02-10T13:51:44Z</dcterms:created>
  <dcterms:modified xsi:type="dcterms:W3CDTF">2022-02-11T13:34:14Z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0x0101004020762B52908948BE4BE68592D4DCF4</vt:lpwstr>
  </property>
</Properties>
</file>