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A71B-B149-4BB7-859D-26EF70D55E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AB2-7164-4B3C-A32B-49B897B55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A71B-B149-4BB7-859D-26EF70D55E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39AB2-7164-4B3C-A32B-49B897B55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9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Severity of MG -- Patient-Reported Outcomes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8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Consensus Treatment Guidance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4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Treatment and Ab Status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4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Trial: Chronic Ig in gMG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Rituximab Data Considered in 2020 Guideline Update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44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Rituximab</a:t>
            </a:r>
            <a:br>
              <a:rPr lang="en-US" smtClean="0"/>
            </a:br>
            <a:r>
              <a:rPr lang="en-US" i="1" smtClean="0"/>
              <a:t>Adverse Events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0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Eculizumab Specifically Binds to the Complement Protein C5 to Prevent the Formation of the MAC/TCC (C5b-9)</a:t>
            </a:r>
            <a:endParaRPr lang="en-US" sz="32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1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Eculizumab: </a:t>
            </a:r>
            <a:r>
              <a:rPr lang="en-US" smtClean="0"/>
              <a:t>Open-Label</a:t>
            </a:r>
            <a:r>
              <a:rPr lang="en-US" sz="3600" smtClean="0"/>
              <a:t> Extension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5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Eculizumab</a:t>
            </a:r>
            <a:br>
              <a:rPr lang="en-US" smtClean="0"/>
            </a:br>
            <a:r>
              <a:rPr lang="en-US" i="1" smtClean="0"/>
              <a:t>Safety Outcomes During REGAIN and the Open-Label Study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77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Efgartigimod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0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Myasthenia Gravis (MG)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04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Efgartigimod Provided Significant Clinical Benefit</a:t>
            </a:r>
            <a:br>
              <a:rPr lang="en-US" smtClean="0"/>
            </a:br>
            <a:r>
              <a:rPr lang="en-GB" i="1" smtClean="0"/>
              <a:t>AChR-Ab+ Patients, Cycle 1</a:t>
            </a:r>
            <a:endParaRPr lang="fr-FR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Efgartigimod</a:t>
            </a:r>
            <a:br>
              <a:rPr lang="en-US" smtClean="0"/>
            </a:br>
            <a:r>
              <a:rPr lang="en-GB" i="1" smtClean="0"/>
              <a:t>Adverse Events</a:t>
            </a:r>
            <a:endParaRPr lang="fr-FR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Treatment Considerations</a:t>
            </a:r>
            <a:br>
              <a:rPr lang="en-GB" smtClean="0"/>
            </a:br>
            <a:r>
              <a:rPr lang="en-GB" i="1" smtClean="0"/>
              <a:t>Onset of Action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4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Treatment Considerations</a:t>
            </a:r>
            <a:br>
              <a:rPr lang="nb-NO" smtClean="0"/>
            </a:br>
            <a:r>
              <a:rPr lang="nb-NO" i="1" smtClean="0"/>
              <a:t>Infections and Vaccinations</a:t>
            </a:r>
            <a:endParaRPr lang="nb-NO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4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Therapies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6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Emerging Therapies for MG in Late Development (Phase 3)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8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9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gMG Epidemiology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Burden of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MG on Unemployment and Disability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6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Autoantibodies Target Different Components of the NMJ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6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Presentation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4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Diagnostic Tests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0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Primary Mechanisms Lead to Impaired Neuromuscular Transmission in Anti-AChR Antibody Positive gMG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6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3" ma:contentTypeDescription="Create a new document." ma:contentTypeScope="" ma:versionID="e7c39ceac4172ee700e42da7e7751292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3b2dbe2713d572351031b47c38b0780d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9C350A-F1B0-4CD9-A290-A68C15AD4D35}"/>
</file>

<file path=customXml/itemProps2.xml><?xml version="1.0" encoding="utf-8"?>
<ds:datastoreItem xmlns:ds="http://schemas.openxmlformats.org/officeDocument/2006/customXml" ds:itemID="{671FA606-7035-4794-80E1-8398F8165A88}"/>
</file>

<file path=customXml/itemProps3.xml><?xml version="1.0" encoding="utf-8"?>
<ds:datastoreItem xmlns:ds="http://schemas.openxmlformats.org/officeDocument/2006/customXml" ds:itemID="{E312B127-FC06-4640-8561-E02C4F11B4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Widescreen</PresentationFormat>
  <Paragraphs>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Myasthenia Gravis (MG)</vt:lpstr>
      <vt:lpstr>gMG Epidemiology</vt:lpstr>
      <vt:lpstr>Burden of Disease</vt:lpstr>
      <vt:lpstr>Impact of MG on Unemployment and Disability</vt:lpstr>
      <vt:lpstr>Autoantibodies Target Different Components of the NMJ</vt:lpstr>
      <vt:lpstr>Clinical Presentation</vt:lpstr>
      <vt:lpstr>Diagnostic Tests</vt:lpstr>
      <vt:lpstr>Three Primary Mechanisms Lead to Impaired Neuromuscular Transmission in Anti-AChR Antibody Positive gMG </vt:lpstr>
      <vt:lpstr>Severity of MG -- Patient-Reported Outcomes</vt:lpstr>
      <vt:lpstr>Consensus Treatment Guidance</vt:lpstr>
      <vt:lpstr>Treatment and Ab Status</vt:lpstr>
      <vt:lpstr>Clinical Trial: Chronic Ig in gMG</vt:lpstr>
      <vt:lpstr>Rituximab Data Considered in 2020 Guideline Update</vt:lpstr>
      <vt:lpstr>Rituximab Adverse Events</vt:lpstr>
      <vt:lpstr>Eculizumab Specifically Binds to the Complement Protein C5 to Prevent the Formation of the MAC/TCC (C5b-9)</vt:lpstr>
      <vt:lpstr>Eculizumab: Open-Label Extension</vt:lpstr>
      <vt:lpstr>Eculizumab Safety Outcomes During REGAIN and the Open-Label Study</vt:lpstr>
      <vt:lpstr>Efgartigimod</vt:lpstr>
      <vt:lpstr>Efgartigimod Provided Significant Clinical Benefit AChR-Ab+ Patients, Cycle 1</vt:lpstr>
      <vt:lpstr>Efgartigimod Adverse Events</vt:lpstr>
      <vt:lpstr>Treatment Considerations Onset of Action</vt:lpstr>
      <vt:lpstr>Treatment Considerations Infections and Vaccinations</vt:lpstr>
      <vt:lpstr>Emerging Therapies</vt:lpstr>
      <vt:lpstr>Emerging Therapies for MG in Late Development (Phase 3)</vt:lpstr>
      <vt:lpstr>Conclusions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Scuglik, Taylor</dc:creator>
  <cp:lastModifiedBy>Scuglik, Taylor</cp:lastModifiedBy>
  <cp:revision>1</cp:revision>
  <dcterms:created xsi:type="dcterms:W3CDTF">2022-04-18T19:48:41Z</dcterms:created>
  <dcterms:modified xsi:type="dcterms:W3CDTF">2022-04-18T19:48:41Z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