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customXml" Target="../customXml/item2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105" Type="http://schemas.openxmlformats.org/officeDocument/2006/relationships/customXml" Target="../customXml/item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8D43E-A5BB-46A4-AABE-A348BE772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B64B2A-C906-4836-AE36-9F450998A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C343B-1404-47F8-930D-7D65BF620DF0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A07264-3C4E-4B9D-873B-7D5AD86A8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70A97-AE76-4825-9CB0-95D106B7C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1B1CB-522F-429F-BE35-37DFDAB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74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E371B3-974D-467D-9D19-44919CE75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87759-FA89-43AB-AFEE-550D1E5D5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5F51C-17C8-47A8-BA9E-2D71C36E35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C343B-1404-47F8-930D-7D65BF620DF0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628D0-C7D1-47D4-8873-BD77FFD738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F74B9-3F4F-4C4A-8939-05980D851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1B1CB-522F-429F-BE35-37DFDAB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925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B7A12A-B5C6-4E06-85B3-436C6D02A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754E24-86EE-47D9-9735-0518C2C180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50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06B477-48F9-4EF0-9F81-3E4325CA0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Frequency of Symptoms in SM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8277B9-230C-41E6-8701-448F8CC1EB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01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E716A9-0B17-4778-BBB6-8EB86BD8C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Impact of SM on QOL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782BEF-3FAE-432A-9677-61470E2D4A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02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744671-ED31-406B-B1B4-7861544CF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E8C1C7-24C0-48C4-B058-508D67AFB0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23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D1A185-B65B-4CC4-B6B7-16AB6B60D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D7AD85-58B9-4501-95FE-DB76838FB7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94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8E72C1-FBEF-4749-B385-F42F1A410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WHO Diagnostic Criteria for SM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857F3B-1C7C-46BB-B1A5-7340B5552E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535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152B60-0633-4332-BCC9-FAFA43DB4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WHO Diagnostic Criteria for SM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6334E1-DDD0-46E7-BF39-BE91AA4D62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36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67B782-81C8-4325-A608-563394E55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WHO Diagnostic Criteria for SM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18A1FF-804D-45A1-93B6-23AD906B8A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19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D26450-361E-4999-93F9-0EE49DA37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Diagnostic Criteria for SM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5C9FC4-F126-43BC-ACE2-D90514ED4C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46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286114-97B5-43B8-A3B2-D8E719255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WHO Classification of SM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F28B22-7B56-4766-A02C-B607F81FAA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33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22318E0-7ABE-4A77-A7FC-07C8A6AEE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WHO Classification of SM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B96ABC-6E42-4EEF-9735-4DF3F0AD8B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50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FD38A6-B794-4100-9373-65B02CAAE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Introduction to Systemic Mastocytosis (SM)</a:t>
            </a:r>
            <a:endParaRPr lang="en-US" i="1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A938B0-1C80-4484-96E1-5BABF95115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07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78EFA6-E83D-468A-A8CA-6425699AD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448E67-DA19-44ED-A5AC-BD25EE4909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82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2958E8-EFED-456F-8FB7-8933F442A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A9F183-93A4-4B1A-84CE-386BF8ACF4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565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218BB94-6745-486B-BD6F-F743319E1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Critical Pathological Findings</a:t>
            </a:r>
            <a:br>
              <a:rPr lang="en-US"/>
            </a:br>
            <a:r>
              <a:rPr lang="en-US" i="1"/>
              <a:t>Aspirate</a:t>
            </a:r>
            <a:endParaRPr lang="en-US" i="1" dirty="0"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95CB91-2652-4742-8F41-BB490849C8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58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976F57-A39D-4AA1-991E-F2E3DF81C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Critical Pathological Findings</a:t>
            </a:r>
            <a:br>
              <a:rPr lang="en-US"/>
            </a:br>
            <a:r>
              <a:rPr lang="en-US" i="1"/>
              <a:t>Aspirate</a:t>
            </a:r>
            <a:endParaRPr lang="en-US" i="1" dirty="0"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9C4D76-1CD2-4988-B66E-222B54030D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31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9FEAE3-E62D-45CB-B503-35B001BE9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Critical Pathological Findings</a:t>
            </a:r>
            <a:br>
              <a:rPr lang="en-US"/>
            </a:br>
            <a:r>
              <a:rPr lang="en-US" i="1"/>
              <a:t>Biopsy</a:t>
            </a:r>
            <a:endParaRPr lang="en-US" i="1" dirty="0"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F9BE6A-1B0E-4433-A0A1-B1193D31E5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83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A3E770-934B-453B-904E-D1A38EDF6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Critical Pathological Findings</a:t>
            </a:r>
            <a:br>
              <a:rPr lang="en-US"/>
            </a:br>
            <a:r>
              <a:rPr lang="en-US" i="1"/>
              <a:t>Biopsy</a:t>
            </a:r>
            <a:endParaRPr lang="en-US" i="1" dirty="0"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E3C18A-0E81-4592-A262-5A8B9167EF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15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4E9B8B1-9027-4E41-ACD3-EF07D7508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Critical Pathological Findings</a:t>
            </a:r>
            <a:br>
              <a:rPr lang="en-US"/>
            </a:br>
            <a:r>
              <a:rPr lang="en-US" i="1"/>
              <a:t>Biopsy</a:t>
            </a:r>
            <a:endParaRPr lang="en-US" i="1" dirty="0"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BDA5FA-D483-49C1-B77E-F9831437E5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214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089CDE-9377-4192-948B-27064F014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Critical Pathological Findings</a:t>
            </a:r>
            <a:br>
              <a:rPr lang="en-US"/>
            </a:br>
            <a:r>
              <a:rPr lang="en-US" i="1"/>
              <a:t>Biopsy</a:t>
            </a:r>
            <a:endParaRPr lang="en-US" i="1" dirty="0"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EB59C9-BB52-44D8-BA82-C18C3885C8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641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DC19BF-24C5-4899-A028-755774A92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Critical Pathological Findings</a:t>
            </a:r>
            <a:br>
              <a:rPr lang="en-US"/>
            </a:br>
            <a:r>
              <a:rPr lang="en-US" i="1"/>
              <a:t>Biopsy</a:t>
            </a:r>
            <a:endParaRPr lang="en-US" i="1" dirty="0"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B2CEF8-9C18-42DD-8CCB-11723C27FE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91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958B9F-86E3-4A87-8C53-D17F7779C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Critical Pathological Findings</a:t>
            </a:r>
            <a:br>
              <a:rPr lang="en-US"/>
            </a:br>
            <a:r>
              <a:rPr lang="en-US" i="1"/>
              <a:t>Biopsy</a:t>
            </a:r>
            <a:endParaRPr lang="en-US" i="1" dirty="0"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F81C93-F3B9-4CB0-8578-104045043C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33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A29751-3406-4F63-A2FD-082A0667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Introduction to Systemic Mastocytosis (SM)</a:t>
            </a:r>
            <a:endParaRPr lang="en-US" i="1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68FDBB-9CE7-4694-8391-F184D65C74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315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33D2AC-1954-4480-B6DD-892029906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Critical Pathological Findings </a:t>
            </a:r>
            <a:br>
              <a:rPr lang="en-US"/>
            </a:br>
            <a:r>
              <a:rPr lang="en-US" i="1"/>
              <a:t>Immunohistochemistry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185BCD-118A-4C88-B64B-836B21765B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697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210970-7907-4D22-8EFF-82A290A92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Critical Pathological Findings </a:t>
            </a:r>
            <a:br>
              <a:rPr lang="en-US"/>
            </a:br>
            <a:r>
              <a:rPr lang="en-US" i="1"/>
              <a:t>Immunohistochemistry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3E64F9-1BE4-4355-92F6-D87BF3012C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107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92A8A5-CA61-424A-9BD8-FE090AE50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Critical Pathological Findings </a:t>
            </a:r>
            <a:br>
              <a:rPr lang="en-US"/>
            </a:br>
            <a:r>
              <a:rPr lang="en-US" i="1"/>
              <a:t>Immunohistochemistry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45AF17-7C6B-4105-9290-79B056D492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427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40B6F2-5D47-4F56-A2A6-539746B59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Molecular Profiling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E78ACB-F745-44B3-AEC7-29633866E0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726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FF2B19-5A50-44FF-8B6C-C931B17AD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Blood Parameters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62B7E4-BCA9-4F41-AB57-124A5BD5BC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388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2E9A6C7-AE99-42B9-852A-6FA1AA4D6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SM With an Associated Hematologic Neoplasm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4700AA-858A-4676-9796-B356A97456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394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E9B99E-EA3A-41D2-AD4D-71CC6CA58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62CDE9-7126-47B7-BEC2-8B32B25122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142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F27374-A19B-4C17-A811-687877B74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B88BF5-3161-46C2-AC20-53F9C81D40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626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058B19-A86C-4DAF-B296-639A0E524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Case Study 1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550925-80E8-4FA0-AE9C-AE88939C8D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304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B11EED-E144-42EC-B33F-2C518DB1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Case Study 1</a:t>
            </a:r>
            <a:br>
              <a:rPr lang="en-US" sz="3600"/>
            </a:br>
            <a:r>
              <a:rPr lang="en-US" sz="3600" i="1"/>
              <a:t>Bone Marrow Analysis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AFA94B-9E7F-4A27-BA23-51B1BDE530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86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141C22-7421-45DC-A827-D3BC15159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Introduction to Systemic Mastocytosis (SM)</a:t>
            </a:r>
            <a:endParaRPr lang="en-US" i="1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0F3476-3500-43A9-8224-718E456D17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132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BC7E7E-45C4-40EC-8B2F-B4FB73B11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Case Study 1</a:t>
            </a:r>
            <a:br>
              <a:rPr lang="en-US" sz="3600"/>
            </a:br>
            <a:r>
              <a:rPr lang="en-US" sz="3600" i="1"/>
              <a:t>Bone Marrow Analysis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871EFA-5EA1-429B-8E03-41AF70B9EC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206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9ED810-1C31-4EC1-BB86-A16AEE231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Case Study 1</a:t>
            </a:r>
            <a:br>
              <a:rPr lang="en-US" sz="4000"/>
            </a:br>
            <a:r>
              <a:rPr lang="en-US" sz="4000" i="1"/>
              <a:t>Diagnosis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013831-7F8B-4F60-B358-6898758F15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122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554E0F-0427-4B53-A281-632C2C17C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Case Study 2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83D10D-D9C8-4BA9-A295-8C07A0910A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1322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DE00FCE-9069-4E99-87CA-80F256666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Case Study 2</a:t>
            </a:r>
            <a:br>
              <a:rPr lang="en-US" sz="3600"/>
            </a:br>
            <a:r>
              <a:rPr lang="en-US" sz="3600" i="1"/>
              <a:t>Bone Marrow Analysis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77A515-67CE-430E-876D-ABEF46C86E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2254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57E217-0CD9-402A-A097-67BCD62AE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Case Study 2</a:t>
            </a:r>
            <a:br>
              <a:rPr lang="en-US" sz="3600"/>
            </a:br>
            <a:r>
              <a:rPr lang="en-US" sz="3600" i="1"/>
              <a:t>Bone Marrow Analysis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696B2D-57C7-431A-8A13-0FC90FF037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018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9A191B-3F10-4475-8D35-BF55FF9A7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Case Study 2</a:t>
            </a:r>
            <a:br>
              <a:rPr lang="en-US" sz="4000"/>
            </a:br>
            <a:r>
              <a:rPr lang="en-US" sz="4000" i="1"/>
              <a:t>Diagnosis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DA005D-10AC-4AD5-95D5-4EC3A5013A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817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08533D-386F-4826-BE77-D3F04C4D8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1F2302-F563-4FA1-8004-C500E6A694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513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52481B-EB11-4C2F-809B-321638C82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F3EDA0-A421-4A3C-A7F9-0E672BC8E3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46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FC30A7-508A-4727-959E-B259EEC1D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WHO Classification of SM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2D6637-A4B5-4C9C-8E2E-3EA2D41A1C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0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9FE808-B9AD-4E11-AE65-7DBCECC56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Risk Stratification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A0FF62-1763-469B-9AAE-6279535FE5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33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38FE66-715D-43EC-B1F7-5B2812EA5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Signs and Symptoms of MC Activation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B33618-65DB-4D81-9CD6-C167BFCFEC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651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BBC737-89E0-43D0-A6B0-AC9204BE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Treatment Algorithm for Advanced SM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E01E04-10E7-4E75-B5A6-F56EDD1B9F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0651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75B9D8-7CFE-4010-9E84-3C9604C9D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Treatment Algorithm for Advanced SM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6CA9B4-566C-4412-B4E6-85F9E6CC02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492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76D005-2CC6-4BE7-9DA1-908A6160A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Treatment Algorithm for Advanced SM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74D07D-4B98-4D78-BD83-F975752079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6961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A0CA09-5272-4AC2-8045-0D9317E9F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Treatment Algorithm for Advanced SM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4034C9-B062-4C2C-B5B8-8A1392021F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576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96984A-19CA-43A1-9BDA-CC38F818F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Treatment Algorithm for Advanced SM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820128-B187-41F5-9C56-7E2BBB8BAF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151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2188ACB-9E88-452F-B49B-E64C94DE1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Treatment Algorithm for Advanced SM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D52DF2-38CC-41BA-8FAE-C92632400A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048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554B3C-58DA-4090-BE52-49653B571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Response Criteria for Advanced SM: </a:t>
            </a:r>
            <a:br>
              <a:rPr lang="en-US"/>
            </a:br>
            <a:r>
              <a:rPr lang="en-US" i="1"/>
              <a:t>Valent Response Criteria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085B47-8748-409C-A05E-C541C469F5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653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6D4369-6F65-4D9E-9734-B75F85420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Response Criteria for Advanced SM: </a:t>
            </a:r>
            <a:br>
              <a:rPr lang="en-US"/>
            </a:br>
            <a:r>
              <a:rPr lang="en-US" i="1"/>
              <a:t>International Working Group Response Criteria (Adopted by FDA &amp; EMA)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1A277E-4E03-435E-AE66-62E04D296F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170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7B077D-F20B-4C54-9CFE-8D2067EE3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Response Criteria for Advanced SM: </a:t>
            </a:r>
            <a:br>
              <a:rPr lang="en-US"/>
            </a:br>
            <a:r>
              <a:rPr lang="en-US" i="1"/>
              <a:t>International Working Group Response Criteria (Adopted by FDA &amp; EMA)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20C5CD-1831-4CE0-ADFF-A50C9AC22C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964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AA773D-ACBC-41E3-A9E4-E99D69B7C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Response Criteria for Advanced SM: </a:t>
            </a:r>
            <a:br>
              <a:rPr lang="en-US"/>
            </a:br>
            <a:r>
              <a:rPr lang="en-GB" i="1"/>
              <a:t>Pure Pathological Response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169AD8-368D-4D5A-B409-B7A865A254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99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5B1962-A08B-4C94-AAC6-081B7E028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Signs and Symptoms of MC Activation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D0AAE1-ECF1-4250-9C69-A741C85E4E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829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5ECF69-BB76-4E8E-B6B9-9EEE74AD7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Response Criteria for Advanced SM: </a:t>
            </a:r>
            <a:br>
              <a:rPr lang="en-US"/>
            </a:br>
            <a:r>
              <a:rPr lang="en-GB" i="1"/>
              <a:t>Pure Pathological Response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C974C-F28B-4235-AF4D-A444B38C09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496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47FC85-77DB-448A-A699-F83B47C9A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E73E13-C02D-43B8-94D2-A890BF98F0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918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A468D3-622C-48F5-98B7-961C8D564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54DB6D-B5BC-4805-B759-6D394F685C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0930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EC7F69-D999-4C02-BDE3-A53EAB6CE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Midostaurin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E81C7B-A64B-4C62-BD97-BF727D79A9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812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B1761A-17D5-48E4-B12E-398D14436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Midostaurin: Phase 2 Trial </a:t>
            </a:r>
            <a:br>
              <a:rPr lang="en-GB"/>
            </a:br>
            <a:r>
              <a:rPr lang="en-GB" i="1"/>
              <a:t>Efficacy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80DCD8-7D38-4D3F-AB6E-D2212302F2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976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6F1A9F-7D9B-4822-BD9B-9402113F5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Midostaurin: Phase 2 Trial</a:t>
            </a:r>
            <a:br>
              <a:rPr lang="en-GB"/>
            </a:br>
            <a:r>
              <a:rPr lang="en-GB" i="1"/>
              <a:t>Efficacy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12AE35-0152-44CD-8BA5-61BF08E923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615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7383FF-814D-4DFA-BD9F-0B925FA22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Midostaurin: Phase 2 Trial</a:t>
            </a:r>
            <a:br>
              <a:rPr lang="en-GB"/>
            </a:br>
            <a:r>
              <a:rPr lang="en-GB" i="1"/>
              <a:t>Efficacy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1175F8-0B20-4259-B21B-92CC1F7019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475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FEC019-409B-455B-836E-F2180C99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Midostaurin: Phase 2 Trial</a:t>
            </a:r>
            <a:br>
              <a:rPr lang="en-GB"/>
            </a:br>
            <a:r>
              <a:rPr lang="en-GB" i="1"/>
              <a:t>Safety </a:t>
            </a:r>
            <a:r>
              <a:rPr lang="en-US" i="1" noProof="0"/>
              <a:t>(ITT Population)</a:t>
            </a:r>
            <a:endParaRPr lang="en-US" i="1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694A6F-EBFC-4C13-9FA7-A095C4E8AE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938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AD28BF-1D81-47C7-AA37-AF3CDE48A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Midostaurin: Phase 2 Trial</a:t>
            </a:r>
            <a:br>
              <a:rPr lang="en-GB"/>
            </a:br>
            <a:r>
              <a:rPr lang="en-GB" i="1"/>
              <a:t>Safety </a:t>
            </a:r>
            <a:r>
              <a:rPr lang="en-US" i="1" noProof="0"/>
              <a:t>(ITT Population)</a:t>
            </a:r>
            <a:endParaRPr lang="en-US" i="1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670B15-443B-4B80-B17A-C86C252654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658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E908D9-3DE3-423C-BE07-DD85D52FF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Avapritinib </a:t>
            </a:r>
            <a:endParaRPr lang="en-GB" dirty="0">
              <a:ea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D294F9-E769-40BD-A3FC-5EDBD1D5B9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65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7D44CD-35A6-4FAD-AB99-DA134FA47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Signs and Symptoms of MC Activation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AD9684-FD27-4883-9927-46548E00F6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46740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F22306-8A7B-4E5E-8232-A76E6DA15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Avapritinib</a:t>
            </a:r>
            <a:r>
              <a:rPr lang="en-GB"/>
              <a:t>: PATHFINDER</a:t>
            </a:r>
            <a:br>
              <a:rPr lang="en-GB"/>
            </a:br>
            <a:r>
              <a:rPr lang="en-GB" i="1"/>
              <a:t>Efficacy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5F2E59-0A2F-4483-8759-6B0FEF5C07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84762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1481CF-E66F-4942-8F94-65E80D108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Avapritinib</a:t>
            </a:r>
            <a:r>
              <a:rPr lang="en-GB"/>
              <a:t>: PATHFINDER</a:t>
            </a:r>
            <a:br>
              <a:rPr lang="en-GB"/>
            </a:br>
            <a:r>
              <a:rPr lang="en-GB" i="1"/>
              <a:t>Efficacy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D3EBA5-746C-45BF-A375-6D752BDA8B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434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C8C198-F29B-4211-AAAE-4AB9391B8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Avapritinib</a:t>
            </a:r>
            <a:r>
              <a:rPr lang="en-GB"/>
              <a:t>: </a:t>
            </a:r>
            <a:r>
              <a:rPr lang="en-US" noProof="0"/>
              <a:t>PATHFINDER </a:t>
            </a:r>
            <a:br>
              <a:rPr lang="en-US" noProof="0"/>
            </a:br>
            <a:r>
              <a:rPr lang="en-US" i="1" noProof="0"/>
              <a:t>Safety</a:t>
            </a:r>
            <a:endParaRPr lang="en-US" i="1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E5820F-7F40-4D30-B163-1F4731343E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906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C54950-3FA8-453F-AD33-83A7122D5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Avapritinib</a:t>
            </a:r>
            <a:r>
              <a:rPr lang="en-GB"/>
              <a:t>: </a:t>
            </a:r>
            <a:r>
              <a:rPr lang="en-US" noProof="0"/>
              <a:t>PATHFINDER </a:t>
            </a:r>
            <a:br>
              <a:rPr lang="en-US" noProof="0"/>
            </a:br>
            <a:r>
              <a:rPr lang="en-US" i="1" noProof="0"/>
              <a:t>Safety</a:t>
            </a:r>
            <a:endParaRPr lang="en-US" i="1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F4FC4A-CEC3-4E9A-B89C-C21C5059E4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4484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8FC076-31EA-4F79-9A73-9BDDD0338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Agents Used in the Treatment of SM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1B7C0D-53C0-4346-B023-71DC9A26D8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2473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4A3C8D-D787-4400-A694-0B683C383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B0D85D-F5CF-41A4-823D-BC27270E8D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34512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19AB4F-85A9-4FCB-81C2-F102DBC10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D4467D-06B3-475F-80F4-98549CC650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0570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2A38A8-3A7E-4588-9E0B-ABF042406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Case Study 1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1BC60E-FFDB-4E74-8F5F-F45F0C9ABE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3088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CAF474-5118-4789-A030-C1BC7CFCF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Case Study 1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C4F5A4-67C1-4424-981B-261871E3F6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814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282434E-378A-4817-8512-47B532202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Case Study 1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A0090A-58AB-489F-823D-055DE661A3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89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DB6186-C816-432E-8179-721B92B78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Signs and Symptoms of MC Activation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989370-7CCE-4075-B0B9-E3C930C62A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2381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65179D-0747-4EE1-A8C2-52076E7A6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Case Study 1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0DDA50-FB74-4C88-AF29-2B778DA56F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1210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74D07F-DCA6-4C52-BE0D-2C9D7984A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Case Study 1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957413-297D-4827-928B-C7DAF7E220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94957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9E76E2-7281-4CD7-AA66-FE8B2722D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 1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7C8313-BF15-492A-8615-77D6E821AF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966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F8C813-22C5-45D4-8F31-56061201F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Case Study 1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70B180-69DA-4CB8-98C9-D4A77F9CBE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7276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3E72F0-124B-49E7-9012-8B44C67AC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 1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6F5D66-7BA3-436C-8BDF-11F7B67900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6700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98F823-EBCB-492A-BD47-5A114DD9C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Case Study 2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233227-83BF-4268-9DA9-8FBE8D5236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1818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60E441-96CE-4613-B1DD-6288489A0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Case Study 2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1961A9-EBEE-453D-861B-0449312879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7832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27DFED-D4A7-4414-B179-A14B2D67D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Case Study 2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8C30D9-7C03-4CBD-960F-B4C03C765B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629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F46EE9-BB5B-4084-80A4-C05BAF0C3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Case Study 2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6BC8C0-4389-4D90-A774-74D56F35F9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3808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54F8C9-15C2-4BCF-8E20-CBA551FC5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Case Study 2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4B405C-7B92-42F4-9347-57BA2A0523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48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6A81CE-295D-4890-8A44-5D780C6EC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Signs and Symptoms of MC Activation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7844E1-D91B-4572-BBC2-B3404EB555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15986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44BC90-DB9F-4C25-BC9B-DAD52F500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Case Study 2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EDE6D0-0C2F-4F62-B4B5-35D76C021B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988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E73AB7-275D-4C6B-A712-927620618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Case Study 2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44D8AB-AE1F-4F00-845C-7AC5CB6407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5954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67727F-1411-4FC7-9A3A-572B4C1DE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Case Study 2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73F308-2AB7-4B0B-B551-C5AB909F1D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994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5656F0-90FD-4A75-9B96-CFCEBA02D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Baseline C1D1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18E12D-A832-46C5-A1D6-9FDFDB7C75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6083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2CD2D0-9C8F-4543-A1A4-DAACE5A1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C3D1 Assessment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90AFE4-D49C-451A-A286-1C2A756683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1738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EE4307-521D-4394-BE5D-97033D151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Case Study 2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D27F73-ABD4-4D73-852C-AC2DA02411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64463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ACBACD-3912-47BF-B323-D52A0A716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Case Study 2: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FF5B28-46A5-4DE2-A1B0-407C8E4A4F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1998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AEB6F3-78F4-4ADF-B0D0-28DCE8914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C572D7-7AC8-4E46-8DA0-5432405F7A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03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D8ACA6B475A54D83F3B6349FA9701E" ma:contentTypeVersion="14" ma:contentTypeDescription="Create a new document." ma:contentTypeScope="" ma:versionID="6b184ef2d861e5531ce0ba6c5c439566">
  <xsd:schema xmlns:xsd="http://www.w3.org/2001/XMLSchema" xmlns:xs="http://www.w3.org/2001/XMLSchema" xmlns:p="http://schemas.microsoft.com/office/2006/metadata/properties" xmlns:ns2="174144a6-14cb-4f4b-ada6-445a4558a380" xmlns:ns3="e93acf5f-f59b-46bb-8c22-2b43a486ab2c" targetNamespace="http://schemas.microsoft.com/office/2006/metadata/properties" ma:root="true" ma:fieldsID="080b8e362898069de93a35d020d35ba1" ns2:_="" ns3:_="">
    <xsd:import namespace="174144a6-14cb-4f4b-ada6-445a4558a380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4144a6-14cb-4f4b-ada6-445a4558a3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174144a6-14cb-4f4b-ada6-445a4558a380" xsi:nil="true"/>
  </documentManagement>
</p:properties>
</file>

<file path=customXml/itemProps1.xml><?xml version="1.0" encoding="utf-8"?>
<ds:datastoreItem xmlns:ds="http://schemas.openxmlformats.org/officeDocument/2006/customXml" ds:itemID="{974C9DE2-FA81-4023-A98F-393FF294FD7E}"/>
</file>

<file path=customXml/itemProps2.xml><?xml version="1.0" encoding="utf-8"?>
<ds:datastoreItem xmlns:ds="http://schemas.openxmlformats.org/officeDocument/2006/customXml" ds:itemID="{96634839-F9AF-4FC8-9E9D-4A925066909D}"/>
</file>

<file path=customXml/itemProps3.xml><?xml version="1.0" encoding="utf-8"?>
<ds:datastoreItem xmlns:ds="http://schemas.openxmlformats.org/officeDocument/2006/customXml" ds:itemID="{CCC2909F-816B-4624-9582-5224DD31C2C1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434</Words>
  <Application>Microsoft Office PowerPoint</Application>
  <PresentationFormat>Widescreen</PresentationFormat>
  <Paragraphs>83</Paragraphs>
  <Slides>97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1" baseType="lpstr">
      <vt:lpstr>Arial</vt:lpstr>
      <vt:lpstr>Calibri</vt:lpstr>
      <vt:lpstr>Calibri Light</vt:lpstr>
      <vt:lpstr>Office Theme</vt:lpstr>
      <vt:lpstr>PowerPoint Presentation</vt:lpstr>
      <vt:lpstr>Introduction to Systemic Mastocytosis (SM)</vt:lpstr>
      <vt:lpstr>Introduction to Systemic Mastocytosis (SM)</vt:lpstr>
      <vt:lpstr>Introduction to Systemic Mastocytosis (SM)</vt:lpstr>
      <vt:lpstr>Signs and Symptoms of MC Activation</vt:lpstr>
      <vt:lpstr>Signs and Symptoms of MC Activation</vt:lpstr>
      <vt:lpstr>Signs and Symptoms of MC Activation</vt:lpstr>
      <vt:lpstr>Signs and Symptoms of MC Activation</vt:lpstr>
      <vt:lpstr>Signs and Symptoms of MC Activation</vt:lpstr>
      <vt:lpstr>Frequency of Symptoms in SM</vt:lpstr>
      <vt:lpstr>Impact of SM on QOL</vt:lpstr>
      <vt:lpstr>PowerPoint Presentation</vt:lpstr>
      <vt:lpstr>PowerPoint Presentation</vt:lpstr>
      <vt:lpstr>WHO Diagnostic Criteria for SM</vt:lpstr>
      <vt:lpstr>WHO Diagnostic Criteria for SM</vt:lpstr>
      <vt:lpstr>WHO Diagnostic Criteria for SM</vt:lpstr>
      <vt:lpstr>WHO Diagnostic Criteria for SM</vt:lpstr>
      <vt:lpstr>WHO Classification of SM</vt:lpstr>
      <vt:lpstr>WHO Classification of SM</vt:lpstr>
      <vt:lpstr>PowerPoint Presentation</vt:lpstr>
      <vt:lpstr>PowerPoint Presentation</vt:lpstr>
      <vt:lpstr>Critical Pathological Findings Aspirate</vt:lpstr>
      <vt:lpstr>Critical Pathological Findings Aspirate</vt:lpstr>
      <vt:lpstr>Critical Pathological Findings Biopsy</vt:lpstr>
      <vt:lpstr>Critical Pathological Findings Biopsy</vt:lpstr>
      <vt:lpstr>Critical Pathological Findings Biopsy</vt:lpstr>
      <vt:lpstr>Critical Pathological Findings Biopsy</vt:lpstr>
      <vt:lpstr>Critical Pathological Findings Biopsy</vt:lpstr>
      <vt:lpstr>Critical Pathological Findings Biopsy</vt:lpstr>
      <vt:lpstr>Critical Pathological Findings  Immunohistochemistry</vt:lpstr>
      <vt:lpstr>Critical Pathological Findings  Immunohistochemistry</vt:lpstr>
      <vt:lpstr>Critical Pathological Findings  Immunohistochemistry</vt:lpstr>
      <vt:lpstr>Molecular Profiling</vt:lpstr>
      <vt:lpstr>Blood Parameters</vt:lpstr>
      <vt:lpstr>SM With an Associated Hematologic Neoplasm</vt:lpstr>
      <vt:lpstr>PowerPoint Presentation</vt:lpstr>
      <vt:lpstr>PowerPoint Presentation</vt:lpstr>
      <vt:lpstr>Case Study 1</vt:lpstr>
      <vt:lpstr>Case Study 1 Bone Marrow Analysis</vt:lpstr>
      <vt:lpstr>Case Study 1 Bone Marrow Analysis</vt:lpstr>
      <vt:lpstr>Case Study 1 Diagnosis</vt:lpstr>
      <vt:lpstr>Case Study 2</vt:lpstr>
      <vt:lpstr>Case Study 2 Bone Marrow Analysis</vt:lpstr>
      <vt:lpstr>Case Study 2 Bone Marrow Analysis</vt:lpstr>
      <vt:lpstr>Case Study 2 Diagnosis</vt:lpstr>
      <vt:lpstr>PowerPoint Presentation</vt:lpstr>
      <vt:lpstr>PowerPoint Presentation</vt:lpstr>
      <vt:lpstr>WHO Classification of SM</vt:lpstr>
      <vt:lpstr>Risk Stratification</vt:lpstr>
      <vt:lpstr>Treatment Algorithm for Advanced SM</vt:lpstr>
      <vt:lpstr>Treatment Algorithm for Advanced SM</vt:lpstr>
      <vt:lpstr>Treatment Algorithm for Advanced SM</vt:lpstr>
      <vt:lpstr>Treatment Algorithm for Advanced SM</vt:lpstr>
      <vt:lpstr>Treatment Algorithm for Advanced SM</vt:lpstr>
      <vt:lpstr>Treatment Algorithm for Advanced SM</vt:lpstr>
      <vt:lpstr>Response Criteria for Advanced SM:  Valent Response Criteria</vt:lpstr>
      <vt:lpstr>Response Criteria for Advanced SM:  International Working Group Response Criteria (Adopted by FDA &amp; EMA)</vt:lpstr>
      <vt:lpstr>Response Criteria for Advanced SM:  International Working Group Response Criteria (Adopted by FDA &amp; EMA)</vt:lpstr>
      <vt:lpstr>Response Criteria for Advanced SM:  Pure Pathological Response</vt:lpstr>
      <vt:lpstr>Response Criteria for Advanced SM:  Pure Pathological Response</vt:lpstr>
      <vt:lpstr>PowerPoint Presentation</vt:lpstr>
      <vt:lpstr>PowerPoint Presentation</vt:lpstr>
      <vt:lpstr>Midostaurin</vt:lpstr>
      <vt:lpstr>Midostaurin: Phase 2 Trial  Efficacy</vt:lpstr>
      <vt:lpstr>Midostaurin: Phase 2 Trial Efficacy</vt:lpstr>
      <vt:lpstr>Midostaurin: Phase 2 Trial Efficacy</vt:lpstr>
      <vt:lpstr>Midostaurin: Phase 2 Trial Safety (ITT Population)</vt:lpstr>
      <vt:lpstr>Midostaurin: Phase 2 Trial Safety (ITT Population)</vt:lpstr>
      <vt:lpstr>Avapritinib </vt:lpstr>
      <vt:lpstr>Avapritinib: PATHFINDER Efficacy</vt:lpstr>
      <vt:lpstr>Avapritinib: PATHFINDER Efficacy</vt:lpstr>
      <vt:lpstr>Avapritinib: PATHFINDER  Safety</vt:lpstr>
      <vt:lpstr>Avapritinib: PATHFINDER  Safety</vt:lpstr>
      <vt:lpstr>Other Agents Used in the Treatment of SM</vt:lpstr>
      <vt:lpstr>PowerPoint Presentation</vt:lpstr>
      <vt:lpstr>PowerPoint Presentation</vt:lpstr>
      <vt:lpstr>Case Study 1</vt:lpstr>
      <vt:lpstr>Case Study 1</vt:lpstr>
      <vt:lpstr>Case Study 1</vt:lpstr>
      <vt:lpstr>Case Study 1</vt:lpstr>
      <vt:lpstr>Case Study 1</vt:lpstr>
      <vt:lpstr>Case Study 1</vt:lpstr>
      <vt:lpstr>Case Study 1</vt:lpstr>
      <vt:lpstr>Case Study 1</vt:lpstr>
      <vt:lpstr>Case Study 2</vt:lpstr>
      <vt:lpstr>Case Study 2</vt:lpstr>
      <vt:lpstr>Case Study 2</vt:lpstr>
      <vt:lpstr>Case Study 2</vt:lpstr>
      <vt:lpstr>Case Study 2</vt:lpstr>
      <vt:lpstr>Case Study 2</vt:lpstr>
      <vt:lpstr>Case Study 2</vt:lpstr>
      <vt:lpstr>Case Study 2</vt:lpstr>
      <vt:lpstr>Baseline C1D1</vt:lpstr>
      <vt:lpstr>C3D1 Assessment</vt:lpstr>
      <vt:lpstr>Case Study 2</vt:lpstr>
      <vt:lpstr>Case Study 2: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Eckstein, Zachary</dc:creator>
  <cp:lastModifiedBy>Eckstein, Zachary</cp:lastModifiedBy>
  <cp:revision>1</cp:revision>
  <dcterms:created xsi:type="dcterms:W3CDTF">2022-04-26T17:28:58Z</dcterms:created>
  <dcterms:modified xsi:type="dcterms:W3CDTF">2022-04-26T17:28:58Z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0x010100AED8ACA6B475A54D83F3B6349FA9701E</vt:lpwstr>
  </property>
</Properties>
</file>