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1EE77-C433-4075-B39D-488CF99D4D98}" v="1" dt="2023-06-13T14:19:1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4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ley, Levi" userId="2aca0ee5-5ec3-43a8-b9f7-a1c4670943f7" providerId="ADAL" clId="{E491EE77-C433-4075-B39D-488CF99D4D98}"/>
    <pc:docChg chg="custSel addSld delSld modSld">
      <pc:chgData name="Bentley, Levi" userId="2aca0ee5-5ec3-43a8-b9f7-a1c4670943f7" providerId="ADAL" clId="{E491EE77-C433-4075-B39D-488CF99D4D98}" dt="2023-06-13T14:19:14.623" v="6" actId="2696"/>
      <pc:docMkLst>
        <pc:docMk/>
      </pc:docMkLst>
      <pc:sldChg chg="del">
        <pc:chgData name="Bentley, Levi" userId="2aca0ee5-5ec3-43a8-b9f7-a1c4670943f7" providerId="ADAL" clId="{E491EE77-C433-4075-B39D-488CF99D4D98}" dt="2023-06-13T14:19:14.623" v="6" actId="2696"/>
        <pc:sldMkLst>
          <pc:docMk/>
          <pc:sldMk cId="3269893948" sldId="258"/>
        </pc:sldMkLst>
      </pc:sldChg>
      <pc:sldChg chg="modSp mod">
        <pc:chgData name="Bentley, Levi" userId="2aca0ee5-5ec3-43a8-b9f7-a1c4670943f7" providerId="ADAL" clId="{E491EE77-C433-4075-B39D-488CF99D4D98}" dt="2023-06-13T14:19:11.128" v="1" actId="27636"/>
        <pc:sldMkLst>
          <pc:docMk/>
          <pc:sldMk cId="830318965" sldId="277"/>
        </pc:sldMkLst>
        <pc:spChg chg="mod">
          <ac:chgData name="Bentley, Levi" userId="2aca0ee5-5ec3-43a8-b9f7-a1c4670943f7" providerId="ADAL" clId="{E491EE77-C433-4075-B39D-488CF99D4D98}" dt="2023-06-13T14:19:11.128" v="1" actId="27636"/>
          <ac:spMkLst>
            <pc:docMk/>
            <pc:sldMk cId="830318965" sldId="277"/>
            <ac:spMk id="2" creationId="{41707066-E5AD-41A1-A626-1FF8AC2B27C8}"/>
          </ac:spMkLst>
        </pc:spChg>
      </pc:sldChg>
      <pc:sldChg chg="modSp mod">
        <pc:chgData name="Bentley, Levi" userId="2aca0ee5-5ec3-43a8-b9f7-a1c4670943f7" providerId="ADAL" clId="{E491EE77-C433-4075-B39D-488CF99D4D98}" dt="2023-06-13T14:19:11.151" v="2" actId="27636"/>
        <pc:sldMkLst>
          <pc:docMk/>
          <pc:sldMk cId="1577235782" sldId="281"/>
        </pc:sldMkLst>
        <pc:spChg chg="mod">
          <ac:chgData name="Bentley, Levi" userId="2aca0ee5-5ec3-43a8-b9f7-a1c4670943f7" providerId="ADAL" clId="{E491EE77-C433-4075-B39D-488CF99D4D98}" dt="2023-06-13T14:19:11.151" v="2" actId="27636"/>
          <ac:spMkLst>
            <pc:docMk/>
            <pc:sldMk cId="1577235782" sldId="281"/>
            <ac:spMk id="2" creationId="{B4BD4D69-BFC7-421A-B9A9-E2EBFD2D75A1}"/>
          </ac:spMkLst>
        </pc:spChg>
      </pc:sldChg>
      <pc:sldChg chg="modSp mod">
        <pc:chgData name="Bentley, Levi" userId="2aca0ee5-5ec3-43a8-b9f7-a1c4670943f7" providerId="ADAL" clId="{E491EE77-C433-4075-B39D-488CF99D4D98}" dt="2023-06-13T14:19:11.157" v="3" actId="27636"/>
        <pc:sldMkLst>
          <pc:docMk/>
          <pc:sldMk cId="1093500447" sldId="286"/>
        </pc:sldMkLst>
        <pc:spChg chg="mod">
          <ac:chgData name="Bentley, Levi" userId="2aca0ee5-5ec3-43a8-b9f7-a1c4670943f7" providerId="ADAL" clId="{E491EE77-C433-4075-B39D-488CF99D4D98}" dt="2023-06-13T14:19:11.157" v="3" actId="27636"/>
          <ac:spMkLst>
            <pc:docMk/>
            <pc:sldMk cId="1093500447" sldId="286"/>
            <ac:spMk id="2" creationId="{61FF5567-3124-4F32-ACE0-4264A221DA92}"/>
          </ac:spMkLst>
        </pc:spChg>
      </pc:sldChg>
      <pc:sldChg chg="modSp mod">
        <pc:chgData name="Bentley, Levi" userId="2aca0ee5-5ec3-43a8-b9f7-a1c4670943f7" providerId="ADAL" clId="{E491EE77-C433-4075-B39D-488CF99D4D98}" dt="2023-06-13T14:19:11.162" v="4" actId="27636"/>
        <pc:sldMkLst>
          <pc:docMk/>
          <pc:sldMk cId="4035383673" sldId="292"/>
        </pc:sldMkLst>
        <pc:spChg chg="mod">
          <ac:chgData name="Bentley, Levi" userId="2aca0ee5-5ec3-43a8-b9f7-a1c4670943f7" providerId="ADAL" clId="{E491EE77-C433-4075-B39D-488CF99D4D98}" dt="2023-06-13T14:19:11.162" v="4" actId="27636"/>
          <ac:spMkLst>
            <pc:docMk/>
            <pc:sldMk cId="4035383673" sldId="292"/>
            <ac:spMk id="2" creationId="{60ECDFA9-3E0A-437D-A6CD-EC21FA1CC4A5}"/>
          </ac:spMkLst>
        </pc:spChg>
      </pc:sldChg>
      <pc:sldChg chg="modSp mod">
        <pc:chgData name="Bentley, Levi" userId="2aca0ee5-5ec3-43a8-b9f7-a1c4670943f7" providerId="ADAL" clId="{E491EE77-C433-4075-B39D-488CF99D4D98}" dt="2023-06-13T14:19:11.165" v="5" actId="27636"/>
        <pc:sldMkLst>
          <pc:docMk/>
          <pc:sldMk cId="1827970325" sldId="293"/>
        </pc:sldMkLst>
        <pc:spChg chg="mod">
          <ac:chgData name="Bentley, Levi" userId="2aca0ee5-5ec3-43a8-b9f7-a1c4670943f7" providerId="ADAL" clId="{E491EE77-C433-4075-B39D-488CF99D4D98}" dt="2023-06-13T14:19:11.165" v="5" actId="27636"/>
          <ac:spMkLst>
            <pc:docMk/>
            <pc:sldMk cId="1827970325" sldId="293"/>
            <ac:spMk id="2" creationId="{E7BB2E83-A6C1-4642-A4B4-F763D6093848}"/>
          </ac:spMkLst>
        </pc:spChg>
      </pc:sldChg>
      <pc:sldChg chg="add setBg">
        <pc:chgData name="Bentley, Levi" userId="2aca0ee5-5ec3-43a8-b9f7-a1c4670943f7" providerId="ADAL" clId="{E491EE77-C433-4075-B39D-488CF99D4D98}" dt="2023-06-13T14:19:10.956" v="0"/>
        <pc:sldMkLst>
          <pc:docMk/>
          <pc:sldMk cId="1518539295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7035-371D-4FD0-9176-12899232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4AA33-1C05-4E98-A3D8-46A66E9A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307-847B-461C-960D-0634453A0E1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E1C77-7B07-4BCD-BF1B-911BAE4A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10658-7176-4993-8FF1-C9012CD2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2C9C-EDEB-4F95-82E9-4DB5F3C8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4B890-CBCC-40F2-A866-34E1FA93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B00B1-4E28-4633-A483-5FE2E4DE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45896-8703-4CD6-A801-50B356E8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1307-847B-461C-960D-0634453A0E1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3BC69-C97A-4C12-BEA0-6225F5C54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AA071-93CE-4D1A-B189-852068B93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2C9C-EDEB-4F95-82E9-4DB5F3C8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0620A-4B59-4C18-B1E6-E572C1B1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0EDCA-17D6-4AD3-8F3D-0676731216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01A36B-3023-47CC-ACC9-CC97540F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Risk Factors for CLAD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32E3F-B988-4EF1-A5A4-8BCBD58E9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FA3BB5-9444-4292-A0B5-04372A2A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 of CLAD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EC603-D4B7-400D-806E-477B99BEB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5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E3AA8-656C-42A1-9681-5A099ABB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CLAD Phenotypes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7AFD2-1BE4-4FC8-BB57-96D448A81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41BFE3-7A6C-48BA-A596-272E0D0C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CLAD Phenotypes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7088F-F5D1-4B56-921D-B29DF5224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4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86C1E-6AFE-41A1-A538-D518B830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2019 Update of CLAD Staging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EED94-C56C-48A7-8331-1791CBA62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3399B-8F8A-4D8C-AEB4-23607006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D0F5B-D9DF-44C6-B1E6-ED9DD4C77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86FA5-1995-4F9F-8E64-0E1124EF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443DB-5BC2-4531-8F48-C755AB0F1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95BC2-D877-42E1-837E-8565EBDB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F1228-E0E5-41F3-B8EB-EDEEBCA20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D559B-38BD-4016-BE4C-DB60ACDC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Survival Rates of Adult Patients With Lung Transplants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16622-45BD-4E75-A8FF-86E395C09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4988E4-B32F-4139-8554-DFBC015D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Incidence of Leading Causes of Death in Adult Patients With Lung Transplants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0932B-9ECF-47B5-A98D-EFF1FB33E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DFE99-8025-40EE-BADC-0F77733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Acute Rejection of Lung Allografts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AE9B6-9C30-4AA2-9731-8B93080AE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8E12B-70B0-46D9-91FB-A254134A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Risk Factors for CLAD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3823F-FBBA-4B16-B6C4-C369490CC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0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B46F4-D74A-4443-911D-D6CF1A1E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Opinions: </a:t>
            </a:r>
            <a:r>
              <a:rPr lang="en-US"/>
              <a:t>Identification and Monitoring of Acute Graft Dysfunction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86166-2D58-4D9E-A303-960CAD9C0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07066-E5AD-41A1-A626-1FF8AC2B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Sensitivity and Specificity of Symptoms for Detecting Clinically Significant Acute Rejection After Lung Transplant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1D02D-4676-4D1A-98A9-33C81D00F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75D9F-E2B3-42B2-94FB-FF3FFAE3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/>
              <a:t>Using Clinical Findings to Diagnose Acute Graft Dysfunction</a:t>
            </a:r>
            <a:endParaRPr lang="en-US" sz="3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75417-072C-4E47-A872-4198AAACD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29B3A-E7E8-4903-A0E3-C85D497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Imaging Discriminate Between Diagnoses?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1B1B8-8693-4AC6-B0CB-B84D7C32B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FCA7AB-5D13-467D-865B-7F330574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Screening With PFTs</a:t>
            </a:r>
            <a:br>
              <a:rPr lang="en-GB"/>
            </a:br>
            <a:r>
              <a:rPr lang="en-GB" sz="3100" i="1"/>
              <a:t>Serial Spirometry in the Clinic and at Home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ECF99-5FBA-4A20-82AC-90FDCF039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D4D69-BFC7-421A-B9A9-E2EBFD2D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Faculty Perspectives: Using Clinical and Functional Parameters </a:t>
            </a:r>
            <a:br>
              <a:rPr lang="en-GB"/>
            </a:br>
            <a:r>
              <a:rPr lang="en-GB"/>
              <a:t>to Support a Presumptive Diagnosis of Rejection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80B9F-B28F-44CC-8643-66B457B8C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E449D-0641-4649-BF7A-6762619E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Surveillance Bronchoscopy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BBAD8-94DB-4A02-942D-7308D1E74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5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6188E-7567-4DE9-B22C-15DC5755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Opinions: Challenges in Histology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BECAC-307D-4266-A327-9AC38717A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ED00B-74C4-4284-ADE5-06C50D91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Characteristics of AMR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69749-A744-421B-9D09-91B9EC863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A5793-29C3-4A96-9317-61366A07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Acute Cellular Rejection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03212-33D7-4EB8-B3FC-A692DA3F7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39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85FB2-0125-45E6-8F3F-2E3ADF01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in DSA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7EBAA-DF43-455A-8946-F616AC5C5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F5567-3124-4F32-ACE0-4264A221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Challenges of C4d Staining</a:t>
            </a:r>
            <a:br>
              <a:rPr lang="en-US"/>
            </a:br>
            <a:r>
              <a:rPr lang="en-US" i="1"/>
              <a:t>Role of C4d Deposition in the Diagnosis of AMR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3D828-1C28-46A6-92C6-D7585A0DE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0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A56B13-6980-4CBA-8786-A7B85E6D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FAF86-7CB8-4BEB-A3B4-31C55DCC7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3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16AB1-3219-486C-BD97-871DB373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E1221-B742-43F2-A108-40986F9A0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D0867F-10AF-4D08-B6FB-44796531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Utility of cfDNA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93F6E-DFC8-4218-A98A-AF47AA3F6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9F049-E170-4FF9-9D8D-3A75DD80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Donor-Derived Cell-Free DNA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DABD2-6BA8-482B-A09A-5479F6C7D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187A3-726C-4DF3-AA4E-46FDCDFD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to Measure dd-cfDNA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A5322-BD6D-44B3-8D59-D6AB641A0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9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CDFA9-3E0A-437D-A6CD-EC21FA1C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dd-cfDNA for Early Detection of Acute Rejection</a:t>
            </a:r>
            <a:br>
              <a:rPr lang="en-US"/>
            </a:br>
            <a:r>
              <a:rPr lang="en-US" sz="3100" i="1"/>
              <a:t>A Multicenter Cohort Study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ADB9F-A3C4-45EF-98C4-3721A024E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B2E83-A6C1-4642-A4B4-F763D609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dd-cfDNA Assessment for Detection of Acute Rejection </a:t>
            </a:r>
            <a:br>
              <a:rPr lang="en-US"/>
            </a:br>
            <a:r>
              <a:rPr lang="en-US"/>
              <a:t>Is Reproducible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21563-DAD7-412F-A902-88E80FCBB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70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254B7E-3887-4DD0-B83C-7C9558B4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Correlations of dd-cfDNA With Other Measures of Allograft Injury</a:t>
            </a:r>
            <a:endParaRPr lang="en-US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769C7-FF7C-40A8-ACF3-633C9F813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04724-BC52-4725-B637-0149230F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Antibody-Mediated Rejection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B3796-9D98-41AB-8A74-C5FFD9011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8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D0F7A-1EC9-43B8-AF2D-C0504112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Between Acute Rejection Phenotypes</a:t>
            </a:r>
            <a:endParaRPr lang="en-US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7DC6D-CE08-48F6-AC9F-66662FAD9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2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14A3C8-608E-46A3-8ABE-D42E01E3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dd-cfDNA Elevation Before AMR Diagnosis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C338C-B61C-4160-A4D5-0AF1943B0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74BD7-9BCD-4FE2-BD51-07502CD1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cfDNA in Routine Clinical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ED409-D644-41FA-A760-5BDE849BA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C748CA-0523-4CF8-99A0-AD418223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D5696-77DC-4DD8-9E98-476BCE051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04445-DC3A-4D0D-8277-C82AA797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AMR Staging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ADE89-6207-4100-A3B2-E5CA593B9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A31FA6-88C3-4D89-943F-D059EA07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 Target Underlying Mechanisms of AMR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AC4C0-5F40-462B-A887-688E2E361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61D6E-3E62-404C-ABB1-28FA7A58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9F0F3-3715-4F12-A9D9-C1A5B061B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C1406-BCE0-49A1-A4D4-BF699F69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A1645-94BE-42E8-8B28-3E4C58C2C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6953D5-F406-44F9-8030-55EA5234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CLAD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E002C-A001-415F-BA54-FC432F5B9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D9E21F527C047909EAC1C04940096" ma:contentTypeVersion="15" ma:contentTypeDescription="Create a new document." ma:contentTypeScope="" ma:versionID="ae307663081e66d3e9a6b133ec297515">
  <xsd:schema xmlns:xsd="http://www.w3.org/2001/XMLSchema" xmlns:xs="http://www.w3.org/2001/XMLSchema" xmlns:p="http://schemas.microsoft.com/office/2006/metadata/properties" xmlns:ns2="34de453c-8156-4e99-96e9-406f7e92c18a" xmlns:ns3="e93acf5f-f59b-46bb-8c22-2b43a486ab2c" targetNamespace="http://schemas.microsoft.com/office/2006/metadata/properties" ma:root="true" ma:fieldsID="803295a99cfbd91fe31194513b0569b7" ns2:_="" ns3:_="">
    <xsd:import namespace="34de453c-8156-4e99-96e9-406f7e92c18a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e453c-8156-4e99-96e9-406f7e92c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34de453c-8156-4e99-96e9-406f7e92c1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DA183B-9798-4BCD-8117-49623388CC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7C443-F802-4AFC-84D3-72CFAA81D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e453c-8156-4e99-96e9-406f7e92c18a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82BE6-4F8A-4A8A-B4CB-4BB409C6C1F7}">
  <ds:schemaRefs>
    <ds:schemaRef ds:uri="http://www.w3.org/XML/1998/namespace"/>
    <ds:schemaRef ds:uri="e93acf5f-f59b-46bb-8c22-2b43a486ab2c"/>
    <ds:schemaRef ds:uri="34de453c-8156-4e99-96e9-406f7e92c18a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Office PowerPoint</Application>
  <PresentationFormat>Widescreen</PresentationFormat>
  <Paragraphs>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Acute Rejection of Lung Allografts</vt:lpstr>
      <vt:lpstr>Acute Cellular Rejection</vt:lpstr>
      <vt:lpstr>Antibody-Mediated Rejection</vt:lpstr>
      <vt:lpstr>AMR Staging</vt:lpstr>
      <vt:lpstr>Treatment Options Target Underlying Mechanisms of AMR</vt:lpstr>
      <vt:lpstr>Summary</vt:lpstr>
      <vt:lpstr>PowerPoint Presentation</vt:lpstr>
      <vt:lpstr>Overview of CLAD</vt:lpstr>
      <vt:lpstr>Risk Factors for CLAD</vt:lpstr>
      <vt:lpstr>Diagnosis of CLAD</vt:lpstr>
      <vt:lpstr>CLAD Phenotypes</vt:lpstr>
      <vt:lpstr>Characteristics of CLAD Phenotypes</vt:lpstr>
      <vt:lpstr>2019 Update of CLAD Staging</vt:lpstr>
      <vt:lpstr>Summary</vt:lpstr>
      <vt:lpstr>PowerPoint Presentation</vt:lpstr>
      <vt:lpstr>Introduction</vt:lpstr>
      <vt:lpstr>Survival Rates of Adult Patients With Lung Transplants</vt:lpstr>
      <vt:lpstr>Relative Incidence of Leading Causes of Death in Adult Patients With Lung Transplants </vt:lpstr>
      <vt:lpstr>Risk Factors for CLAD</vt:lpstr>
      <vt:lpstr>Expert Opinions: Identification and Monitoring of Acute Graft Dysfunction</vt:lpstr>
      <vt:lpstr>Sensitivity and Specificity of Symptoms for Detecting Clinically Significant Acute Rejection After Lung Transplant </vt:lpstr>
      <vt:lpstr>Using Clinical Findings to Diagnose Acute Graft Dysfunction</vt:lpstr>
      <vt:lpstr>Can Imaging Discriminate Between Diagnoses? </vt:lpstr>
      <vt:lpstr>Screening With PFTs Serial Spirometry in the Clinic and at Home</vt:lpstr>
      <vt:lpstr>Faculty Perspectives: Using Clinical and Functional Parameters  to Support a Presumptive Diagnosis of Rejection</vt:lpstr>
      <vt:lpstr>Surveillance Bronchoscopy</vt:lpstr>
      <vt:lpstr>Expert Opinions: Challenges in Histology</vt:lpstr>
      <vt:lpstr>Characteristics of AMR</vt:lpstr>
      <vt:lpstr>Challenges in DSA Assessment</vt:lpstr>
      <vt:lpstr>Challenges of C4d Staining Role of C4d Deposition in the Diagnosis of AMR</vt:lpstr>
      <vt:lpstr>Conclusion</vt:lpstr>
      <vt:lpstr>PowerPoint Presentation</vt:lpstr>
      <vt:lpstr>Utility of cfDNA</vt:lpstr>
      <vt:lpstr>Donor-Derived Cell-Free DNA</vt:lpstr>
      <vt:lpstr>Methods to Measure dd-cfDNA</vt:lpstr>
      <vt:lpstr>dd-cfDNA for Early Detection of Acute Rejection A Multicenter Cohort Study</vt:lpstr>
      <vt:lpstr>dd-cfDNA Assessment for Detection of Acute Rejection  Is Reproducible</vt:lpstr>
      <vt:lpstr>Correlations of dd-cfDNA With Other Measures of Allograft Injury</vt:lpstr>
      <vt:lpstr>Trends Between Acute Rejection Phenotypes</vt:lpstr>
      <vt:lpstr>dd-cfDNA Elevation Before AMR Diagnosis</vt:lpstr>
      <vt:lpstr>cfDNA in Routine Clinical Care</vt:lpstr>
      <vt:lpstr>Summary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Bentley, Levi</cp:lastModifiedBy>
  <cp:revision>1</cp:revision>
  <dcterms:created xsi:type="dcterms:W3CDTF">2022-04-20T20:20:47Z</dcterms:created>
  <dcterms:modified xsi:type="dcterms:W3CDTF">2023-06-13T14:19:21Z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0x010100CAED9E21F527C047909EAC1C04940096</vt:lpwstr>
  </property>
  <property fmtid="{D5CDD505-2E9C-101B-9397-08002B2CF9AE}" pid="3" name="MediaServiceImageTags">
    <vt:lpwstr/>
  </property>
</Properties>
</file>