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C616-20B3-4346-80B7-94002166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B4711-4F56-40E4-92EA-C7A434D5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A2246-7A85-4DB3-979A-6E28F0A30D0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4612B-1739-4203-9396-DC4AB12E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C133A-7604-419E-BF9E-64861355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B9EF8-C373-4D79-A61C-1021ABD35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2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553DA-9DA3-483D-935E-4AAB018D7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79006-EB7F-4993-9203-A55AD9DC3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7649-846A-4EB4-BA19-AFE917C8B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A2246-7A85-4DB3-979A-6E28F0A30D0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AD03-85CE-43BE-AF65-323CDB715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731D4-B64D-43FD-8D07-94BF68995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B9EF8-C373-4D79-A61C-1021ABD35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79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988FB-B83A-4C4D-B941-D2EF5501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F55A7-950D-4C6A-8AE8-44BEEAE94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7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419A2E-E522-44D6-A09C-EAF8A2A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Practical Consequences of Sleep Disruption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3754B-8A47-4C11-95EB-1CB71168AE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7345D-37F0-4968-AD77-2DE0DF94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Arousal Pathways From the Brainstem to the Cortex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D9CBC-F56F-491E-8EBD-B5EEE9EA18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174187-C618-40B5-ACE1-D54055DF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Sleep-Promoting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B78AE-EF3C-45BC-BAED-5DED078B02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9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8F2174-507A-4325-BF89-D394DF11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Sleep-Promoting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21AF7-7A96-44D9-82BC-EE6BBDB914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2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157B5-4A48-4113-ACCA-6FF615FB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Sleep Disorders on Sleep Architecture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E42CE-BBFB-47B7-8DD8-DA3B3E26B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2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C37B45-FAF4-4F12-BCB4-818A5263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Insomnia Leads to Changes in the Arousal System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AA1D9-9EA3-4BBA-B769-3785D2064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838DCC-5454-4FB4-8B5F-FB270911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Obstructive Sleep Apnea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4D0F0-976A-4D28-B2D5-3BFDF2888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7FAB43-3868-43B2-88FA-BB3A9FE4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B98D8-7728-4C86-AD4D-DC9F6ED7FB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943C32-E1FE-4566-8962-7729E7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9A7AE-96D0-48DF-9327-ECF3D2C40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4B0A5-9AD3-4F66-BDA5-FC6898FD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B446A-A419-4E45-9EC6-0EF3290C6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8D17C-CA3D-452C-AFDB-8653B536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Structure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FE1A0-A9D8-41CA-A4FC-AB54CAFE7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44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86B092-26A1-47BA-B64A-F01DE0B4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Factors That Influence Sleep Quality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C2847-FC1F-481D-AE0B-3F1ED38F7A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24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516B3E-D66F-4584-88AE-1683965A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Risks and Comorbidities Associated With Poor Sleep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E66C0-0434-46BE-9BFF-52A3C859FB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63E730-2643-4800-9411-3AD91C1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Consequences of Disturbed Night Sleep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C30E8-2F10-4DC1-B000-6FADEAB224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47F3D4-B247-4EF6-889D-C3465D4C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</a:t>
            </a:r>
            <a:r>
              <a:rPr lang="en-US"/>
              <a:t>recipitating Factors in Insomnia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3CC15-EC1D-496F-953F-ED6368FDC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4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1B63EA-7FDA-4956-9DF2-DE871C79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</a:t>
            </a:r>
            <a:r>
              <a:rPr lang="en-US"/>
              <a:t>recipitating Factors in Insomnia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BBB0D-AE7E-4BB4-B886-FEAB577A9D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31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455F83-1325-4F54-A6C9-3DCE9DF5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</a:t>
            </a:r>
            <a:r>
              <a:rPr lang="en-US"/>
              <a:t>recipitating Factors in Insomnia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C31FC-9603-40A8-9D27-44A210C428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4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04374-6CF4-492A-811E-7F97F87D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Cognitive Performance Reestablished After Restoring Night Sleep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754A0-1830-4606-82F6-39E54A2AB4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14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7926BC-2D74-46D7-8939-109C2D22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Metabolism and Circadian Rhythms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ABA8D-34AC-4436-95D4-8072C8220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70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7D5D8-8DDD-44AA-A1A2-52188D24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Mechanisms by Which OSA Can Affect Memory Processing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4B0E9-72A6-4CE0-B996-6755F12D8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BC51D7-793D-4DCF-908A-30F4D124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B5C43-A845-41BE-B32F-ADF047932A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43686-8D03-48A0-BB42-E74135B4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Structure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78DB8-AED1-43F0-A31E-40E7263FF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1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E28C99-EF4D-47D5-867C-19F59524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3C1A6-1B81-4C1F-8CC1-2A4C8C8F5E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99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0AA72E-0670-4E03-975C-2760B0FC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GABA Is an Inhibitory Neurotransmitter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793C1-8E5C-4A5B-B54A-24716F0B3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24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3293B-F973-419E-B9E1-D365188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GABA-Targeting Sleep Medications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2B79F-4F9A-403E-BC99-F4D50A5F48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43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ACA695-DC8F-4C0D-879B-B1AA1278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GABA-Targeting Sleep Medications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DEF54-C295-4D82-9715-EEA8774DA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6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61AFDA-2B06-44E7-8B90-6D48CAE8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Long-Term Effects of Z-Drugs</a:t>
            </a:r>
            <a:br>
              <a:rPr lang="en-US" sz="4000"/>
            </a:br>
            <a:r>
              <a:rPr lang="en-US" i="1"/>
              <a:t>Reduced Sleep Latency With Eszopiclone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EF18D-2848-4B7E-96FF-7CD7F84FA5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10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62BE9-1655-491F-80E2-94FACF75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Long-Term Effects of Z-Drugs</a:t>
            </a:r>
            <a:br>
              <a:rPr lang="en-US" sz="4000"/>
            </a:br>
            <a:r>
              <a:rPr lang="en-US" i="1"/>
              <a:t>Reduced Wake Time After Sleep Onset With Eszopiclone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FF6C-7DC3-4DCC-9551-BAC47B219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44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30398C-913B-48F1-B9FA-13F9DA16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6A068-60CF-4920-8A03-E4B8677DB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07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2CBF6B-4AE6-472C-85B8-0FEDB53E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8290C-9DD3-47A1-9DD0-269C212E3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13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EC2C7D-61A6-42CF-A9A6-6C396B77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62389-93B1-4823-9421-2E843882B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ADACDB-BCD4-4647-AFD0-F46C56D1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617A8-7064-47D2-A98C-7556FB0DFE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56A7C3-C67D-416F-ADE0-C2DEBA5A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Structure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84D02-F913-445C-AB2F-FEE254DF98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69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A8A271-61EE-4866-80E8-6B136E3E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814A6-76B1-4CC9-A659-D580F8063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2F13EF-F6AC-414B-AB66-419C6ECB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Sleep Architecture</a:t>
            </a:r>
            <a:br>
              <a:rPr lang="en-GB"/>
            </a:br>
            <a:r>
              <a:rPr lang="en-GB" sz="3200" i="1"/>
              <a:t>Healthy Sleeper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990DD-8CA6-4F58-ACFE-447B1439FF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32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80DE3C-F034-441D-97AA-D6A8F111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/>
            </a:br>
            <a:r>
              <a:rPr lang="en-GB" i="1"/>
              <a:t>Acute Insomnia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D151A-00DC-4BE8-9895-B9E8D54D0C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6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E7561-319E-42C2-BDF7-C03647CA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Acute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E531E-85BA-4CC7-8F11-F39F9A412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8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11E40A-9E88-44D4-A552-28879DC8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Acute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0EEE4-0822-411C-B7E1-929091B78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80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5CF520-7975-4D04-B16B-CFC05DCA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Acute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C16E0-B7E4-4121-8BC2-9B870C1D13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5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92BAD5-2744-49D7-B8D6-A032807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0987F-E175-4D43-8C21-F38319593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8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52B49C-A29D-4D2F-90DD-F659169F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FEC69-F9D9-401C-954E-492C9E118C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8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8CCE66-AC66-4838-B6B2-85618B474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FCD84-653D-40A8-A109-524E51B69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7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FB7951-9452-46D9-8096-2CC09073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Insomnia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26D51-6DDA-489B-9688-D787EE24F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573A32-2C88-4A0F-8AB9-846111FD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Stage Changes Throughout Our Lifespan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C38D5-6E8D-41CE-BED7-C87B4C3BF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93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04897F-5FD0-42D4-B143-781DF7A8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2FE21-FB3B-4062-8EE0-F6FEE2CDA1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3839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F75E7E-9E9D-42D3-89F6-602281EE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41D15-09C0-44A0-B77E-33317F1EC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2152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E381E1-E972-45A0-9815-3681324F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40791-3BFA-4D36-86D8-7FD48CA05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362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C154EC-EDFC-4370-9574-248407CA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48290-8F02-4647-9446-F2F0F6C92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366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837BCA-AB40-497E-8AE6-FDD302CA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01643-491D-4C82-AF20-C926990DEF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1494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59A832-A315-4F98-A22B-8E535290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C02638-294A-4756-803F-5A368F676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8024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BE62CE-D31F-4664-BD7B-C9B72977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Effects of Z-Drugs on Performance</a:t>
            </a:r>
            <a:br>
              <a:rPr lang="en-US" sz="4000"/>
            </a:br>
            <a:r>
              <a:rPr lang="en-US" i="1"/>
              <a:t>Car Driving</a:t>
            </a:r>
            <a:endParaRPr lang="en-GB" sz="4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A4827-66C3-4B42-A0E3-52EAC18EC6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69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8A8E6-75C2-467A-9BB7-62BD5FB8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Effects of Z-Drugs on Performance</a:t>
            </a:r>
            <a:br>
              <a:rPr lang="en-US" sz="4000"/>
            </a:br>
            <a:r>
              <a:rPr lang="en-US" i="1"/>
              <a:t>Car Driving</a:t>
            </a:r>
            <a:endParaRPr lang="en-GB" sz="4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974C4-F0D0-4629-881B-E607F59C01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7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6FDA8B-A901-4402-BB7A-0B98DB038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Microstructure of Sleep</a:t>
            </a:r>
            <a:br>
              <a:rPr lang="en-US" sz="4000"/>
            </a:br>
            <a:r>
              <a:rPr lang="en-US" i="1"/>
              <a:t>GABAergic Drugs Affect Sleep Spindles During Non-REM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43D90-8729-4962-99D1-022C8E101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1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980F0D-FEB4-44A5-BE6D-F2A31FEF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Microstructure of Sleep</a:t>
            </a:r>
            <a:br>
              <a:rPr lang="en-US" sz="4000"/>
            </a:br>
            <a:r>
              <a:rPr lang="en-US" i="1"/>
              <a:t>GABAergic Drugs Affect Sleep Spindles During Non-REM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1AB24-273D-48E1-83DC-3BB211818E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8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D9A5F8-90FC-400B-A53C-66AE1003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Measurements of Sleep Characteristics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A057A-51EF-4AFC-A220-F3FD8146BA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0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549127-7453-4065-94F7-1684066A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Microstructure of Sleep</a:t>
            </a:r>
            <a:br>
              <a:rPr lang="en-US" sz="4000"/>
            </a:br>
            <a:r>
              <a:rPr lang="en-US" i="1"/>
              <a:t>GABAergic Drugs Affect Non-REM Slow-Wave Sleep</a:t>
            </a:r>
            <a:endParaRPr lang="en-GB" sz="4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838BE-30F2-489C-A8E8-BC2D8AF4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3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4BA22B-A3D3-462A-A3D7-C595EA28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Severe Insomnia With Long-Term Benzodiazepine Abuse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EBA89-F741-4A7E-BDBF-8ECACD00E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595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23501D-159B-48E4-93DA-D600D4AD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Severe Insomnia With Long-Term Benzodiazepine Abuse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2C5AA-CF40-47FA-8A7E-58A14F866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74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20E29-6668-4619-945E-D8F3FCDF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Sleep Architecture</a:t>
            </a:r>
            <a:br>
              <a:rPr lang="en-GB" sz="4000"/>
            </a:br>
            <a:r>
              <a:rPr lang="en-GB" i="1"/>
              <a:t>Chronic Severe Insomnia With Long-Term Benzodiazepine Abuse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293C0-BA55-4DBC-8B32-893D498887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2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C4ECB6-6F21-44FB-990B-0EDCC06C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Effects of GABA-Targeting Sleep Medications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61073-FDBA-4CFA-9094-66D811D8AE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40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9172B5-22FC-4AFA-887C-8E9BBC42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Implications of GABA-Targeting Therapies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95E1F-49A5-4611-9C55-5BA2F5002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3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6FCA8B-CA2C-4E8B-B4E3-A1618E1F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Implications of GABA-Targeting Therapies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EB879-DEED-4D7D-BF79-30968EE10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4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ACF6D2-AC2F-442D-96AB-5C81DA50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Side Effects of GABA-Targeting Hypnotics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1DA2C-0990-4AC8-B49C-55C7B509C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81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4A9E75-7E41-46F8-BD56-8BEC9C5C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6720A-1832-48CA-94E4-E4D0D95AD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9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B27C6C-E743-4DDA-91F9-063E0086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0DDE1-CCAC-46C6-8D89-3E4EC486E7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8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9BA2B3-2D8E-4383-B70C-4818D0FC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and Memory Determinants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F0729-DA21-44EB-92BC-DB082884D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F2A795-5197-49F6-9B21-5D8623F9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Hyperarousal in People With Insomnia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4566-A276-4876-994A-3A2E21C74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001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532A4-7C47-4D60-986C-7CC70128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Ascending Arousal Systems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194A3-A4C6-405D-9A37-B8C6A3401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82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C41B1D-5A4B-413B-AF38-A04EC4A5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Ascending Arousal Systems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39E35-2D6E-4581-B02E-38E18B2590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7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84EF7E-BC73-4741-A786-55591EB4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Non-REM Sleep Pathways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DA942-DDE2-4365-8A2F-3A4B4E4B9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88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7D507A-6A4E-402C-902A-D52A9483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REM Sleep Pathways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F2395-4B79-4371-BBBE-5577F0605D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62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3BC98D-4E97-4532-B5AF-44C44552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REM Sleep Pathways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7AE12-54A9-4E10-AE07-5FC6EC853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292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6F3EF3-CE98-489F-A7D2-42D76B88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Arousal Pathways in the Brain</a:t>
            </a:r>
            <a:br>
              <a:rPr lang="en-GB"/>
            </a:br>
            <a:r>
              <a:rPr lang="en-GB" sz="3200" i="1"/>
              <a:t>REM Sleep Pathways</a:t>
            </a:r>
            <a:endParaRPr lang="en-GB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28326-F083-4D82-86C0-BB29DB8B0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09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600B69-586B-4F29-A91B-A3193D05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Orexins Activate Arousal Regions and Suppress 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ABD3D-9F48-4B62-96E1-3D48684C8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18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13433-2718-4D8C-A49E-931B28FF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Orexins Activate Arousal Regions and Suppress 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1153B-33CE-4809-BF8E-F716F0521C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87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D4CA63-623E-48B9-A38E-06F58200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Orexins Activate Arousal Regions and Suppress 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98E21-4902-4BC7-AB90-890F230A3C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1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68EA13-209F-4F9E-B1C6-9388BBEF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and Memory Determinants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7E0A9-A9F3-43A2-9474-628259DD9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89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C65960-FE91-4CFB-80F3-21A68171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Orexins Activate Arousal Regions and Suppress 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2F5AC-151C-4F74-87A3-448BA5AC4B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1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34E999-0BAD-4BE3-BA22-C8AE2274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Orexins Activate Arousal Regions and Suppress REM Sleep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EAD94-D7C6-4353-9CE2-688CD0D58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840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DB7C8-FF37-4D3F-9433-9D53E1E2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Bi-Stable Mechanism Controls Sleep and Wake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03BCF-1442-4806-A9F8-D8C1CEE7B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1793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759263-4BED-40DE-93BB-9C469764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Bi-Stable Mechanism Controls Sleep and Wake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1C0F2-58CA-4C6C-8BDE-5D9AB71EB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923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197A59-0F6E-4D32-8011-8A293AAE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Bi-Stable Mechanism Controls Sleep and Wake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2B669-FF29-4214-942B-9948AE0017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52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1EDCE-FD85-4E19-876F-5E315F26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Bi-Stable Mechanism Controls Sleep and Wake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EFDE1-AFB9-4D9C-9228-BDF84200F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56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C3277E-9F4F-4C8C-8D83-7C097AAB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Orexins May </a:t>
            </a:r>
            <a:r>
              <a:rPr lang="en-US" altLang="en-US" u="sng"/>
              <a:t>Stabilize</a:t>
            </a:r>
            <a:r>
              <a:rPr lang="en-US" altLang="en-US"/>
              <a:t> Wake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A788C-449C-4072-AAF0-55B4966930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8104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8016D-7691-4A3D-8D32-8E185DA4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Orexin Signaling Affect Sleep Architecture?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BE9E0-01DC-47A5-A0FD-07BCF0960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73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321768-796F-4D64-81BA-8A732F97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Effect of Orexin Antagonists on Sleep Architecture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8B8BB-7631-4FCE-92D7-8C2DD7384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43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043291-DF82-4B7F-958D-D8FE800E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Reduced REM Latency With Daridorexant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A8FDB-ABA4-4645-862D-180F59772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055598-D061-43CA-925C-42699878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and Memory Determinants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CC85B-8324-43B2-AB99-77F33AC240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151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69B6E8-5148-41A8-BB2A-C6279A97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Increase in REM as Percentage of Total Sleep Time in First Quarter With Lemborexant 	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AF146-90C5-4DAC-B000-B07A4E2F3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05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69DF78-EC24-45FF-9D92-F343FD6B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Reduced Long Awakenings at Night With Suvorexant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05371-DB1C-41F5-8B96-60CDFE3D7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21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AB8305-1099-4542-8B24-0521CAC0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Orexin-Targeting Medications and Sleep Architecture</a:t>
            </a:r>
            <a:br>
              <a:rPr lang="en-GB" sz="4000"/>
            </a:br>
            <a:r>
              <a:rPr lang="en-GB" i="1"/>
              <a:t>Clinical Implications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E257D-8BD9-40C1-9133-D64E2F673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9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05BDAC-39AF-48C0-8DB1-F307AB74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Orexin-Targeting Medications and Sleep Architecture</a:t>
            </a:r>
            <a:br>
              <a:rPr lang="en-GB" sz="4000"/>
            </a:br>
            <a:r>
              <a:rPr lang="en-GB" i="1"/>
              <a:t>Clinical Implications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D5C51-4017-41FC-890C-3D13E45596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970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C02468-8A4E-4D22-97BA-0969D863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197A3-1F1F-4500-A9E0-4C7274027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85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1DEDF3-BE4F-4BAB-9E06-B6991F1C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C4293-ED18-4DF2-9E3C-C3157A0DE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0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9AB610B016C4597A339FDFA2AE4F5" ma:contentTypeVersion="17" ma:contentTypeDescription="Create a new document." ma:contentTypeScope="" ma:versionID="d4f48162203e69444679d60d2ca6eb54">
  <xsd:schema xmlns:xsd="http://www.w3.org/2001/XMLSchema" xmlns:xs="http://www.w3.org/2001/XMLSchema" xmlns:p="http://schemas.microsoft.com/office/2006/metadata/properties" xmlns:ns2="573ca87e-e0b1-4f9d-8065-80094c0d3511" xmlns:ns3="e93acf5f-f59b-46bb-8c22-2b43a486ab2c" targetNamespace="http://schemas.microsoft.com/office/2006/metadata/properties" ma:root="true" ma:fieldsID="13533907ff727f8dc59b1829371b3731" ns2:_="" ns3:_="">
    <xsd:import namespace="573ca87e-e0b1-4f9d-8065-80094c0d3511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ca87e-e0b1-4f9d-8065-80094c0d3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73ca87e-e0b1-4f9d-8065-80094c0d35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7D550-F58F-4804-A476-CD2BF3EAEE95}"/>
</file>

<file path=customXml/itemProps2.xml><?xml version="1.0" encoding="utf-8"?>
<ds:datastoreItem xmlns:ds="http://schemas.openxmlformats.org/officeDocument/2006/customXml" ds:itemID="{59B6FBDA-1809-4D70-B794-397B7986ED50}"/>
</file>

<file path=customXml/itemProps3.xml><?xml version="1.0" encoding="utf-8"?>
<ds:datastoreItem xmlns:ds="http://schemas.openxmlformats.org/officeDocument/2006/customXml" ds:itemID="{EA4C497D-43F3-43EB-B708-BEF79EFAA1A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Widescreen</PresentationFormat>
  <Paragraphs>84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Office Theme</vt:lpstr>
      <vt:lpstr>PowerPoint Presentation</vt:lpstr>
      <vt:lpstr>Sleep Structure</vt:lpstr>
      <vt:lpstr>Sleep Structure</vt:lpstr>
      <vt:lpstr>Sleep Structure</vt:lpstr>
      <vt:lpstr>Sleep Stage Changes Throughout Our Lifespan</vt:lpstr>
      <vt:lpstr>Measurements of Sleep Characteristics</vt:lpstr>
      <vt:lpstr>Sleep and Memory Determinants</vt:lpstr>
      <vt:lpstr>Sleep and Memory Determinants</vt:lpstr>
      <vt:lpstr>Sleep and Memory Determinants</vt:lpstr>
      <vt:lpstr>Practical Consequences of Sleep Disruption</vt:lpstr>
      <vt:lpstr>Key Arousal Pathways From the Brainstem to the Cortex</vt:lpstr>
      <vt:lpstr>Sleep-Promoting Systems</vt:lpstr>
      <vt:lpstr>Sleep-Promoting Systems</vt:lpstr>
      <vt:lpstr>Impact of Sleep Disorders on Sleep Architecture</vt:lpstr>
      <vt:lpstr>Insomnia Leads to Changes in the Arousal System</vt:lpstr>
      <vt:lpstr>Obstructive Sleep Apnea</vt:lpstr>
      <vt:lpstr>Concluding Remarks</vt:lpstr>
      <vt:lpstr>Concluding Remarks</vt:lpstr>
      <vt:lpstr>PowerPoint Presentation</vt:lpstr>
      <vt:lpstr>External Factors That Influence Sleep Quality</vt:lpstr>
      <vt:lpstr>Risks and Comorbidities Associated With Poor Sleep</vt:lpstr>
      <vt:lpstr>Consequences of Disturbed Night Sleep</vt:lpstr>
      <vt:lpstr>Precipitating Factors in Insomnia</vt:lpstr>
      <vt:lpstr>Precipitating Factors in Insomnia</vt:lpstr>
      <vt:lpstr>Precipitating Factors in Insomnia</vt:lpstr>
      <vt:lpstr>Cognitive Performance Reestablished After Restoring Night Sleep</vt:lpstr>
      <vt:lpstr>Metabolism and Circadian Rhythms</vt:lpstr>
      <vt:lpstr>Mechanisms by Which OSA Can Affect Memory Processing</vt:lpstr>
      <vt:lpstr>Concluding Remarks</vt:lpstr>
      <vt:lpstr>PowerPoint Presentation</vt:lpstr>
      <vt:lpstr>GABA Is an Inhibitory Neurotransmitter</vt:lpstr>
      <vt:lpstr>GABA-Targeting Sleep Medications</vt:lpstr>
      <vt:lpstr>GABA-Targeting Sleep Medications (cont)</vt:lpstr>
      <vt:lpstr>Long-Term Effects of Z-Drugs Reduced Sleep Latency With Eszopiclone</vt:lpstr>
      <vt:lpstr>Long-Term Effects of Z-Drugs Reduced Wake Time After Sleep Onset With Eszopiclone</vt:lpstr>
      <vt:lpstr>Typical Sleep Architecture Healthy Sleeper</vt:lpstr>
      <vt:lpstr>Typical Sleep Architecture Healthy Sleeper</vt:lpstr>
      <vt:lpstr>Typical Sleep Architecture Healthy Sleeper</vt:lpstr>
      <vt:lpstr>Typical Sleep Architecture Healthy Sleeper</vt:lpstr>
      <vt:lpstr>Typical Sleep Architecture Healthy Sleeper</vt:lpstr>
      <vt:lpstr>Typical Sleep Architecture Healthy Sleeper</vt:lpstr>
      <vt:lpstr>Typical Sleep Architecture Acute Insomnia</vt:lpstr>
      <vt:lpstr>Typical Sleep Architecture Acute Insomnia</vt:lpstr>
      <vt:lpstr>Typical Sleep Architecture Acute Insomnia</vt:lpstr>
      <vt:lpstr>Typical Sleep Architecture Acute Insomnia</vt:lpstr>
      <vt:lpstr>Typical Sleep Architecture Chronic Insomnia</vt:lpstr>
      <vt:lpstr>Typical Sleep Architecture Chronic Insomnia</vt:lpstr>
      <vt:lpstr>Typical Sleep Architecture Chronic Insomnia</vt:lpstr>
      <vt:lpstr>Typical Sleep Architecture Chronic Insomnia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Z-Drugs on Performance Car Driving</vt:lpstr>
      <vt:lpstr>Effects of Z-Drugs on Performance Car Driving</vt:lpstr>
      <vt:lpstr>Microstructure of Sleep GABAergic Drugs Affect Sleep Spindles During Non-REM Sleep</vt:lpstr>
      <vt:lpstr>Microstructure of Sleep GABAergic Drugs Affect Sleep Spindles During Non-REM Sleep</vt:lpstr>
      <vt:lpstr>Microstructure of Sleep GABAergic Drugs Affect Non-REM Slow-Wave Sleep</vt:lpstr>
      <vt:lpstr>Typical Sleep Architecture Chronic Severe Insomnia With Long-Term Benzodiazepine Abuse</vt:lpstr>
      <vt:lpstr>Typical Sleep Architecture Chronic Severe Insomnia With Long-Term Benzodiazepine Abuse</vt:lpstr>
      <vt:lpstr>Typical Sleep Architecture Chronic Severe Insomnia With Long-Term Benzodiazepine Abuse</vt:lpstr>
      <vt:lpstr>Other Effects of GABA-Targeting Sleep Medications</vt:lpstr>
      <vt:lpstr>Clinical Implications of GABA-Targeting Therapies </vt:lpstr>
      <vt:lpstr>Clinical Implications of GABA-Targeting Therapies </vt:lpstr>
      <vt:lpstr>Side Effects of GABA-Targeting Hypnotics</vt:lpstr>
      <vt:lpstr>PowerPoint Presentation</vt:lpstr>
      <vt:lpstr>Introduction</vt:lpstr>
      <vt:lpstr>Hyperarousal in People With Insomnia</vt:lpstr>
      <vt:lpstr>Main Arousal Pathways in the Brain Ascending Arousal Systems</vt:lpstr>
      <vt:lpstr>Main Arousal Pathways in the Brain Ascending Arousal Systems</vt:lpstr>
      <vt:lpstr>Main Arousal Pathways in the Brain Non-REM Sleep Pathways</vt:lpstr>
      <vt:lpstr>Main Arousal Pathways in the Brain REM Sleep Pathways</vt:lpstr>
      <vt:lpstr>Main Arousal Pathways in the Brain REM Sleep Pathways</vt:lpstr>
      <vt:lpstr>Main Arousal Pathways in the Brain REM Sleep Pathways</vt:lpstr>
      <vt:lpstr>Orexins Activate Arousal Regions and Suppress REM Sleep</vt:lpstr>
      <vt:lpstr>Orexins Activate Arousal Regions and Suppress REM Sleep</vt:lpstr>
      <vt:lpstr>Orexins Activate Arousal Regions and Suppress REM Sleep</vt:lpstr>
      <vt:lpstr>Orexins Activate Arousal Regions and Suppress REM Sleep</vt:lpstr>
      <vt:lpstr>Orexins Activate Arousal Regions and Suppress REM Sleep</vt:lpstr>
      <vt:lpstr>Bi-Stable Mechanism Controls Sleep and Wake</vt:lpstr>
      <vt:lpstr>Bi-Stable Mechanism Controls Sleep and Wake</vt:lpstr>
      <vt:lpstr>Bi-Stable Mechanism Controls Sleep and Wake</vt:lpstr>
      <vt:lpstr>Bi-Stable Mechanism Controls Sleep and Wake</vt:lpstr>
      <vt:lpstr>Orexins May Stabilize Wake</vt:lpstr>
      <vt:lpstr>How Does Orexin Signaling Affect Sleep Architecture?</vt:lpstr>
      <vt:lpstr>Clinical Effect of Orexin Antagonists on Sleep Architecture</vt:lpstr>
      <vt:lpstr>Reduced REM Latency With Daridorexant</vt:lpstr>
      <vt:lpstr>Increase in REM as Percentage of Total Sleep Time in First Quarter With Lemborexant  </vt:lpstr>
      <vt:lpstr>Reduced Long Awakenings at Night With Suvorexant</vt:lpstr>
      <vt:lpstr>Orexin-Targeting Medications and Sleep Architecture Clinical Implications</vt:lpstr>
      <vt:lpstr>Orexin-Targeting Medications and Sleep Architecture Clinical Implications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Elzafarany, Sara</dc:creator>
  <cp:lastModifiedBy>Elzafarany, Sara</cp:lastModifiedBy>
  <cp:revision>1</cp:revision>
  <dcterms:created xsi:type="dcterms:W3CDTF">2023-07-17T10:40:25Z</dcterms:created>
  <dcterms:modified xsi:type="dcterms:W3CDTF">2023-07-17T10:40:25Z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0x010100E269AB610B016C4597A339FDFA2AE4F5</vt:lpwstr>
  </property>
</Properties>
</file>