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5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microsoft.com/office/2016/11/relationships/changesInfo" Target="changesInfos/changesInfo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suram, Pranay" userId="a1d19911-3230-4b28-82a2-9a57fc9f8b09" providerId="ADAL" clId="{8AAACA68-4948-4CB8-902F-725CBD05BE3D}"/>
    <pc:docChg chg="delSld">
      <pc:chgData name="Parsuram, Pranay" userId="a1d19911-3230-4b28-82a2-9a57fc9f8b09" providerId="ADAL" clId="{8AAACA68-4948-4CB8-902F-725CBD05BE3D}" dt="2022-05-02T14:30:22.997" v="0" actId="2696"/>
      <pc:docMkLst>
        <pc:docMk/>
      </pc:docMkLst>
      <pc:sldChg chg="del">
        <pc:chgData name="Parsuram, Pranay" userId="a1d19911-3230-4b28-82a2-9a57fc9f8b09" providerId="ADAL" clId="{8AAACA68-4948-4CB8-902F-725CBD05BE3D}" dt="2022-05-02T14:30:22.997" v="0" actId="2696"/>
        <pc:sldMkLst>
          <pc:docMk/>
          <pc:sldMk cId="2831927494" sldId="256"/>
        </pc:sldMkLst>
      </pc:sldChg>
    </pc:docChg>
  </pc:docChgLst>
  <pc:docChgLst>
    <pc:chgData name="Parsuram, Pranay" userId="a1d19911-3230-4b28-82a2-9a57fc9f8b09" providerId="ADAL" clId="{42651A5B-34EC-405A-BD1B-6B176CA85AA0}"/>
    <pc:docChg chg="delSld">
      <pc:chgData name="Parsuram, Pranay" userId="a1d19911-3230-4b28-82a2-9a57fc9f8b09" providerId="ADAL" clId="{42651A5B-34EC-405A-BD1B-6B176CA85AA0}" dt="2022-05-23T14:17:31.641" v="0" actId="47"/>
      <pc:docMkLst>
        <pc:docMk/>
      </pc:docMkLst>
      <pc:sldChg chg="del">
        <pc:chgData name="Parsuram, Pranay" userId="a1d19911-3230-4b28-82a2-9a57fc9f8b09" providerId="ADAL" clId="{42651A5B-34EC-405A-BD1B-6B176CA85AA0}" dt="2022-05-23T14:17:31.641" v="0" actId="47"/>
        <pc:sldMkLst>
          <pc:docMk/>
          <pc:sldMk cId="3436487438" sldId="3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4E5B4-8364-4873-A7A5-4C29B9AD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34D75-464A-4D40-99A0-9D6F80633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2984F-B1C3-4796-8C60-6439246DA4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F8C53-6E80-4AAB-946B-89E1B0543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153FC4-199E-4A67-BF5C-FC1D8DD0C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14F3B-FCB9-4916-9F6A-C308A7F86E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0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66482D-00EF-4D65-9E54-9668407E7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E2A887-98A0-450C-9BDC-86C1A1D72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04B4A-5C9A-4327-AB1A-3F140840F9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2984F-B1C3-4796-8C60-6439246DA4B6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60AED-A631-4165-9090-CE14F18D2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8553D-94CC-4E54-AE11-32A80092D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14F3B-FCB9-4916-9F6A-C308A7F86E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69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D8EC9F-2F6D-4BAC-82DF-BE234FB7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Patient-Focused Care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2B22D9-BFA0-41D3-8205-30A953D66E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48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FDEDEB-4DF3-4FEF-B832-9952F83CC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Diagnosis</a:t>
            </a:r>
            <a:r>
              <a:rPr lang="en-US" baseline="30000"/>
              <a:t>[a]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5C4EE3-F714-4287-B980-526DD4CBFB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945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48AB3E-5D2E-444F-882F-784A74B7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Adherence Challenges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7F2A5-952D-473A-A596-6423EE3248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3263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B08686-4A96-4916-952A-E33A1BB5E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MDS and AML Require Aggressive Supportive Care</a:t>
            </a:r>
            <a:br>
              <a:rPr lang="en-US"/>
            </a:br>
            <a:r>
              <a:rPr lang="en-US" i="1"/>
              <a:t>Expert Opinion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FD1EC-09FA-4256-AD65-6E75FE3ED5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327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638A39-F003-4E1C-9654-3CEC0110E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MDS and AML Require Aggressive Supportive Care </a:t>
            </a:r>
            <a:br>
              <a:rPr lang="en-US"/>
            </a:br>
            <a:r>
              <a:rPr lang="en-US" i="1"/>
              <a:t>Expert Opinions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4FF3F7-D8F2-45BE-A2B1-5BEA61908D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712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B3F691-9B1B-4C68-A487-C50C5FD48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Side Effect Management in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6462D-738A-4DCF-A77F-D9728EA629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8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A1D1A5-BDB0-4EF8-AF04-858424E7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Integrating Palliative Care With AML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95E6E5-D4EA-41C6-99AC-F361B29C73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347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E429F1-2313-42BB-8D2C-1D81952D4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Palliative Care as Part of Intensive Treatment for AML Improves Coping, QOL, Anxiety, and Depression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0A1331-004A-43B7-A4C7-B5E934F7DC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6650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59C8CA-4C05-48C7-B620-F14E29AE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Thoughts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E1402-970C-40BC-9E39-8C86B3187A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967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FF1545-ECCD-4D2F-95BF-D705190E7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7BB79A-C9B3-4EB4-B068-64E824BC33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90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A1B251-E27C-48FF-AADE-15F829BE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4B26CD-1704-4D72-9F60-9AC5827EE1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285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92A3F7-8376-4DE2-9CB1-1AB40C601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Classification of MDS and MDS/MPN Crossover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5E638A-93C8-488A-BAC5-41C165257B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6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86B329-5A6A-4F1B-A382-B32A1DF31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Prognosis in MDS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55934-1EF0-4912-A5B9-5BBA45DE63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81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EB6CE3-1E91-497B-A58D-BBD6B7B7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Prognosis in MDS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0C03F-36A7-466E-912A-9D45BBB394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7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6BEED2-3518-4C0B-AFE2-8DC9889E3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Mutational Status and Outcomes in MDS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676BA-BF52-4392-8142-DE821F3440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93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CBB7D4-EA61-45B7-B2AD-8FE7630BE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Prognosis in MDS </a:t>
            </a:r>
            <a:br>
              <a:rPr lang="en-US"/>
            </a:br>
            <a:r>
              <a:rPr lang="en-US" i="1"/>
              <a:t>Comorbidities and Frailty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CF79A-2A08-4322-BE17-1DF21C1E15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69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EC94E2-D4E2-4325-B45F-AF57C9F9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RBC Transfusions in MDS</a:t>
            </a:r>
            <a:br>
              <a:rPr lang="en-US"/>
            </a:br>
            <a:r>
              <a:rPr lang="en-US" i="1"/>
              <a:t>A Systematic 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3524A-BD41-418A-88DA-38AAC2EB78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26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51317D-39AD-447E-9BFD-DE674AB3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Risk-Adapted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3374D-E136-4380-9951-4035963405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24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F6E4F5-3DCD-4348-B723-F4B5F6BB8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Principles of Therapy in MDS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8C500-96B5-4D13-925E-688F95203A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95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82DED1-D2AA-4616-880E-7A1359CAD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of Treatment and Treatment Strategies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FD444-DD35-4CE5-9C41-2053C393A2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4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A4500E-5B9A-452B-8CC1-A2A37B69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7E634-57F1-4BCF-92DC-B6DE2E5275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70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61F6BC-27D4-4B43-BCDF-7C9E9EC93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Algorithm for MDS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1A501-A1DB-423C-92B4-9E98D1E1A1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61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6D26FA-7D5A-4516-B671-C2968954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Supportive Care in MDS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774838-8DE5-471E-8291-4FAB26F088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770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B1F0C4-FDDE-4B9A-A22E-231483363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Immunosuppressive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74961-F230-43B0-88A5-DEF2D5FB49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83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7DBCB9-8801-4A12-847C-6C224ADC9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Lenalidomide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9B4182-771C-4321-B5FF-3638FFC334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55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D01BA9-8ACA-4542-A989-AB9E68BAF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Luspatercept-aamt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1E6EB-FA3E-4D7D-8C59-701E85F70D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03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8AFCAF2-75B0-40E6-832A-8545AB8D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Injectable Hypomethylating Agents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BB011-770D-4715-BE9E-F5B8CBC341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62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E0492E-5DE8-4325-902E-5C96BE606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Oral Hypomethylating Agents</a:t>
            </a:r>
            <a:br>
              <a:rPr lang="en-US"/>
            </a:br>
            <a:r>
              <a:rPr lang="en-US" i="1"/>
              <a:t>Decitabine 35 mg and Cedazuridine 100 mg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C0D5B-667D-404D-B3D0-9F79A8C5C2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49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D1C20C-CFFB-400B-98B9-E2C21227A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Directions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43B95-FC1B-4F74-A8B8-F4591869CA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72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AAE8AC-BA19-41D0-AB38-57B9DC98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Clinical Trials in MDS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67EC9-9437-4883-8E5A-D79C3A252A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48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6F6CC0-3DE3-4427-A4AF-B657C273A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Clinical Trials in MDS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B9A7F-C259-49A7-B958-7CAD129A0B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60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E06BDE-1FCC-44A9-92D1-A9405A68F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34F057-D94A-464C-A95A-78933071E9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21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9807DF-B5E6-4736-91A0-3EB987FBC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Magrolimab</a:t>
            </a:r>
            <a:br>
              <a:rPr lang="en-US"/>
            </a:br>
            <a:r>
              <a:rPr lang="en-US" i="1"/>
              <a:t>First-in-Class Anti-CD47 Antibody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5BE98-9452-4B8E-9790-4ADDD78F0D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8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58D307-5D39-4151-95F0-79840938B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Sabatolimab (MBG453)</a:t>
            </a:r>
            <a:br>
              <a:rPr lang="en-US"/>
            </a:br>
            <a:r>
              <a:rPr lang="en-US" i="1"/>
              <a:t>Anti-TIM-3 Antibody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FD7099-DC21-41C8-9A71-40195E825A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24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065813-A7C4-493E-A3A4-CE20F25E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Venetoclax</a:t>
            </a:r>
            <a:br>
              <a:rPr lang="en-US"/>
            </a:br>
            <a:r>
              <a:rPr lang="en-US" i="1"/>
              <a:t>BCL-2 Inhibitor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FD115-79DC-4C85-A7AC-FF1F23C112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82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641F8E-ACAC-4718-85B9-38BDBA6F8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Eprenetapopt (APR-246)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C9216-2680-4003-BCD2-3A21B3B0E2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3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256293-8D12-4C52-AC2B-1D72AB57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the Nurse in </a:t>
            </a:r>
            <a:br>
              <a:rPr lang="en-US"/>
            </a:br>
            <a:r>
              <a:rPr lang="en-US"/>
              <a:t>Managing Adverse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17E73-5819-4C0B-98A1-E2BFA5863E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6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3980DF-F7E5-4381-B234-44F29B39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the Nurse in Managing Adverse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6DEE1-7946-42C5-9B58-C5FC74198A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04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27A351-8286-456C-984F-3AC628423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Takeaways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7E6C3A-55BB-4BC7-960D-5EDA649767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6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B5F990-9E95-416C-B8D2-699F344B5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A7FFE7-3DA5-4325-983B-F488935804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903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BEE685-4685-4ADC-9857-484274C9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3EEF63-EE55-40DE-B391-74500947E2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2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721EC2-CBD9-4943-867D-74F610D5F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Acute Myeloid Leukemia (AML)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718F42-E942-439A-A3E3-FD3E30EDB6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0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3654F3-CC6D-4B93-8643-12059E18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Speaker Disclosures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4BAE45-C280-44B9-AB85-397B770862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1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C6D06B-BEE3-490E-913F-25DB69102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AML?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DB246-689F-4D6F-81DE-E4D6F56AE5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08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15F13E-86AB-406C-B27F-B374482C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Newly Diagnosed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29CBF4-D4FC-45A9-B3B4-143EEDC2D6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78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35B0F1-D5EE-4B02-8532-C1549CD1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Classification of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57A53D-CEC9-4193-BEF0-EA258F8111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194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46FE67-17DF-4A74-B148-2F00E5904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Prognosis Based on AML Subtype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BA507-50C9-4730-8206-505B712172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121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457E06-3D03-473A-9613-9499A7B3A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Symptoms of AML at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100184-50CE-462A-9D87-F58B35A475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245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16DC00-0C0C-4338-9C8F-30FE8822B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B2E67-BECB-4A5F-AEBA-8CE6C42991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40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0C1614-ECFA-40D6-982D-6C12A71B2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Nursing Approach to AML</a:t>
            </a:r>
            <a:br>
              <a:rPr lang="en-US"/>
            </a:br>
            <a:r>
              <a:rPr lang="en-US" sz="3100" i="1"/>
              <a:t>Expert Opinion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B8AC1-B4AD-4252-AC51-F30382E2D3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36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D96E53-6EA3-49F9-B402-72F6CD4F7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Multiple Factors Affect a Patient’s Fitness Level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67B1C-4E50-43F2-BB9E-7C2FDF1ED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33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1830D3-9FF1-4038-AEB7-2C8EF4B1A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Older Patients Can Tolerate Intensive Therapy </a:t>
            </a:r>
            <a:br>
              <a:rPr lang="en-US"/>
            </a:br>
            <a:r>
              <a:rPr lang="en-US"/>
              <a:t>and Achieve Improved QOL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E6B96-92F3-475E-A6BD-D68A43CCA7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70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13C565-65D6-481C-A6B3-F098C1C7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Landscape of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5C0F3D-550E-4C45-851B-6E0F9C9CA9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28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E39D52-15A8-474D-A37C-9A7E9B7C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A5002-CCE1-4C04-A7F5-118E3B9D88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350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ADC7F5-DE30-4AFD-B5AE-EA2C7BF0A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AML Treatment Algorithm for Patients Eligible</a:t>
            </a:r>
            <a:br>
              <a:rPr lang="en-US"/>
            </a:br>
            <a:r>
              <a:rPr lang="en-US"/>
              <a:t>for Intensive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94570-258C-490F-BA75-AF38DCF06D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264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268BEA-440B-4129-83E7-0D0C1FC3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Eligible for Intensive Chemo</a:t>
            </a:r>
            <a:br>
              <a:rPr lang="en-US"/>
            </a:br>
            <a:r>
              <a:rPr lang="en-US" sz="3100" i="1"/>
              <a:t>7+3 Induction Therapy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FEE9E-434B-43B1-A739-7DC1CB7C68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7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D33CAF-24C9-47EC-9AAA-F87BC7A3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Secondary AML</a:t>
            </a:r>
            <a:br>
              <a:rPr lang="en-US"/>
            </a:br>
            <a:r>
              <a:rPr lang="en-US" sz="3100" i="1"/>
              <a:t>CPX-351 Novel Liposomal Daunorubicin and Cytarabine Formulation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EC14F5-0931-4115-A0E3-E1769EE34F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783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5828FB-1CDE-49B0-A1D6-2B2906F3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Side Effects of Liposomal Daunorubicin/Cytarabine </a:t>
            </a:r>
            <a:br>
              <a:rPr lang="en-US"/>
            </a:br>
            <a:r>
              <a:rPr lang="en-US"/>
              <a:t>and 7+3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847E38-87AD-4103-BB80-19760253FE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358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C215E8-FECA-40E1-BE27-1737669A2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Unique Toxicities with Liposomal Daunorubicin/Cytarabine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85633-EC93-4008-868B-06BE4D4D3A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39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FF04CB-4652-4F54-8F7A-D119A35EF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Practical Nursing Tips for 7+3 and Liposomal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7FF4-0F4F-4FFF-B31D-FC042B698D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144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51B956-29B1-494F-9382-1F91D7C6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If Favorable Cytogenetics </a:t>
            </a:r>
            <a:br>
              <a:rPr lang="en-US"/>
            </a:br>
            <a:r>
              <a:rPr lang="en-US" sz="3100" i="1"/>
              <a:t>Add Gemtuzumab Ozogamicin (GO) to 7+3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C9D37-D5A3-4747-A31A-0C2161D51F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804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BCEABA-E7D5-4D38-9C1F-B35F18456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FLT3 </a:t>
            </a:r>
            <a:r>
              <a:rPr lang="en-US"/>
              <a:t>Mutations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F1824D-FD09-4FBB-A223-67F3040A4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341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07ED5F-6FF6-4BAC-8541-5E45C997B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FLT3 </a:t>
            </a:r>
            <a:r>
              <a:rPr lang="en-US"/>
              <a:t>Inhibitors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69006-AC70-4234-8F53-168676BB1B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9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6CA876-84F1-42A0-872E-735320D6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Oral AZA Maintenance </a:t>
            </a:r>
            <a:br>
              <a:rPr lang="en-US"/>
            </a:br>
            <a:r>
              <a:rPr lang="en-US" sz="3100" i="1"/>
              <a:t>QUAZAR AML-001 Phase 3 Clinical Trial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FD8B3-F10D-456E-B282-FE927D09E3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41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8F8787-29C1-4442-873A-7EB5B7B29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4612A4-4A81-47C3-8271-BF09460D04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193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3B4EE0-FF19-48BC-A1C6-91D3B6550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 Intensive Option</a:t>
            </a:r>
            <a:br>
              <a:rPr lang="en-US"/>
            </a:br>
            <a:r>
              <a:rPr lang="en-US" sz="3100" i="1"/>
              <a:t>Venetoclax (VEN) and Hypomethylating Agents (HMA)</a:t>
            </a:r>
            <a:r>
              <a:rPr lang="en-US" sz="3100" i="1" baseline="30000"/>
              <a:t>[a]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07FD5-E78C-4F50-A677-681597C1B0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734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5F611F-FF6F-415B-A592-0E0D3E277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Less Intensive Option</a:t>
            </a:r>
            <a:br>
              <a:rPr lang="en-US"/>
            </a:br>
            <a:r>
              <a:rPr lang="en-US" sz="3100" i="1"/>
              <a:t>Venetoclax (VEN) and Hypomethylating Agents (HMA)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2339F4-5599-480B-B563-CB416BE210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663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31E723-50CC-458C-8178-1C8526D6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Real-World Outcomes With CPX-351 vs VEN/AZA in ND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A395E-7115-4D7C-A0A2-60E0F1EECC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609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9F4C51-260E-495A-9AA3-326CB5C50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Transplant Is Critical for Survival Regardless of Initial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5DF7BA-A28C-4667-BC72-65AB1259BE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018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5264F5-77AF-425D-B9DA-863D5AB6D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AML With </a:t>
            </a:r>
            <a:r>
              <a:rPr lang="en-US" i="1"/>
              <a:t>IDH1</a:t>
            </a:r>
            <a:r>
              <a:rPr lang="en-US"/>
              <a:t> or </a:t>
            </a:r>
            <a:r>
              <a:rPr lang="en-US" i="1"/>
              <a:t>IDH2</a:t>
            </a:r>
            <a:r>
              <a:rPr lang="en-US"/>
              <a:t> Mutations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C2055-A325-428B-B911-3752821CCC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094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F42FEA-5AEA-49E1-860A-CAF17CFC1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IDH</a:t>
            </a:r>
            <a:r>
              <a:rPr lang="en-US"/>
              <a:t> Inhibitors</a:t>
            </a:r>
            <a:br>
              <a:rPr lang="en-US"/>
            </a:br>
            <a:r>
              <a:rPr lang="en-US" sz="3100" i="1"/>
              <a:t>Ongoing Clinical Trials Evaluating Combination Therapy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48EAA-9C19-4EB5-824D-5BE115E342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38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63C63D-CAE6-4982-8476-B697A4A9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Nursing Considerations With </a:t>
            </a:r>
            <a:r>
              <a:rPr lang="en-US" i="1"/>
              <a:t>IDH</a:t>
            </a:r>
            <a:r>
              <a:rPr lang="en-US"/>
              <a:t> Inhibitors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5D8ED-0324-47DC-ACF2-6EB175190F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248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75B29C-D167-4378-92F9-90713BD65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Options in R/R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0F9BF8-4538-4BE1-BB88-0877046E9C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80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ADE5C9-6C53-4D0B-B0AD-EC87B1338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Gilteritinib</a:t>
            </a:r>
            <a:r>
              <a:rPr lang="en-US" baseline="30000"/>
              <a:t>[a]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213CA8-FEE4-4789-A917-F96037D11F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310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99A1A8-8620-4835-9F43-3B6A797F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Directions</a:t>
            </a:r>
            <a:br>
              <a:rPr lang="en-US"/>
            </a:br>
            <a:r>
              <a:rPr lang="en-US" sz="3100" i="1"/>
              <a:t>Induction/Combination Chemotherapy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69DC8-3BE3-43CF-ABAF-0AD6910093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54C905-B240-4F05-ADF6-8C8EC3CF9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Myelodysplastic Syndromes (MDS)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01F03-6079-414C-8E23-98C4E368CB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442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B0EAF2-894E-434E-94B7-6C297824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and Implications for Nurses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4E59C-3CC2-4E19-94D3-260062A297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824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8B6215-50D6-44BB-89D8-92DBEED6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6FFD46-6ACA-4FCC-928E-BE3A023B70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910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2950F7-2DFE-4896-B2B8-64FB901D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816C1-575F-439A-83EB-B2FF928650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938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D25608-C78A-42C2-81EF-541DC797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 and Support of Patients With AML/MDS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5BDB3-1CE4-4280-B7A0-8340A184A2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139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5E4FD7-8803-4753-9CAD-3382281BE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Consult #1: David</a:t>
            </a:r>
            <a:br>
              <a:rPr lang="en-US"/>
            </a:br>
            <a:r>
              <a:rPr lang="en-US" sz="3600" i="1"/>
              <a:t>Managing a Patient With MDS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1EA04-73F2-4EB7-A162-D72AC2BE80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552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E6DBBF-E101-4FC9-ACD2-B1F02DDF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Consult #1: David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1BD41-C139-44A9-B8D8-6ECA304368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397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ACA2C4-501A-4CAD-96E1-4B50AFE89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Consult #1: David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CDCC1C-5219-4AD5-902E-FA354EEBBA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753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237A3C-5D76-4602-B5B2-E59B9092D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Lenalidomide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E844F5-0DC9-4882-B449-817FF0CAEC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087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F27C5CC-632D-4FC7-89F1-FAE7A707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Education for Lenalidomide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75822-0B71-4816-8F9A-3D92A8027E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258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08952C-B84B-4237-89C4-40A589410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Consult #1: David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FDDDB-5AD5-4263-8760-4C104D2005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70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B18205-38C8-4525-ABE1-754EF21C3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Epidemiology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F01C-343E-4150-A924-0492EC45E0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300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60BE68-0DB2-4C28-96AF-9819B3F20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Clinical Consult #2: Dan</a:t>
            </a:r>
            <a:br>
              <a:rPr lang="en-US"/>
            </a:br>
            <a:r>
              <a:rPr lang="en-US" sz="3600" i="1"/>
              <a:t>Newly Diagnosed AML, </a:t>
            </a:r>
            <a:br>
              <a:rPr lang="en-US" sz="3600" i="1"/>
            </a:br>
            <a:r>
              <a:rPr lang="en-US" sz="3600" i="1"/>
              <a:t>Ineligible for Intensive Chemotherapy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00336E-9A3C-4DDA-BC43-6145CE583E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672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01B557-F39C-4C9F-8F4B-ABBCD1DCD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Consult #2: Dan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DE3DD-058B-402A-9E3E-5E220E0CFB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95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4AD069-912E-4B83-A076-AB2A9EF7A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Criteria for Ineligibility for IC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1DFDA3-3DDC-4FB8-B660-0C55C74187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527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A62A9A-9484-4ED2-9ECF-F26C91B7E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Consult #2: Dan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F83D83-A3BB-41CF-988F-613CBCF243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855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567370-A45B-4907-A04A-22F6E8D5B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Reasons for Hospitalization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F72D9-029E-42CC-BD6F-74CE42AFEF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51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5AD989F-77A8-49B4-BE93-C45AB6E40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Education for Venetoclax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16482-8BB5-4823-AEC6-0D6539245D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668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6BB241-B577-4FBE-8AAF-D7C05DFE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TLS Prevention and Assessment With Venetoclax in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D0BB3-17AE-4DFB-8D60-0C7353308B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5655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B8FC06-8DAB-41B5-872C-5B9194520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Monitor for Drug–Drug Interactions</a:t>
            </a:r>
            <a:br>
              <a:rPr lang="en-US"/>
            </a:br>
            <a:r>
              <a:rPr lang="en-US" i="1"/>
              <a:t>Be Prepared to Modify Venetoclax Dosing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5CDAF-3622-4B21-8A90-54788CC6A5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853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52C3B9-7012-4512-9DC0-1C263D810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of Myelosuppression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5D2CD-D385-4CB3-A65D-34FB64A740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50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7C68F6-3BE4-44A1-945E-54E1FAA97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Consult #2: Dan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5F91BE-4723-4625-BF53-03DF39B25A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97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3D2650-6F1F-4A14-BD58-5EF9B18A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Epidemiology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0F96A-9CF3-404A-99C1-BCB209AA66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298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026B71-AA26-4551-A8C4-C24E2BFE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Supportive Care for Venetoclax-Based Therapies</a:t>
            </a:r>
            <a:br>
              <a:rPr lang="en-US"/>
            </a:br>
            <a:r>
              <a:rPr lang="en-US" i="1"/>
              <a:t>Expert Opinion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9B18E-9870-4994-B9A7-F4A49484CB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558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617C32-3543-4B6B-94C8-02CD79E6B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Clinical Consult #3: Beth</a:t>
            </a:r>
            <a:br>
              <a:rPr lang="en-US"/>
            </a:br>
            <a:r>
              <a:rPr lang="en-US" sz="3600" i="1"/>
              <a:t>Newly Diagnosed AML, </a:t>
            </a:r>
            <a:br>
              <a:rPr lang="en-US" sz="3600" i="1"/>
            </a:br>
            <a:r>
              <a:rPr lang="en-US" sz="3600" i="1"/>
              <a:t>Eligible for Intensive Chemotherapy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62806-761F-45F4-9A0C-E43DD3D1EA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756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43A8AD-5905-4F75-9F7D-44367258B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Consult #3: Beth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426D7-29A1-4944-AF10-E41C385103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1459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F93308-503B-4C37-86DF-F0B1AA00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Risk Categories in AML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107E7B-6047-4E1F-9E61-98B3AB0D55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2622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2A78005-D2B0-46E3-8CAA-2AF0E700B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Adding Novel Agents to IC Induction for AML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A7F465-45A9-474E-972B-C087B0FDD9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212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502D65-9A34-4A47-9268-F7CC2092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Adding Novel Agents to IC Induction for AML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78B0E-AE8E-4579-96C9-6A1AA668EA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17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52A9F2-476D-4AA4-A63D-CE064E9B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Consult #3: Newly Diagnosed AML, Eligible for Intensive Chemotherapy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6E22A-F948-4CAD-B0BC-E64A743244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038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BB5A75-4D1F-40D3-AC8E-53A1D742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Gilteritinib + Venetoclax for </a:t>
            </a:r>
            <a:r>
              <a:rPr lang="en-US" i="1"/>
              <a:t>FLT3</a:t>
            </a:r>
            <a:r>
              <a:rPr lang="en-US"/>
              <a:t>-Mutated R/R AML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04D93D-FA6D-4A08-8D34-EEECB1527C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539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DFF71F-68DF-4EC1-BCDA-25B495A1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Patient Education for </a:t>
            </a:r>
            <a:r>
              <a:rPr lang="en-US" i="1"/>
              <a:t>FLT3</a:t>
            </a:r>
            <a:r>
              <a:rPr lang="en-US"/>
              <a:t> Inhibitors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FF176-FCA7-441C-9BFE-FC87BD62EF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138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7A5482-3FD7-4583-90D9-912CE4E1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Consult #3: Beth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640BA-83A7-4213-BC9D-5A79CE4645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32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8ACA6B475A54D83F3B6349FA9701E" ma:contentTypeVersion="14" ma:contentTypeDescription="Create a new document." ma:contentTypeScope="" ma:versionID="6b184ef2d861e5531ce0ba6c5c439566">
  <xsd:schema xmlns:xsd="http://www.w3.org/2001/XMLSchema" xmlns:xs="http://www.w3.org/2001/XMLSchema" xmlns:p="http://schemas.microsoft.com/office/2006/metadata/properties" xmlns:ns2="174144a6-14cb-4f4b-ada6-445a4558a380" xmlns:ns3="e93acf5f-f59b-46bb-8c22-2b43a486ab2c" targetNamespace="http://schemas.microsoft.com/office/2006/metadata/properties" ma:root="true" ma:fieldsID="080b8e362898069de93a35d020d35ba1" ns2:_="" ns3:_="">
    <xsd:import namespace="174144a6-14cb-4f4b-ada6-445a4558a380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4144a6-14cb-4f4b-ada6-445a4558a3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74144a6-14cb-4f4b-ada6-445a4558a380" xsi:nil="true"/>
  </documentManagement>
</p:properties>
</file>

<file path=customXml/itemProps1.xml><?xml version="1.0" encoding="utf-8"?>
<ds:datastoreItem xmlns:ds="http://schemas.openxmlformats.org/officeDocument/2006/customXml" ds:itemID="{9EC95CEE-8C3C-44CD-9B6F-96FD52BB95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4144a6-14cb-4f4b-ada6-445a4558a380"/>
    <ds:schemaRef ds:uri="e93acf5f-f59b-46bb-8c22-2b43a486ab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B63184-C6AE-4857-9537-D63334AC0CD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21F047-ED71-4BC1-869D-DB277EB3ABBC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e93acf5f-f59b-46bb-8c22-2b43a486ab2c"/>
    <ds:schemaRef ds:uri="174144a6-14cb-4f4b-ada6-445a4558a3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637</Words>
  <Application>Microsoft Office PowerPoint</Application>
  <PresentationFormat>Widescreen</PresentationFormat>
  <Paragraphs>99</Paragraphs>
  <Slides>108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Calibri</vt:lpstr>
      <vt:lpstr>Calibri Light</vt:lpstr>
      <vt:lpstr>Office Theme</vt:lpstr>
      <vt:lpstr>Patient-Focused Care </vt:lpstr>
      <vt:lpstr>PowerPoint Presentation</vt:lpstr>
      <vt:lpstr>PowerPoint Presentation</vt:lpstr>
      <vt:lpstr>Speaker Disclosures</vt:lpstr>
      <vt:lpstr>Agenda</vt:lpstr>
      <vt:lpstr>PowerPoint Presentation</vt:lpstr>
      <vt:lpstr>Overview of Myelodysplastic Syndromes (MDS)</vt:lpstr>
      <vt:lpstr>Epidemiology</vt:lpstr>
      <vt:lpstr>Epidemiology (cont)</vt:lpstr>
      <vt:lpstr>Differential Diagnosis[a]</vt:lpstr>
      <vt:lpstr>WHO Classification of MDS and MDS/MPN Crossover Disease</vt:lpstr>
      <vt:lpstr>Prognosis in MDS</vt:lpstr>
      <vt:lpstr>Prognosis in MDS (cont)</vt:lpstr>
      <vt:lpstr>Mutational Status and Outcomes in MDS</vt:lpstr>
      <vt:lpstr>Prognosis in MDS  Comorbidities and Frailty</vt:lpstr>
      <vt:lpstr>RBC Transfusions in MDS A Systematic Review</vt:lpstr>
      <vt:lpstr>Risk-Adapted Treatment</vt:lpstr>
      <vt:lpstr>Key Principles of Therapy in MDS</vt:lpstr>
      <vt:lpstr>Goals of Treatment and Treatment Strategies</vt:lpstr>
      <vt:lpstr>Treatment Algorithm for MDS </vt:lpstr>
      <vt:lpstr>Supportive Care in MDS</vt:lpstr>
      <vt:lpstr>Immunosuppressive Therapy</vt:lpstr>
      <vt:lpstr>Lenalidomide</vt:lpstr>
      <vt:lpstr>Luspatercept-aamt</vt:lpstr>
      <vt:lpstr>Injectable Hypomethylating Agents</vt:lpstr>
      <vt:lpstr>Oral Hypomethylating Agents Decitabine 35 mg and Cedazuridine 100 mg</vt:lpstr>
      <vt:lpstr>Future Directions</vt:lpstr>
      <vt:lpstr>Key Clinical Trials in MDS </vt:lpstr>
      <vt:lpstr>Key Clinical Trials in MDS </vt:lpstr>
      <vt:lpstr>Magrolimab First-in-Class Anti-CD47 Antibody</vt:lpstr>
      <vt:lpstr>Sabatolimab (MBG453) Anti-TIM-3 Antibody </vt:lpstr>
      <vt:lpstr>Venetoclax BCL-2 Inhibitor </vt:lpstr>
      <vt:lpstr>Eprenetapopt (APR-246)</vt:lpstr>
      <vt:lpstr>Role of the Nurse in  Managing Adverse Events</vt:lpstr>
      <vt:lpstr>Role of the Nurse in Managing Adverse Events</vt:lpstr>
      <vt:lpstr>Key Takeaways</vt:lpstr>
      <vt:lpstr>PowerPoint Presentation</vt:lpstr>
      <vt:lpstr>PowerPoint Presentation</vt:lpstr>
      <vt:lpstr>Overview of Acute Myeloid Leukemia (AML)</vt:lpstr>
      <vt:lpstr>What Is AML?</vt:lpstr>
      <vt:lpstr>Newly Diagnosed AML</vt:lpstr>
      <vt:lpstr>WHO Classification of AML</vt:lpstr>
      <vt:lpstr>Prognosis Based on AML Subtype</vt:lpstr>
      <vt:lpstr>Symptoms of AML at Presentation</vt:lpstr>
      <vt:lpstr>Diagnostic Evaluation</vt:lpstr>
      <vt:lpstr>Nursing Approach to AML Expert Opinion</vt:lpstr>
      <vt:lpstr>Multiple Factors Affect a Patient’s Fitness Level</vt:lpstr>
      <vt:lpstr>Older Patients Can Tolerate Intensive Therapy  and Achieve Improved QOL</vt:lpstr>
      <vt:lpstr>Treatment Landscape of AML</vt:lpstr>
      <vt:lpstr>AML Treatment Algorithm for Patients Eligible for Intensive Therapy</vt:lpstr>
      <vt:lpstr>Eligible for Intensive Chemo 7+3 Induction Therapy</vt:lpstr>
      <vt:lpstr>If Secondary AML CPX-351 Novel Liposomal Daunorubicin and Cytarabine Formulation</vt:lpstr>
      <vt:lpstr>Common Side Effects of Liposomal Daunorubicin/Cytarabine  and 7+3</vt:lpstr>
      <vt:lpstr>Unique Toxicities with Liposomal Daunorubicin/Cytarabine </vt:lpstr>
      <vt:lpstr>Practical Nursing Tips for 7+3 and Liposomal </vt:lpstr>
      <vt:lpstr>If Favorable Cytogenetics  Add Gemtuzumab Ozogamicin (GO) to 7+3</vt:lpstr>
      <vt:lpstr>FLT3 Mutations</vt:lpstr>
      <vt:lpstr>FLT3 Inhibitors</vt:lpstr>
      <vt:lpstr>Oral AZA Maintenance  QUAZAR AML-001 Phase 3 Clinical Trial</vt:lpstr>
      <vt:lpstr>Less Intensive Option Venetoclax (VEN) and Hypomethylating Agents (HMA)[a]</vt:lpstr>
      <vt:lpstr>Less Intensive Option Venetoclax (VEN) and Hypomethylating Agents (HMA)</vt:lpstr>
      <vt:lpstr>Real-World Outcomes With CPX-351 vs VEN/AZA in ND AML</vt:lpstr>
      <vt:lpstr>Transplant Is Critical for Survival Regardless of Initial Treatment</vt:lpstr>
      <vt:lpstr>AML With IDH1 or IDH2 Mutations</vt:lpstr>
      <vt:lpstr>IDH Inhibitors Ongoing Clinical Trials Evaluating Combination Therapy</vt:lpstr>
      <vt:lpstr>Nursing Considerations With IDH Inhibitors</vt:lpstr>
      <vt:lpstr>Options in R/R AML</vt:lpstr>
      <vt:lpstr>Gilteritinib[a]</vt:lpstr>
      <vt:lpstr>Future Directions Induction/Combination Chemotherapy</vt:lpstr>
      <vt:lpstr>Summary and Implications for Nurses </vt:lpstr>
      <vt:lpstr>PowerPoint Presentation</vt:lpstr>
      <vt:lpstr>PowerPoint Presentation</vt:lpstr>
      <vt:lpstr>Care and Support of Patients With AML/MDS</vt:lpstr>
      <vt:lpstr>Clinical Consult #1: David Managing a Patient With MDS</vt:lpstr>
      <vt:lpstr>Clinical Consult #1: David</vt:lpstr>
      <vt:lpstr>Clinical Consult #1: David</vt:lpstr>
      <vt:lpstr>Lenalidomide</vt:lpstr>
      <vt:lpstr>Patient Education for Lenalidomide</vt:lpstr>
      <vt:lpstr>Clinical Consult #1: David</vt:lpstr>
      <vt:lpstr>Clinical Consult #2: Dan Newly Diagnosed AML,  Ineligible for Intensive Chemotherapy</vt:lpstr>
      <vt:lpstr>Clinical Consult #2: Dan</vt:lpstr>
      <vt:lpstr>Criteria for Ineligibility for IC</vt:lpstr>
      <vt:lpstr>Clinical Consult #2: Dan</vt:lpstr>
      <vt:lpstr>Reasons for Hospitalization</vt:lpstr>
      <vt:lpstr>Patient Education for Venetoclax</vt:lpstr>
      <vt:lpstr>TLS Prevention and Assessment With Venetoclax in AML</vt:lpstr>
      <vt:lpstr>Monitor for Drug–Drug Interactions Be Prepared to Modify Venetoclax Dosing</vt:lpstr>
      <vt:lpstr>Management of Myelosuppression</vt:lpstr>
      <vt:lpstr>Clinical Consult #2: Dan</vt:lpstr>
      <vt:lpstr>Supportive Care for Venetoclax-Based Therapies Expert Opinion</vt:lpstr>
      <vt:lpstr>Clinical Consult #3: Beth Newly Diagnosed AML,  Eligible for Intensive Chemotherapy</vt:lpstr>
      <vt:lpstr>Clinical Consult #3: Beth</vt:lpstr>
      <vt:lpstr>Genetic Risk Categories in AML</vt:lpstr>
      <vt:lpstr>Adding Novel Agents to IC Induction for AML </vt:lpstr>
      <vt:lpstr>Adding Novel Agents to IC Induction for AML </vt:lpstr>
      <vt:lpstr>Clinical Consult #3: Newly Diagnosed AML, Eligible for Intensive Chemotherapy</vt:lpstr>
      <vt:lpstr>Gilteritinib + Venetoclax for FLT3-Mutated R/R AML</vt:lpstr>
      <vt:lpstr>Patient Education for FLT3 Inhibitors</vt:lpstr>
      <vt:lpstr>Clinical Consult #3: Beth</vt:lpstr>
      <vt:lpstr>Treatment Adherence Challenges</vt:lpstr>
      <vt:lpstr>MDS and AML Require Aggressive Supportive Care Expert Opinion</vt:lpstr>
      <vt:lpstr>MDS and AML Require Aggressive Supportive Care  Expert Opinions</vt:lpstr>
      <vt:lpstr>Side Effect Management in AML</vt:lpstr>
      <vt:lpstr>Integrating Palliative Care With AML Therapy</vt:lpstr>
      <vt:lpstr>Palliative Care as Part of Intensive Treatment for AML Improves Coping, QOL, Anxiety, and Depression</vt:lpstr>
      <vt:lpstr>Concluding Thoughts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Parsuram, Pranay</dc:creator>
  <cp:lastModifiedBy>Parsuram, Pranay</cp:lastModifiedBy>
  <cp:revision>1</cp:revision>
  <dcterms:created xsi:type="dcterms:W3CDTF">2022-05-02T14:29:53Z</dcterms:created>
  <dcterms:modified xsi:type="dcterms:W3CDTF">2022-05-23T14:17:34Z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0x010100AED8ACA6B475A54D83F3B6349FA9701E</vt:lpwstr>
  </property>
</Properties>
</file>