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ck, Kari" userId="ec920ded-a64c-4f52-b73f-b0e96c5702fb" providerId="ADAL" clId="{F9EB5051-A924-4532-981D-3A2C49981C9E}"/>
    <pc:docChg chg="modSld sldOrd">
      <pc:chgData name="Black, Kari" userId="ec920ded-a64c-4f52-b73f-b0e96c5702fb" providerId="ADAL" clId="{F9EB5051-A924-4532-981D-3A2C49981C9E}" dt="2022-06-03T15:28:27.326" v="1"/>
      <pc:docMkLst>
        <pc:docMk/>
      </pc:docMkLst>
      <pc:sldChg chg="ord">
        <pc:chgData name="Black, Kari" userId="ec920ded-a64c-4f52-b73f-b0e96c5702fb" providerId="ADAL" clId="{F9EB5051-A924-4532-981D-3A2C49981C9E}" dt="2022-06-03T15:28:27.326" v="1"/>
        <pc:sldMkLst>
          <pc:docMk/>
          <pc:sldMk cId="3343555410" sldId="256"/>
        </pc:sldMkLst>
      </pc:sldChg>
    </pc:docChg>
  </pc:docChgLst>
  <pc:docChgLst>
    <pc:chgData name="roxanne nelson" userId="S::roxanne_felinity.com#ext#@webmd.net::18178f96-8b71-4357-bdef-d0c8a226f364" providerId="AD" clId="Web-{70C76D1C-CE93-51CF-B141-5EF78FE4BC54}"/>
    <pc:docChg chg="modSld">
      <pc:chgData name="roxanne nelson" userId="S::roxanne_felinity.com#ext#@webmd.net::18178f96-8b71-4357-bdef-d0c8a226f364" providerId="AD" clId="Web-{70C76D1C-CE93-51CF-B141-5EF78FE4BC54}" dt="2022-05-20T06:56:05.786" v="1" actId="1076"/>
      <pc:docMkLst>
        <pc:docMk/>
      </pc:docMkLst>
      <pc:sldChg chg="modSp">
        <pc:chgData name="roxanne nelson" userId="S::roxanne_felinity.com#ext#@webmd.net::18178f96-8b71-4357-bdef-d0c8a226f364" providerId="AD" clId="Web-{70C76D1C-CE93-51CF-B141-5EF78FE4BC54}" dt="2022-05-20T06:56:05.786" v="1" actId="1076"/>
        <pc:sldMkLst>
          <pc:docMk/>
          <pc:sldMk cId="3577584797" sldId="267"/>
        </pc:sldMkLst>
        <pc:picChg chg="mod">
          <ac:chgData name="roxanne nelson" userId="S::roxanne_felinity.com#ext#@webmd.net::18178f96-8b71-4357-bdef-d0c8a226f364" providerId="AD" clId="Web-{70C76D1C-CE93-51CF-B141-5EF78FE4BC54}" dt="2022-05-20T06:56:05.786" v="1" actId="1076"/>
          <ac:picMkLst>
            <pc:docMk/>
            <pc:sldMk cId="3577584797" sldId="267"/>
            <ac:picMk id="3" creationId="{38D55368-7BC8-45F1-809E-B5036F39365E}"/>
          </ac:picMkLst>
        </pc:picChg>
      </pc:sldChg>
      <pc:sldChg chg="modSp">
        <pc:chgData name="roxanne nelson" userId="S::roxanne_felinity.com#ext#@webmd.net::18178f96-8b71-4357-bdef-d0c8a226f364" providerId="AD" clId="Web-{70C76D1C-CE93-51CF-B141-5EF78FE4BC54}" dt="2022-05-20T06:39:23.680" v="0" actId="1076"/>
        <pc:sldMkLst>
          <pc:docMk/>
          <pc:sldMk cId="1205217461" sldId="270"/>
        </pc:sldMkLst>
        <pc:picChg chg="mod">
          <ac:chgData name="roxanne nelson" userId="S::roxanne_felinity.com#ext#@webmd.net::18178f96-8b71-4357-bdef-d0c8a226f364" providerId="AD" clId="Web-{70C76D1C-CE93-51CF-B141-5EF78FE4BC54}" dt="2022-05-20T06:39:23.680" v="0" actId="1076"/>
          <ac:picMkLst>
            <pc:docMk/>
            <pc:sldMk cId="1205217461" sldId="270"/>
            <ac:picMk id="3" creationId="{B4494629-679D-46DC-A374-B3FFAEE51F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26F8-3F0B-41B8-98AC-1FE222D3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A8F0E-F2BF-45BE-9299-CD383CCE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40EB-EC26-4F4F-AE2F-7BE489AC6E15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F96A6-E862-4714-8027-5FF09B80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3EF30-2DFF-4567-8EF1-E8D9B2BE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7F7E-1707-4AAE-8840-33049E6F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6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EBBC6-905F-4C54-BD62-00070EA4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5BEF4-721C-484E-A762-9C8AF4CBA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554CC-C39C-45CB-AEFB-D07624932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40EB-EC26-4F4F-AE2F-7BE489AC6E15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29695-BCE0-474A-8EE8-33CCFBD0A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F7D02-F68F-48F0-9AEA-85BF81D83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7F7E-1707-4AAE-8840-33049E6F7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2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5289FD-508F-433F-AD30-E06180D8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Stepping Forward With Real-Time Continuous Glucose Monitoring in the Internal Medicine Practice  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B4816-5D69-4465-8126-E1BFCDAD03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5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EEBEB0-47EF-4D78-9989-DDF2D6B7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CGM in Type 1 Diabetes or Those on MDI: Gold Standard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189B4B-A518-427F-872A-7FC07ADF9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8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74869E-5FAB-4E39-8A70-36CC1436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 and Long-Term Effects of Real-Time Continuous Glucose Monitoring (rtCGM) in Patients With T2D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1F165-343D-454D-A02E-47C635EAF2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A928D3-0C3E-43DD-8524-4FEA823F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Continuous Glucose Monitoring to Support Self-Care: Results From a Pilot Study of Patients With Type 2 Diabetes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55368-7BC8-45F1-809E-B5036F3936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500" y="-84281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8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784320-D570-46CE-A34E-EE920953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CGM in Type 2 Diabetes in Those on Basal Insulin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B3917-BAD5-49D0-B3CB-DE9B2F728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1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FCFBB8-F8BA-46BE-ABC0-60978A44A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943B0-BD42-4163-A195-289638CE32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5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5C8CD4-D625-4331-A77A-3CFBD0B6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Medicare* Coverage for Personal CGM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94629-679D-46DC-A374-B3FFAEE51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03909" y="-10390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17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5585FE-A56A-44F7-922D-6CC593BF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and Professional CGM: No Calibration Required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E7D51-DF54-4FB1-8C37-FDD6E8B7B2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62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346405-7D8F-4EB4-BA21-14B28A32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5D188-B8ED-4CB4-B1C5-444EF15A67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34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BB43F2-1A80-4BFC-BA07-8DBF96CB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CGM Technology Enhances Existing Models of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08726-BEE2-43E2-9DDF-3FFFE24BA7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92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CEB068-EA4F-4C8E-9943-B18F120B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CGM Technology Enhances Existing Models of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B4A29-7F0B-4F2D-B18F-F3D88A719F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34A20D-CAC2-4A29-B843-AF035B89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B1702-7AB6-4922-8305-74A39F4859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00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3716AC-0C7C-4CE4-BA0A-45BCC616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Evidence: Real-Time CGM and T2D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E7ABB-4ADC-4158-BF1C-ADB8487D8A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53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892A3A-87A6-4FE5-BAD8-CD59357A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DIAMOND T2D Study: rtCGM vs Usual Care in Patients </a:t>
            </a:r>
            <a:br>
              <a:rPr lang="en-US"/>
            </a:br>
            <a:r>
              <a:rPr lang="en-US"/>
              <a:t>Receiving Multiple Daily Insulin Injections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16274-C222-4DC0-BA4E-8D07EF102F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7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EDB329-AF50-46D2-8177-648E9449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Study: CGM vs BGM in Patients Receiving </a:t>
            </a:r>
            <a:br>
              <a:rPr lang="en-US"/>
            </a:br>
            <a:r>
              <a:rPr lang="en-US"/>
              <a:t>Basal Insulin in Primary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32A4E-73F8-4EBD-B727-39F1CCD3C1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86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84E01E-09D2-49E5-ADEC-ED1535A9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Study Design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48B3D-F9A2-4041-B628-A9B5143B58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55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DCEF37-0D74-428E-8895-C1F55FA3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Had a Well-Matched Cohort to Properly </a:t>
            </a:r>
            <a:br>
              <a:rPr lang="en-US"/>
            </a:br>
            <a:r>
              <a:rPr lang="en-US"/>
              <a:t>Compare BGM and rtCGM Group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B9387-B772-4DC7-9196-26993DB9B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C092AF-44D2-40B4-8208-10CBE10D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Study: Inclusion Criteria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7D645-EFA2-4BF7-BE8E-989E19024E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19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A6E3FC-9888-4F5E-A5B8-7C1FED80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Study: Results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BE5521-15DD-4716-8AD9-007287D138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3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A43A49-A036-4123-86E0-24B5E299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MOBILE Study Extension: The Effect of Discontinuing Continuous Glucose Monitoring in Adults With Type 2 Diabetes Treated With Basal Insulin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1BA32-8467-4771-8204-7362F7328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58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BBE027-BAD0-4AA6-850D-9E53754D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Study Extension: Higher Mean TIR and Lower Mean Glucose in the Continue rtCGM Group at 14 Months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767FA-6A40-49C7-84A7-6BB44091E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63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A4FD7F-3143-42BB-A590-C837F892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CGM Enhances Diabetes Self Management and Improves Glycemic Control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62AEA-BD27-4D2C-BAA1-6B6D49E852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6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88A681-4123-4CFC-ABA1-1CF2F1355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AE9B8-5982-4ACD-A37F-DB314E6B3C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7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15EAFB-83A9-48C8-8D17-3203A920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Use of rtCGM Improves Glycemic Control and Other Clinical Outcomes in Type 2 Diabetes Patients Treated With Less Intensive Therapy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45B7A-61EF-43FA-B42D-4F37F85DEB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39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3538E1-568F-4252-AFC2-92A25558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3DFAC-F155-4F0D-B922-A58FE5D36B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77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3DCDCA-0BDE-4C69-A261-C2379225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573C4-C544-4D1E-93A7-A74515714B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6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4F2D48-07B8-4D2A-9085-8D6EF6F8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Change in HbA1c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FC05C-BBEF-48A7-8BE3-E123D65615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88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53C5AE-6B82-4572-8D90-89D94EAC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Change in Time in Range and Time Above Range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A621B-F86C-4737-8619-A0710767A8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22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21D203-6012-45B2-90CE-0760E9DB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Studies Support the Use of CGM Data for Education and Behavior Modification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4A5D1-5C3A-4F45-9BC9-572538C08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69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D3C746-687B-4B70-9A5B-CE9BF007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Practice	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EF339-8643-4AC5-BBA4-EA306EFC08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47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1447C5-0665-4309-A118-61360DF7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AGP Report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2EBAD-4BA9-43BA-AC47-A991061303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19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B0779D-ABC4-4D08-8479-692D0DC4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2022 CGM Coding Reference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AF160-BD47-41C7-B338-E1FE80820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19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62ED74-426F-46B1-BFD1-EFCF53225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C0424-EA9B-424A-A242-9CFD6D13B1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F0D103-2044-427A-8FEF-A8DD159A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AF8E8-48F3-4246-A3A9-84DC4ACA7B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45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F26D2B-1AE5-49E4-8E28-19484C01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7898C-C896-4F35-8200-8AD1C31C31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13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E41746-1287-42C5-86B0-F29DD347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Practice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06885-C320-4F1E-AC1A-E004933D89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78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8C9F94-9E9F-4911-A141-B55526A7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Practice (cont)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FE52A-4D20-4C5F-BB83-7C434E9184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06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8E5B94-46B2-4572-B87E-422D3B31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Sharing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19CF2-B743-4642-A22D-6510E8179A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78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47B4BF-40DD-4E97-909B-9B0C0362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Sharing (cont)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8A160-DDD3-4455-808E-6CAC4EBD2F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23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928908-C128-4EB5-BAB4-C472058A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Partnering With CDCES/Pharmacist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D72A4-2BCC-4635-92D6-5F0C42B226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26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03ABA6-97FE-4DCF-8E19-71FA53DA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Interpreting CGM Data: ICC Framework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E992F-3C9C-4905-B52D-DC01A5DE05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D8AB84-7762-4B15-9856-9930EE0C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Discussing AGP Report With Patient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A53AA-34A3-4E0C-B4E9-2FF24C7CC6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33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AE188E-F96A-4708-B9FE-FAC4778F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Reimbursements/Financials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A06D1-4319-4DD9-BF9D-BEF0430326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461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F45FED-7286-450A-A226-BFC94BDC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Reimbursements/Financials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9B2F4-5C20-41B4-BFF2-05D4317139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1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14A148-7748-4CD0-978D-30004374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8953E-A80D-4C67-8897-4E995F9688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4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030E9E-1C98-4E56-815B-437D0B29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FFD461-A5CC-4E83-94E6-604B0E4363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67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763C20-9F24-4D7A-8BEF-A8040A85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Added Insulin Aspart at Largest Meal (Dinner)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D51AD-DA9E-4BCC-906C-EE0E8D57AF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606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B6437F-09C9-4318-A6AD-149D9E78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Fructosamine 287 umol/L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3F83C-2DA7-403E-A282-96E2A9812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4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BF9C8D-3CD7-4C55-891D-17ECCC2D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Ambulatory Glucose Profile (AGP)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C2050-8F6C-4B12-A007-B1C386140D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12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4C5CA7-CD4D-4BAC-9184-F2B4FA45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F4C53A-56E8-47C8-ACD8-298B3F396D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F47FCD-3D55-4FDF-8470-856EB9CC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Advances in Health Technology, Policy, and 10 Drug Classes and New Therapies Have NOT Translated to Improvements in Diabetes Care Quality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854FD-ACAC-4C89-8318-EAEAC1C88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0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F5EB26-A201-4DCF-B449-12EF5829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CGM as a Tool to Combat Clinical Inertia 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8BFC9-F1DA-4B4C-8E17-7445A1C68B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C5F0D4-00AE-40AB-9B7E-B482315C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CGM: Definition/Terminology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D38D2-B7DE-46A3-9BB4-23ABC2F48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1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27ED34-E250-442B-A401-5175B17A9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CGM Technology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6A1E9-F787-4BE2-9EEC-A54CF6E43C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2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2f21a861-48c5-49e3-bc74-9d0cc17f0105" xsi:nil="true"/>
    <TaxCatchAll xmlns="e93acf5f-f59b-46bb-8c22-2b43a486ab2c" xsi:nil="true"/>
    <lcf76f155ced4ddcb4097134ff3c332f xmlns="2f21a861-48c5-49e3-bc74-9d0cc17f010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0B36CF178284AAC314777A614F4DA" ma:contentTypeVersion="17" ma:contentTypeDescription="Create a new document." ma:contentTypeScope="" ma:versionID="06278b44f6cbd07438ca232f1057d65a">
  <xsd:schema xmlns:xsd="http://www.w3.org/2001/XMLSchema" xmlns:xs="http://www.w3.org/2001/XMLSchema" xmlns:p="http://schemas.microsoft.com/office/2006/metadata/properties" xmlns:ns2="2f21a861-48c5-49e3-bc74-9d0cc17f0105" xmlns:ns3="e93acf5f-f59b-46bb-8c22-2b43a486ab2c" targetNamespace="http://schemas.microsoft.com/office/2006/metadata/properties" ma:root="true" ma:fieldsID="0f80abee6f8c4f8eb1ef6c622f70a45b" ns2:_="" ns3:_="">
    <xsd:import namespace="2f21a861-48c5-49e3-bc74-9d0cc17f0105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1a861-48c5-49e3-bc74-9d0cc17f0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26B9CD-96DC-4D3E-8D5C-21167ED4972C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e93acf5f-f59b-46bb-8c22-2b43a486ab2c"/>
    <ds:schemaRef ds:uri="http://schemas.openxmlformats.org/package/2006/metadata/core-properties"/>
    <ds:schemaRef ds:uri="2f21a861-48c5-49e3-bc74-9d0cc17f0105"/>
  </ds:schemaRefs>
</ds:datastoreItem>
</file>

<file path=customXml/itemProps2.xml><?xml version="1.0" encoding="utf-8"?>
<ds:datastoreItem xmlns:ds="http://schemas.openxmlformats.org/officeDocument/2006/customXml" ds:itemID="{955B97EC-4B0F-4CB3-A68A-2273508C6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1a861-48c5-49e3-bc74-9d0cc17f0105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DD275C-F94D-460C-8CC9-875376941F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Widescreen</PresentationFormat>
  <Paragraphs>46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Stepping Forward With Real-Time Continuous Glucose Monitoring in the Internal Medicine Practice  </vt:lpstr>
      <vt:lpstr>PowerPoint Presentation</vt:lpstr>
      <vt:lpstr>PowerPoint Presentation</vt:lpstr>
      <vt:lpstr>Agenda</vt:lpstr>
      <vt:lpstr>PowerPoint Presentation</vt:lpstr>
      <vt:lpstr>Advances in Health Technology, Policy, and 10 Drug Classes and New Therapies Have NOT Translated to Improvements in Diabetes Care Quality</vt:lpstr>
      <vt:lpstr>CGM as a Tool to Combat Clinical Inertia  </vt:lpstr>
      <vt:lpstr>CGM: Definition/Terminology</vt:lpstr>
      <vt:lpstr> CGM Technology</vt:lpstr>
      <vt:lpstr>CGM in Type 1 Diabetes or Those on MDI: Gold Standard</vt:lpstr>
      <vt:lpstr>Short and Long-Term Effects of Real-Time Continuous Glucose Monitoring (rtCGM) in Patients With T2D</vt:lpstr>
      <vt:lpstr>Real-Time Continuous Glucose Monitoring to Support Self-Care: Results From a Pilot Study of Patients With Type 2 Diabetes</vt:lpstr>
      <vt:lpstr>CGM in Type 2 Diabetes in Those on Basal Insulin</vt:lpstr>
      <vt:lpstr>PowerPoint Presentation</vt:lpstr>
      <vt:lpstr>Medicare* Coverage for Personal CGM</vt:lpstr>
      <vt:lpstr>Personal and Professional CGM: No Calibration Required </vt:lpstr>
      <vt:lpstr>PowerPoint Presentation</vt:lpstr>
      <vt:lpstr>CGM Technology Enhances Existing Models of Care</vt:lpstr>
      <vt:lpstr>CGM Technology Enhances Existing Models of Care</vt:lpstr>
      <vt:lpstr>Clinical Evidence: Real-Time CGM and T2D</vt:lpstr>
      <vt:lpstr>DIAMOND T2D Study: rtCGM vs Usual Care in Patients  Receiving Multiple Daily Insulin Injections</vt:lpstr>
      <vt:lpstr>MOBILE Study: CGM vs BGM in Patients Receiving  Basal Insulin in Primary Care</vt:lpstr>
      <vt:lpstr>MOBILE Study Design</vt:lpstr>
      <vt:lpstr>MOBILE Had a Well-Matched Cohort to Properly  Compare BGM and rtCGM Group</vt:lpstr>
      <vt:lpstr>MOBILE Study: Inclusion Criteria</vt:lpstr>
      <vt:lpstr>MOBILE Study: Results</vt:lpstr>
      <vt:lpstr>MOBILE Study Extension: The Effect of Discontinuing Continuous Glucose Monitoring in Adults With Type 2 Diabetes Treated With Basal Insulin</vt:lpstr>
      <vt:lpstr>MOBILE Study Extension: Higher Mean TIR and Lower Mean Glucose in the Continue rtCGM Group at 14 Months</vt:lpstr>
      <vt:lpstr>CGM Enhances Diabetes Self Management and Improves Glycemic Control</vt:lpstr>
      <vt:lpstr>Use of rtCGM Improves Glycemic Control and Other Clinical Outcomes in Type 2 Diabetes Patients Treated With Less Intensive Therapy</vt:lpstr>
      <vt:lpstr>Methods</vt:lpstr>
      <vt:lpstr>Participants</vt:lpstr>
      <vt:lpstr>Results: Change in HbA1c</vt:lpstr>
      <vt:lpstr>Results: Change in Time in Range and Time Above Range</vt:lpstr>
      <vt:lpstr>Studies Support the Use of CGM Data for Education and Behavior Modification</vt:lpstr>
      <vt:lpstr>My Practice </vt:lpstr>
      <vt:lpstr>AGP Report </vt:lpstr>
      <vt:lpstr> 2022 CGM Coding Reference</vt:lpstr>
      <vt:lpstr>Summary</vt:lpstr>
      <vt:lpstr>PowerPoint Presentation</vt:lpstr>
      <vt:lpstr>My Practice </vt:lpstr>
      <vt:lpstr>My Practice (cont) </vt:lpstr>
      <vt:lpstr>Data Sharing </vt:lpstr>
      <vt:lpstr>Data Sharing (cont) </vt:lpstr>
      <vt:lpstr>Partnering With CDCES/Pharmacist </vt:lpstr>
      <vt:lpstr>Interpreting CGM Data: ICC Framework</vt:lpstr>
      <vt:lpstr>Discussing AGP Report With Patient </vt:lpstr>
      <vt:lpstr>Reimbursements/Financials  </vt:lpstr>
      <vt:lpstr>Reimbursements/Financials  </vt:lpstr>
      <vt:lpstr>PowerPoint Presentation</vt:lpstr>
      <vt:lpstr>Added Insulin Aspart at Largest Meal (Dinner)</vt:lpstr>
      <vt:lpstr>Fructosamine 287 umol/L</vt:lpstr>
      <vt:lpstr>Ambulatory Glucose Profile (AGP)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Stepping Forward With Real-Time Continuous Glucose Monitoring in the Internal Medicine Practice  </dc:title>
  <dc:creator>McKinney, Susan</dc:creator>
  <cp:lastModifiedBy>Black, Kari</cp:lastModifiedBy>
  <cp:revision>3</cp:revision>
  <dcterms:created xsi:type="dcterms:W3CDTF">2022-04-28T14:33:58Z</dcterms:created>
  <dcterms:modified xsi:type="dcterms:W3CDTF">2022-06-03T15:28:33Z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0x010100ED70B36CF178284AAC314777A614F4DA</vt:lpwstr>
  </property>
  <property fmtid="{D5CDD505-2E9C-101B-9397-08002B2CF9AE}" pid="3" name="MediaServiceImageTags">
    <vt:lpwstr/>
  </property>
</Properties>
</file>