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3322-01EB-41F2-8627-1CAE3D4D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BB97E-C033-4433-80DC-D1576D26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5BC5-B3F7-483E-A018-51137765735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98CC5-4880-412F-93AB-91D28BD2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9143F-C84F-4B34-A40E-696458B5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7243-FAE4-4AA9-989C-50E42F0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E352C-7114-4D6D-AA7F-E0B21263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CA842-2804-4CD0-A5D7-CD1FC431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61D55-35CA-4037-927F-F9E5636F1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5BC5-B3F7-483E-A018-51137765735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B7BE4-1BA6-46F3-B4DB-DE7B7FA7F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CDD0E-8A2F-4AE8-81DC-DE394B63F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47243-FAE4-4AA9-989C-50E42F00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97ABE-BFCA-46FA-9B6D-CD521F13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6BF5A-8875-49EA-9224-B4610F118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79C8ED-5569-432B-BCDA-0FF09B8B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Disorders Associated With Cognitive Impairment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3DE83-3C45-4815-9912-7584BCB2A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E3CEA-891E-4061-A198-C22FA927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Disorders Associated With Cognitive Impairment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D8CA8-F430-401C-893E-192CABB31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319953-7541-4363-903F-2BC5575D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01DEF-7B6E-4B1E-9D77-6B52F2909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9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5942E5-B0C8-4D61-AD32-BF37D01C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Disorders Associated With Physical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6B391-2BDC-4F50-9542-1A65FBEFC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B65C98-9B71-489D-9AEE-ED6BEBD8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C14B6-B9A1-4F89-BED1-D49FF23A2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E8009-DA9C-4A45-890C-7BD49B2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Disorders Associated With Visual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EC26B-3231-49DC-B683-BE44DA250B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C3593C-3CB0-495A-AE99-5E8AB64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Medications Associated With Impaired Driving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8CA91-CC66-462E-9994-9B6937C14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387385-28B7-4C11-A995-0E3045AA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Medication-Impairing Effects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FE1B2-09E5-4AAA-8916-E8C40618E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D02B9-F61F-447F-91DA-64C6EA06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Deficits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0CC77-9C1F-4988-98A4-B84DACE4D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E7657E-71B4-48E1-B54D-8E3F8597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Categorizing Deficits</a:t>
            </a:r>
            <a:br>
              <a:rPr lang="en-US" noProof="0"/>
            </a:br>
            <a:r>
              <a:rPr lang="en-US" i="1" noProof="0"/>
              <a:t>Temporary vs Permanent Conditions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87527-D203-4576-9425-97E7E7F96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E7EF2-4DF5-487D-9C32-160D3B99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68DE2-1FA0-4098-84C9-4AB0C0E70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8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705D73-FEA2-4BC2-9760-FEEE2A4D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Categorizing Deficits</a:t>
            </a:r>
            <a:br>
              <a:rPr lang="en-US" noProof="0"/>
            </a:br>
            <a:r>
              <a:rPr lang="en-US" i="1" noProof="0"/>
              <a:t>Temporary vs Permanent Conditions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55BC2-4190-4C07-A182-3D16EE57D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BA094A-03FF-411D-B3C5-44AAD4B4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Temporary vs Permanent Deficits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94485-C506-458B-B5B6-A2D638453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21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3F96D9-D5D4-4C76-B691-271EDE22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Temporary vs Permanent Deficits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69361-DE44-444F-A3D9-0414F4098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76F510-8888-4D4A-98D0-DBE75A33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Warning Signs</a:t>
            </a:r>
            <a:br>
              <a:rPr lang="en-US"/>
            </a:br>
            <a:r>
              <a:rPr lang="en-US" i="1"/>
              <a:t>At Risk for Unsafe Driving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5FE9F-6F31-474F-B1C6-5170CFC21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9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F7751A-52C6-4EE3-BEBE-956F0597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and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9F7AA-6C00-4CF7-B57D-9DFC776CF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4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E7C0F6-12C4-44C6-B27A-0D5F029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Screening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87093-88BE-4ADC-B18D-9B8B73F9E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CCADA7-117A-41F5-9BA9-6FBB89CA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and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86EB6-2491-4015-98D0-3566EFEB2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01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5839B-5B48-43F9-8A76-1E29C1AF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Self-Assessments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33232-9D76-4933-88C0-6744C8EDF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4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62E23A-41B1-4F38-B5BD-931EC226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 Rehabilitation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3F91F-EDEF-48E1-AD3E-3B55798F9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7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F2ED5-4DD6-4101-87A1-0AB80F28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Driver Rehabilitation Recommendations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F2011-76CA-42FF-A620-2CB7A86AD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0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CBD6A-2180-4752-90CB-31F1F46D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 Fatalities in 2019 </a:t>
            </a:r>
            <a:br>
              <a:rPr lang="en-US"/>
            </a:br>
            <a:r>
              <a:rPr lang="en-US" i="1"/>
              <a:t>All Ages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99C0A-DD84-4FD2-BDAA-363B6FD9B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59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DE111-4C46-47F1-889F-AD441688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D525A-3763-4C24-8BB7-D814FED4DA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76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C8D48-1401-4E7B-AB29-AAEB18CE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Driving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19921-C721-48FB-A710-ECBB122E5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6ECA52-B31D-494C-99BE-E57E5086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Cessation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B87B4-56A1-48AF-B36D-82C48B4767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8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8923E-DA4F-4AAF-8E6E-4E05ECE4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89D0B-13C6-43A2-B3FB-B167C839C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8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DEF740-1040-4E16-9BA7-01422DCB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4A4BA-40A0-400A-A595-4DC084D3D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8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842F3A-F12C-4B0A-B257-24CF3E16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347C2-2167-4D69-92B6-9C5FF44A3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2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21A5F6-EA47-4297-9EA7-8AD78B34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 Fatalities in 2019 </a:t>
            </a:r>
            <a:br>
              <a:rPr lang="en-US"/>
            </a:br>
            <a:r>
              <a:rPr lang="en-US" i="1"/>
              <a:t>Age 65 Years and 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FFB86-FC26-4EAC-8EE5-A23E8CF44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18838A-EB69-4CBE-9E76-24F6B27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ACF39-1A5D-42EC-B5E1-5FF281B27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36642A-C4E7-488B-807B-CD3D8E8C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Limitations Occurring in Older Drivers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A1603-07D1-42AB-85E9-A1787E218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8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C56C6C-1371-4C3E-BFA6-13F02AB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Older Driver </a:t>
            </a:r>
            <a:br>
              <a:rPr lang="en-GB"/>
            </a:br>
            <a:r>
              <a:rPr lang="en-GB" i="1"/>
              <a:t>At-Fault Crash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13534-412E-4B72-B8BD-D2BD92270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15C150-48D7-45B8-8D12-654DB465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Limitations and Their Effects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635D5-E31C-430C-8BB3-AE4F16AD3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6F124-9655-46DD-913C-4AB76F09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Cognitive Limitations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E0103-D431-4390-8758-06E618CC0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9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70FB78A3176499ED8FCFD1AFB56A3" ma:contentTypeVersion="15" ma:contentTypeDescription="Create a new document." ma:contentTypeScope="" ma:versionID="b82c3db30b70e18fe0ea9b636c0ca23b">
  <xsd:schema xmlns:xsd="http://www.w3.org/2001/XMLSchema" xmlns:xs="http://www.w3.org/2001/XMLSchema" xmlns:p="http://schemas.microsoft.com/office/2006/metadata/properties" xmlns:ns2="3cfcede9-9a33-4aa6-9357-045c33580ffe" xmlns:ns3="e93acf5f-f59b-46bb-8c22-2b43a486ab2c" targetNamespace="http://schemas.microsoft.com/office/2006/metadata/properties" ma:root="true" ma:fieldsID="647dca6b0e94d4399b96af2c678491fd" ns2:_="" ns3:_="">
    <xsd:import namespace="3cfcede9-9a33-4aa6-9357-045c33580ffe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cede9-9a33-4aa6-9357-045c33580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3cfcede9-9a33-4aa6-9357-045c33580f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343430-F9D4-4C76-AA42-BA4375745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cede9-9a33-4aa6-9357-045c33580ffe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010EA9-AF96-413C-AB92-123911EFE2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CB93D-81A8-4D86-8C01-C697321C98B7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93acf5f-f59b-46bb-8c22-2b43a486ab2c"/>
    <ds:schemaRef ds:uri="3cfcede9-9a33-4aa6-9357-045c33580f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33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Introduction</vt:lpstr>
      <vt:lpstr>Driver Fatalities in 2019  All Ages</vt:lpstr>
      <vt:lpstr>Driver Fatalities in 2019  Age 65 Years and Older</vt:lpstr>
      <vt:lpstr>Driving Limitations</vt:lpstr>
      <vt:lpstr>Limitations Occurring in Older Drivers</vt:lpstr>
      <vt:lpstr>Older Driver  At-Fault Crash Risk</vt:lpstr>
      <vt:lpstr>Medical Limitations and Their Effects</vt:lpstr>
      <vt:lpstr>Cognitive Limitations</vt:lpstr>
      <vt:lpstr>Disorders Associated With Cognitive Impairment</vt:lpstr>
      <vt:lpstr>Disorders Associated With Cognitive Impairment</vt:lpstr>
      <vt:lpstr>Physical Limitations</vt:lpstr>
      <vt:lpstr>Disorders Associated With Physical Limitations</vt:lpstr>
      <vt:lpstr>Visual Limitations</vt:lpstr>
      <vt:lpstr>Disorders Associated With Visual Limitations</vt:lpstr>
      <vt:lpstr>Medications Associated With Impaired Driving</vt:lpstr>
      <vt:lpstr>Medication-Impairing Effects</vt:lpstr>
      <vt:lpstr>Deficits </vt:lpstr>
      <vt:lpstr>Categorizing Deficits Temporary vs Permanent Conditions</vt:lpstr>
      <vt:lpstr>Categorizing Deficits Temporary vs Permanent Conditions</vt:lpstr>
      <vt:lpstr>Temporary vs Permanent Deficits</vt:lpstr>
      <vt:lpstr>Temporary vs Permanent Deficits</vt:lpstr>
      <vt:lpstr>Warning Signs At Risk for Unsafe Driving</vt:lpstr>
      <vt:lpstr>Screening and Assessment</vt:lpstr>
      <vt:lpstr>Role of Screening </vt:lpstr>
      <vt:lpstr>Screening and Assessment</vt:lpstr>
      <vt:lpstr>Self-Assessments</vt:lpstr>
      <vt:lpstr>Driver Rehabilitation Program</vt:lpstr>
      <vt:lpstr>Driver Rehabilitation Recommendations</vt:lpstr>
      <vt:lpstr>Driving Status</vt:lpstr>
      <vt:lpstr>Levels of Driving  </vt:lpstr>
      <vt:lpstr>Driving Cessation Discussion</vt:lpstr>
      <vt:lpstr>Mobility Plan</vt:lpstr>
      <vt:lpstr>Take Home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1</cp:revision>
  <dcterms:created xsi:type="dcterms:W3CDTF">2022-06-15T11:08:06Z</dcterms:created>
  <dcterms:modified xsi:type="dcterms:W3CDTF">2022-06-15T11:08:07Z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0x01010023970FB78A3176499ED8FCFD1AFB56A3</vt:lpwstr>
  </property>
  <property fmtid="{D5CDD505-2E9C-101B-9397-08002B2CF9AE}" pid="3" name="MediaServiceImageTags">
    <vt:lpwstr/>
  </property>
</Properties>
</file>