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ustomXml" Target="../customXml/item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F2503-FC0F-4630-AAB3-0C7C89CA4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A39469-1351-4A0E-913E-8DE14E1DA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6A9E-01D7-4C42-B0BC-326633F0FF03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06BDD7-E8A3-42CE-901B-96F93A432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9EFEB8-D6C6-4222-B4E0-477BAD60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973C-4D78-44DA-83C9-B398BBB6B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0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491EB3-2996-4B19-BA51-03256998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D0191-E366-45BE-A8CE-C7B914FFE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A322F-6FFE-45C2-BF5B-5362A47B49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26A9E-01D7-4C42-B0BC-326633F0FF03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63566-9669-453D-96EF-9AF8BAAF3C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416CA-163E-4413-8C64-B9FC39945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3973C-4D78-44DA-83C9-B398BBB6B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6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156BE5-286B-4CDF-AB6D-3F3A7A1EC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545A6A-97AA-4769-B87D-145857B6F0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43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86567D-5E9B-45E3-B7E5-815011E90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2018 AHA/ACC Cholesterol Guidelines</a:t>
            </a:r>
            <a:br>
              <a:rPr lang="en-US" sz="2800" i="1"/>
            </a:br>
            <a:r>
              <a:rPr lang="en-US" sz="2800" i="1"/>
              <a:t>Shared-Decision Making </a:t>
            </a:r>
            <a:endParaRPr lang="en-US" sz="28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B21F67-7449-43CB-A366-FFD9A6F15F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42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2D4018-7248-4F3E-BA3B-A46EBC2AA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7 Approaches to Staying Heart Healthy</a:t>
            </a:r>
            <a:br>
              <a:rPr lang="en-US"/>
            </a:br>
            <a:r>
              <a:rPr lang="en-US" sz="3100" i="1"/>
              <a:t>American Heart Association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F3BA79-EF94-41D4-B4B5-7F26D4448B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29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019D14-CAC6-432E-8D98-BA09D3950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7 Approaches to Staying Heart Healthy</a:t>
            </a:r>
            <a:br>
              <a:rPr lang="en-US"/>
            </a:br>
            <a:r>
              <a:rPr lang="en-US" sz="3100" i="1"/>
              <a:t>American Heart Association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43BBDF-AF16-4F33-B308-E3EB8F3143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14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DDBDD2-D5D3-48E6-89AE-C72AB4F87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7 Approaches to Staying Heart Healthy</a:t>
            </a:r>
            <a:br>
              <a:rPr lang="en-US"/>
            </a:br>
            <a:r>
              <a:rPr lang="en-US" sz="3100" i="1"/>
              <a:t>American Heart Association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032B08-690E-443D-A821-E3EECDE26F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52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596A8A-1663-45AA-B0B1-AEB710A80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7 Approaches to Staying Heart Healthy</a:t>
            </a:r>
            <a:br>
              <a:rPr lang="en-US"/>
            </a:br>
            <a:r>
              <a:rPr lang="en-US" sz="3100" i="1"/>
              <a:t>American Heart Association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6D06DB-859A-4D64-876E-FE0985F6F5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39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E8C647-EB0A-4387-8582-E5029776F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Team-Based Care Is Key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4FC903-CB13-4256-9213-73B765222A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32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F5A07E-9F08-40CF-AE7C-1AA823EBB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Team-Based Care Is Key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A8336C-935A-44F8-ABFB-B99D29B8D2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05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9FD7B0-14D7-4D70-B36B-42B282CA1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of Very High-Risk Patient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242101-0C14-41F9-AF97-35575D5A68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68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9FFD73-3987-45A2-A444-1F148D874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Statin Intensity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2851CB-A6FD-4DBE-B736-2145A2FFA6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77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908219-0B80-4EC5-826C-46B79F6D7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MIRACL Study</a:t>
            </a:r>
            <a:br>
              <a:rPr lang="en-US"/>
            </a:br>
            <a:r>
              <a:rPr lang="en-US" sz="3100" i="1"/>
              <a:t>Early Statin Initiation Post-ACS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6BD15B-EC36-4869-9820-7A62290CC3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79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4EDC9B-6A52-47DC-AEE8-DF3F59EF6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689AA0-7C5D-4217-81EA-04D08266EB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0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2BF854-68D0-4FE5-961D-6ADFF89B4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MIRACL Study</a:t>
            </a:r>
            <a:br>
              <a:rPr lang="en-US" sz="2800"/>
            </a:br>
            <a:r>
              <a:rPr lang="en-US" sz="2800" i="1"/>
              <a:t>Results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89FEBB-1789-4C58-8686-8D35BA3C28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59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197269-D4D3-4632-9B86-1EBEC626E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MIRACL Study</a:t>
            </a:r>
            <a:br>
              <a:rPr lang="en-US"/>
            </a:br>
            <a:r>
              <a:rPr lang="en-US" sz="3100" i="1"/>
              <a:t>Results (cont)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9A8EAC-47C2-4631-B763-AA697AE6C8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40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23A09A-F54D-4F01-858D-3AFD4294D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MIRACL Study</a:t>
            </a:r>
            <a:br>
              <a:rPr lang="en-US"/>
            </a:br>
            <a:r>
              <a:rPr lang="en-US" sz="3100" i="1"/>
              <a:t>Results (cont)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A6C294-F005-4C65-ACD9-FC5F84B411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49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EAF7B4-94FA-4193-882B-B1D70463E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MIRACL Study</a:t>
            </a:r>
            <a:br>
              <a:rPr lang="en-US" sz="2800"/>
            </a:br>
            <a:r>
              <a:rPr lang="en-US" sz="2800" i="1"/>
              <a:t>Results (cont)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E72F9B-7AB7-4DA4-98C8-7255FCFC56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2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BB8D43-87E4-494B-A621-52899E035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IMPROVE-IT Trial</a:t>
            </a:r>
            <a:br>
              <a:rPr lang="en-US" sz="3200"/>
            </a:br>
            <a:r>
              <a:rPr lang="en-US" sz="2800" i="1"/>
              <a:t>Results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EA710A-45DF-4261-BF06-6DB8779DDF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13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3DE248-AA8C-40B0-BD3A-1074EB6B9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PCSK9 Inhibitor Trials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DED97A-E9E5-4703-A0C7-528E10E786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51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F365AE-98FD-49E6-B8DB-3E81B1FB0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Low Can LDL-C Go?</a:t>
            </a:r>
            <a:br>
              <a:rPr lang="en-US"/>
            </a:br>
            <a:r>
              <a:rPr lang="en-US" sz="3100" i="1"/>
              <a:t>PCSK9 Inhibitor Therapy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78A657-D47B-4E41-9AAD-E747D8E65A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32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7C4504-7E9E-4973-82E4-4D229869A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How Low Can LDL-C Go?</a:t>
            </a:r>
            <a:br>
              <a:rPr lang="en-US" sz="2800"/>
            </a:br>
            <a:r>
              <a:rPr lang="en-US" sz="2800" i="1"/>
              <a:t>PCSK9 Inhibitor Therapy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8B3AF9-53F9-4EFB-A110-26C838E043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18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6FE673-5BDA-4EF4-8A9F-82773EFE8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PCSK9 Inhibitors Significantly Reduce CV Events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3460A1-C98C-4D9B-BCB3-6970B3D05E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65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A2FDA1-DD09-4D49-891F-58568029D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EVOPACS Study</a:t>
            </a:r>
            <a:br>
              <a:rPr lang="en-US"/>
            </a:br>
            <a:r>
              <a:rPr lang="en-US" sz="3100" i="1"/>
              <a:t>Statin + PCSK9 Inhibitor Initiation Post-ACS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B1A32F-7C69-465C-A7FE-293AFDC9D0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29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A3430A-13AD-4290-81D4-512644F92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Lipid Management and Shared Decision-Making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80B982-8FD8-4604-BBFC-2F15DA1FE1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108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B0788E-B27F-4EE0-B0A0-9ACA2CDCD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EVOPACS Study</a:t>
            </a:r>
            <a:br>
              <a:rPr lang="en-US"/>
            </a:br>
            <a:r>
              <a:rPr lang="en-US" sz="3100" i="1"/>
              <a:t>Baseline Patient Characteristics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FB7BDB-825B-48CF-9625-2C56F695A6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648E76-EF3D-4D76-BB16-647D53D4C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EVOPACS Study </a:t>
            </a:r>
            <a:br>
              <a:rPr lang="en-US" sz="2800"/>
            </a:br>
            <a:r>
              <a:rPr lang="en-US" sz="2800" i="1"/>
              <a:t>Results</a:t>
            </a:r>
            <a:endParaRPr lang="en-US" sz="28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F4B7E4-3F40-49A6-82C8-B856893807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82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DA416D-01AC-4C3D-ADBC-ECC5D94E1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EVOPACS Study </a:t>
            </a:r>
            <a:br>
              <a:rPr lang="en-US" sz="2800"/>
            </a:br>
            <a:r>
              <a:rPr lang="en-US" sz="2800" i="1"/>
              <a:t>Results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2093EF-92FF-4998-8F39-96B4AE1035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18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4F8F1A-6611-4858-AE9C-FD43B46FA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EVOPACS Study </a:t>
            </a:r>
            <a:br>
              <a:rPr lang="en-US"/>
            </a:br>
            <a:r>
              <a:rPr lang="en-US" sz="3100" i="1"/>
              <a:t>Central Illustration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6598B5-4FB5-4411-B010-F716C3942D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296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AA5DAB-D675-4C2D-908D-ABB6AFC7B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Safety of PCSK9 Inhibitors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9784F3-C0F9-451D-923C-2D3FFE7845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061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4B4695-7C2A-4812-B809-BCD4797E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EVACS Studies</a:t>
            </a:r>
            <a:br>
              <a:rPr lang="en-US"/>
            </a:br>
            <a:r>
              <a:rPr lang="en-US" sz="3100" i="1"/>
              <a:t>2 Randomized, Double-Blind, Placebo-Controlled Trials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CACB7D-8F1E-4ED7-967A-0F817125D7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957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57A50E-125C-4242-B331-77B8CAB82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Rationale for Lp(a)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FCEA3D-FFFA-467C-84C2-8B7A6807C2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825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185415-FFCB-41E8-8C20-B31052CA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EVACS Studies</a:t>
            </a:r>
            <a:br>
              <a:rPr lang="en-US"/>
            </a:br>
            <a:r>
              <a:rPr lang="en-US" sz="3100" i="1"/>
              <a:t>Results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B6C71D-1B0C-410A-98F0-EE6E62B7B5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363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C99AEF-4CA5-4DB8-9D07-0116B8695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HUYGENS Imaging Study</a:t>
            </a:r>
            <a:br>
              <a:rPr lang="en-US"/>
            </a:br>
            <a:r>
              <a:rPr lang="en-US" sz="3100" i="1"/>
              <a:t>Effect of Evolocumab on Atherosclerotic Plaque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A165D7-8CEE-4BA9-A071-B937AC7877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122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88C13B-8DB8-4346-A969-F0060E277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HUYGENS Imaging Study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31ECEE-0ECE-4636-A832-85D8286A2A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37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18186B-4B22-4E27-9F92-E9F9EA383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B24323-7793-4282-B8C4-6621C55928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334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971994-3675-4F19-A48F-4C6F13F92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HUYGENS Imaging Study</a:t>
            </a:r>
            <a:br>
              <a:rPr lang="en-US"/>
            </a:br>
            <a:r>
              <a:rPr lang="en-US" sz="3100" i="1"/>
              <a:t>LDL-C Reduction and Change in FCT</a:t>
            </a:r>
            <a:endParaRPr lang="en-US" sz="31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4C0A18-A100-4E72-92AC-F1A10AECAC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021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DA01AC-570F-485A-B7CB-B066D9217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PACMAN-AMI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6D10B8-6BAF-4D1F-A9C0-4A7E6FB7B0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715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713302-7F03-4668-BD07-83D691EDB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Roboto Condensed"/>
              </a:rPr>
              <a:t>Discussing With the Patient About Cholesterol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C01F09-9ABB-4BB5-A146-E331A541AF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6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54AF53-70F1-417A-9695-F75B7DD4F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EVOLVE-MI</a:t>
            </a:r>
            <a:br>
              <a:rPr lang="en-US"/>
            </a:br>
            <a:r>
              <a:rPr lang="en-US" sz="3100" i="1"/>
              <a:t>EVOLocumab Very Early After MI – Study Design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92971B-E3BC-488B-8E4D-A8C304BA3C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906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CFC7C2-5596-4AFE-ACDB-C207CF34E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Bempedoic Acid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DCA2C3-D21A-4E38-B730-5F795923E4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011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D33301-5ADC-40C3-BE70-D54E6CEA0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2018 AHA/ACC Cholesterol Guidelines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C75EB2-EDA7-402D-9EA1-83FE849770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081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8B44C9-908C-4C25-BC4A-93BBE4A5C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2019 ESC/EAS Guidelines</a:t>
            </a:r>
            <a:br>
              <a:rPr lang="en-US"/>
            </a:br>
            <a:r>
              <a:rPr lang="en-US" sz="3100" i="1"/>
              <a:t>Lipid Management in Patients With ACS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AB14D5-4332-4E48-BD78-E05E77F758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127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F4DBE8-94DB-496B-AF7B-2E39754B3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2019 ESC Prevention Guidelines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BB4F30-1A94-4F3D-A716-0448BF52EC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572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54F946-1F05-43D2-A347-72FBFEEF8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Monitoring LDL-C in Patients With ACS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F5AA46-AF30-444B-8053-E6E18A9FA0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528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175799-E62E-4AC9-BDAE-F61947C6B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Coordination at Discharge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31CE20-44F7-4C48-986B-B455F986C1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12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AA2195-77F6-4558-86F0-62979D093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EA3CD8-75CE-475D-BCB7-5036AE36DB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16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285824-B264-4839-9FBA-59355E349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Wrap-Up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35EB07-9149-4293-BE6F-2AC2E5277B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743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45B132-28FD-4DE9-9947-23189E23F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Tips from Expert Faculty for Shared-Decision Making in</a:t>
            </a:r>
            <a:br>
              <a:rPr lang="en-US"/>
            </a:br>
            <a:r>
              <a:rPr lang="en-US"/>
              <a:t>Lipid Management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429457-6372-4AE4-BBA3-28F0C9619D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646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118F4A-1DA2-4B9E-8D5A-FA3D0A2F6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61157D-0E7E-421B-9BD7-0CABF04297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1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C29902-27F9-40AD-B884-F9F8B7E3D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A098EA-7712-4EAB-A1DE-C822C14768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28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B3F28B-CA36-479E-A4C2-FBF0D2BF0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High Risk for Subsequent Events After ACS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3104EF-B902-4BA0-B176-CA13C4458E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86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762E00-E01D-430E-B676-70E7AE584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Are the Goals for This Patient?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3A6E43-B227-4B56-B5F0-19134CDA82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38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085261-2630-4433-8F8A-527D4E247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Are the Goals for This Patient?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431BD7-584B-481F-B3E8-6AD98949BE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09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EFEC32F147BF44B6C53D2C0CEAFA82" ma:contentTypeVersion="18" ma:contentTypeDescription="Create a new document." ma:contentTypeScope="" ma:versionID="a313dd8767a5e76ed0d7f9faaebc67df">
  <xsd:schema xmlns:xsd="http://www.w3.org/2001/XMLSchema" xmlns:xs="http://www.w3.org/2001/XMLSchema" xmlns:p="http://schemas.microsoft.com/office/2006/metadata/properties" xmlns:ns2="0e7a60a3-04f0-4f22-b100-63592d3ac6fc" xmlns:ns3="e93acf5f-f59b-46bb-8c22-2b43a486ab2c" targetNamespace="http://schemas.microsoft.com/office/2006/metadata/properties" ma:root="true" ma:fieldsID="851ecc44944c6f41101f26d57ae19dc9" ns2:_="" ns3:_="">
    <xsd:import namespace="0e7a60a3-04f0-4f22-b100-63592d3ac6fc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7a60a3-04f0-4f22-b100-63592d3ac6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0e7a60a3-04f0-4f22-b100-63592d3ac6f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A27C390-E399-4CE0-BF1D-2C92D23B36FC}"/>
</file>

<file path=customXml/itemProps2.xml><?xml version="1.0" encoding="utf-8"?>
<ds:datastoreItem xmlns:ds="http://schemas.openxmlformats.org/officeDocument/2006/customXml" ds:itemID="{C37327E3-1B0F-40C4-BD7D-6618A3DDD67C}"/>
</file>

<file path=customXml/itemProps3.xml><?xml version="1.0" encoding="utf-8"?>
<ds:datastoreItem xmlns:ds="http://schemas.openxmlformats.org/officeDocument/2006/customXml" ds:itemID="{EB4CD641-0761-4E90-84C6-A97E7476363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</Words>
  <Application>Microsoft Office PowerPoint</Application>
  <PresentationFormat>Widescreen</PresentationFormat>
  <Paragraphs>49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Lipid Management and Shared Decision-Making</vt:lpstr>
      <vt:lpstr>Case Study</vt:lpstr>
      <vt:lpstr>Case Study (cont)</vt:lpstr>
      <vt:lpstr>Case Study (cont)</vt:lpstr>
      <vt:lpstr>High Risk for Subsequent Events After ACS</vt:lpstr>
      <vt:lpstr>What Are the Goals for This Patient?</vt:lpstr>
      <vt:lpstr>What Are the Goals for This Patient?</vt:lpstr>
      <vt:lpstr>2018 AHA/ACC Cholesterol Guidelines Shared-Decision Making </vt:lpstr>
      <vt:lpstr>7 Approaches to Staying Heart Healthy American Heart Association</vt:lpstr>
      <vt:lpstr>7 Approaches to Staying Heart Healthy American Heart Association</vt:lpstr>
      <vt:lpstr>7 Approaches to Staying Heart Healthy American Heart Association</vt:lpstr>
      <vt:lpstr>7 Approaches to Staying Heart Healthy American Heart Association</vt:lpstr>
      <vt:lpstr>Team-Based Care Is Key</vt:lpstr>
      <vt:lpstr>Team-Based Care Is Key</vt:lpstr>
      <vt:lpstr>Case Study of Very High-Risk Patient</vt:lpstr>
      <vt:lpstr>Statin Intensity</vt:lpstr>
      <vt:lpstr>MIRACL Study Early Statin Initiation Post-ACS</vt:lpstr>
      <vt:lpstr>MIRACL Study Results</vt:lpstr>
      <vt:lpstr>MIRACL Study Results (cont)</vt:lpstr>
      <vt:lpstr>MIRACL Study Results (cont)</vt:lpstr>
      <vt:lpstr>MIRACL Study Results (cont)</vt:lpstr>
      <vt:lpstr>IMPROVE-IT Trial Results</vt:lpstr>
      <vt:lpstr>PCSK9 Inhibitor Trials</vt:lpstr>
      <vt:lpstr>How Low Can LDL-C Go? PCSK9 Inhibitor Therapy</vt:lpstr>
      <vt:lpstr>How Low Can LDL-C Go? PCSK9 Inhibitor Therapy</vt:lpstr>
      <vt:lpstr>PCSK9 Inhibitors Significantly Reduce CV Events</vt:lpstr>
      <vt:lpstr>EVOPACS Study Statin + PCSK9 Inhibitor Initiation Post-ACS</vt:lpstr>
      <vt:lpstr>EVOPACS Study Baseline Patient Characteristics</vt:lpstr>
      <vt:lpstr>EVOPACS Study  Results</vt:lpstr>
      <vt:lpstr>EVOPACS Study  Results</vt:lpstr>
      <vt:lpstr>EVOPACS Study  Central Illustration</vt:lpstr>
      <vt:lpstr>Safety of PCSK9 Inhibitors</vt:lpstr>
      <vt:lpstr>EVACS Studies 2 Randomized, Double-Blind, Placebo-Controlled Trials</vt:lpstr>
      <vt:lpstr>Rationale for Lp(a)</vt:lpstr>
      <vt:lpstr>EVACS Studies Results</vt:lpstr>
      <vt:lpstr>HUYGENS Imaging Study Effect of Evolocumab on Atherosclerotic Plaque</vt:lpstr>
      <vt:lpstr>HUYGENS Imaging Study</vt:lpstr>
      <vt:lpstr>HUYGENS Imaging Study LDL-C Reduction and Change in FCT</vt:lpstr>
      <vt:lpstr>PACMAN-AMI</vt:lpstr>
      <vt:lpstr>Discussing With the Patient About Cholesterol</vt:lpstr>
      <vt:lpstr>EVOLVE-MI EVOLocumab Very Early After MI – Study Design</vt:lpstr>
      <vt:lpstr>Bempedoic Acid</vt:lpstr>
      <vt:lpstr>2018 AHA/ACC Cholesterol Guidelines</vt:lpstr>
      <vt:lpstr>2019 ESC/EAS Guidelines Lipid Management in Patients With ACS</vt:lpstr>
      <vt:lpstr>2019 ESC Prevention Guidelines</vt:lpstr>
      <vt:lpstr>Monitoring LDL-C in Patients With ACS</vt:lpstr>
      <vt:lpstr>Coordination at Discharge</vt:lpstr>
      <vt:lpstr>Case Study Wrap-Up</vt:lpstr>
      <vt:lpstr>Tips from Expert Faculty for Shared-Decision Making in Lipid Management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Fernandez Doble, Paula S.</dc:creator>
  <cp:lastModifiedBy>Fernandez Doble, Paula S.</cp:lastModifiedBy>
  <cp:revision>1</cp:revision>
  <dcterms:created xsi:type="dcterms:W3CDTF">2022-06-15T17:18:20Z</dcterms:created>
  <dcterms:modified xsi:type="dcterms:W3CDTF">2022-06-15T17:18:20Z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0x0101003FEFEC32F147BF44B6C53D2C0CEAFA82</vt:lpwstr>
  </property>
</Properties>
</file>