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FDD2-1203-446B-9B37-11E283A6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1572B-4ECC-4D69-8AE9-F6CB8CD5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0341-A5B1-40FF-A41B-2618277E2C34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8F428-58D1-4197-A613-E35AE8A1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D100F-320B-4026-AFD8-EB216A9D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0F054-4ECA-45D9-A115-1D498311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4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A494B-4775-4A79-ACF6-4AB5E42C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7833F-3D63-43D1-AFC8-E009A4139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62434-8C58-4C52-A493-6418BAB4E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0341-A5B1-40FF-A41B-2618277E2C34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A7E10-6778-4881-8B76-B8856B38A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02E3C-D3EF-45D1-AC2D-9C11A66E7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F054-4ECA-45D9-A115-1D498311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CF304-822A-40EF-8D11-C0AB5ED8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9D2EE-AB2D-4095-9672-A4AFBF2DF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18D189-C741-4AD4-8E7A-BAFD05F7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Underuse of Antiviral Therapy for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26E44-B123-4960-AC06-204BEC546F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D02A7D-A8B8-4270-8FB5-60E2EB64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7013-0620-454C-ABAD-CE7956539B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6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CD0AB3-5264-4AAD-957C-1230A41E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Underuse of Antiviral Medications for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CB6F7-EDDF-40D4-9590-2C60B81F1C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4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4680E5-B0DC-4CA3-AF5C-59CA1397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F7232-8D68-4393-B4BF-EF8E22BCD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2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ECC7FC-BBDB-4A97-9BEC-FB8F3681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Priority Groups for Antiviral Treatment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52946-522F-48C7-B627-EA7A2318B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1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840616-5C8A-44D4-B841-07519B61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Antiviral Treatment Recommendation for Non-High-Risk Outpatients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75D0D-B868-4EE2-B30E-2D62E570C1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292321-AD4C-4A28-A067-58481562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Optimal Timing of Antiviral Therapy in Critically Ill Patients in ICU With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53B1B-2BF9-4BDD-8BEF-B505B57B77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90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F32E7C-C558-44F2-AFFC-C65D9E03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of NAI Therapy After Hospital Admission and Hospital Lengths of Stay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54C03-7588-4EA9-B1C0-C700AFC13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C702D-5234-4E4A-9823-A0133CF3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6D848-48D7-4DF8-A172-85D621204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00D082-B302-49E8-9151-594BF980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Influenza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Antiviral </a:t>
            </a:r>
            <a:r>
              <a:rPr lang="en-US">
                <a:ea typeface="+mn-ea"/>
                <a:cs typeface="+mn-cs"/>
              </a:rPr>
              <a:t>Treatment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E07A3-0B5F-4D40-B578-BEA4DB6DE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BC57E4-9F51-49C1-ADC2-477AA270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4FB99-CBC8-4EE2-A410-F1A2EB232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54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C9F83E-4BCE-4D69-B960-BDDC52F8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Influenza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Antiviral </a:t>
            </a:r>
            <a:r>
              <a:rPr lang="en-US">
                <a:ea typeface="+mn-ea"/>
                <a:cs typeface="+mn-cs"/>
              </a:rPr>
              <a:t>Treatment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93B67-0A94-4E0C-A924-A3128ACE2A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3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76B7FF-4223-460B-AAF5-99C3C8CE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Influenza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Antiviral </a:t>
            </a:r>
            <a:r>
              <a:rPr lang="en-US">
                <a:ea typeface="+mn-ea"/>
                <a:cs typeface="+mn-cs"/>
              </a:rPr>
              <a:t>Treatment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9B70C-19A6-40E2-9154-28A5D23B9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48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AC65DF-4A8E-4D01-83A3-BA0C1B60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Treatment Duration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40AE1-5755-40DB-BE92-5930027C4F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4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89316E-460C-4EFC-A9B7-DC92D36F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0A1E3-BB65-4129-AAEF-7A61CDA36B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01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52FE90-7F9B-4468-B840-C24B7F64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Treatment Benefits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63A8C-EBA6-4891-B92C-174594EF1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3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32008-CE2B-4A47-B195-C0E53376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Treatment Benefits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6BC9B-FE3F-45D5-87C2-5C604F5C2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2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16EFC-66D4-40B8-95D7-C25DF8E0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93E1A-7CA3-43C2-A490-7BD3D4295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8E6244-D139-43BF-B566-38C84150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Chemoprophylaxis</a:t>
            </a:r>
            <a:br>
              <a:rPr lang="en-US"/>
            </a:br>
            <a:r>
              <a:rPr lang="en-US" sz="3100" i="1"/>
              <a:t>General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86840-0C31-47D1-B443-FA244EEC0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6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FA7EF-A7FA-4D0E-9211-56C81FFEC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Chemoprophylaxis</a:t>
            </a:r>
            <a:br>
              <a:rPr lang="en-US"/>
            </a:br>
            <a:r>
              <a:rPr lang="en-US" sz="3100" i="1"/>
              <a:t>General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50F31-3520-461C-B7E5-EEC03677A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2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C82BB-4580-4666-9B9F-65FE1B5C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Chemoprophylaxis</a:t>
            </a:r>
            <a:br>
              <a:rPr lang="en-US"/>
            </a:br>
            <a:r>
              <a:rPr lang="en-US" sz="3100" i="1"/>
              <a:t>General Recommendations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C5D8C-EEA0-4F08-A862-114DFBBA28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B0F2B6-D976-41DD-A977-DFB40A10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21165-4A01-41F4-8501-53E203F448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8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F9B27D-10BB-4658-9029-7A78B126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Pre-Exposure Chemoprophylaxis in Community Settings</a:t>
            </a:r>
            <a:b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100" i="1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 Certain Situations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F48FF-8655-4398-B5F7-DC01400414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05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D1F676-A819-4C39-88F3-DA38846B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Post-Exposure Chemoprophylaxis in Community Settings</a:t>
            </a:r>
            <a:br>
              <a:rPr lang="en-US"/>
            </a:br>
            <a:r>
              <a:rPr lang="en-US" sz="3100" i="1"/>
              <a:t>In Certain Situations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A8053-5F39-4688-B3CF-66694EF28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0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0CA91A-1E00-42A6-9B2C-A98B483B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Chemoprophylaxis in Community Settings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1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Clinical </a:t>
            </a:r>
            <a:r>
              <a:rPr lang="en-US" sz="3100" i="1">
                <a:ea typeface="+mn-ea"/>
                <a:cs typeface="+mn-cs"/>
              </a:rPr>
              <a:t>Notes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268F1-52F8-41DF-A19D-0065156D85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3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B2581-0198-4376-A531-9DF0A611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Chemoprophylaxis in Community Settings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en-US" sz="3100" i="1">
                <a:ea typeface="+mn-ea"/>
                <a:cs typeface="+mn-cs"/>
              </a:rPr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6A457-06B8-4CFB-BA86-78D6D901A1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8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26A0A-5221-4D16-8685-14EFBA81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70CA0-3135-404C-8593-939A2AFAB1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51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EA6F6B-DAB2-486F-A8E0-026C1633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59D74-6422-4431-8478-E1694E118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6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941263-B8EA-4C82-A8DD-A8453C58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Burden of Influenza: 2020-2021 Season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3F463-E64E-49B8-9844-0F3A24889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2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8A5DC-8372-4A1B-AF66-4AA8C4F7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C3714-6693-404F-BE4E-DEA21495B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3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1F84CA-71C2-44F1-9D20-076080B5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Populations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 High Risk for Influenza-Related Complications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87A77-05A5-4F63-AEB1-2C1F574E0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87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D1856E-870F-4B60-A7A5-49E62C15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Populations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 High Risk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en-US" sz="3100" i="1">
                <a:ea typeface="+mn-ea"/>
                <a:cs typeface="+mn-cs"/>
              </a:rPr>
              <a:t>Elderly and Very Young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68E63-466C-4EA0-B816-6B0792055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0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F80C04-483D-4D9B-9636-07FE647B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3F584-4EC5-4CA4-BB6C-DAC841E20E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C735C0-AA80-4348-AFA4-7B8FBD5E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Weekly US Influenza Surveillance Report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D6448-D738-4479-89EC-AF65B1E8EA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662B68-8803-4244-8CDA-33CBD2CF7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Populations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 High Risk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With </a:t>
            </a:r>
            <a:r>
              <a:rPr lang="en-US" sz="3100" i="1">
                <a:ea typeface="+mn-ea"/>
                <a:cs typeface="+mn-cs"/>
              </a:rPr>
              <a:t>Underlying Chronic Health Conditions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B698E-8F54-4A3F-8DA0-63B125ED7E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63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25AA3-13E2-42DE-8A91-A64294A5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Populations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 High Risk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en-US" i="1">
                <a:ea typeface="+mn-ea"/>
                <a:cs typeface="+mn-cs"/>
              </a:rPr>
              <a:t>Special Situations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C8C68-A59C-42EF-9098-90F368DC87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8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6352F4-6E66-4D45-A316-DBC8C713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Influenza in High-Risk Groups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0F19B-CC2B-4125-A6DC-10F140E0C3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1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0C1ACF-D32E-4121-BAE4-F8211824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C595B-9570-4676-97A7-8847BCEB2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28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B34E51-580F-49DE-B7BC-8EAD5590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>
                <a:ea typeface="+mn-ea"/>
                <a:cs typeface="+mn-cs"/>
              </a:rPr>
              <a:t>Selected Underlying Medical Conditions in Adults Hospitalized for Influenza</a:t>
            </a:r>
            <a:br>
              <a:rPr lang="en-US">
                <a:ea typeface="+mn-ea"/>
                <a:cs typeface="+mn-cs"/>
              </a:rPr>
            </a:br>
            <a:r>
              <a:rPr lang="en-US" sz="2700" i="1">
                <a:ea typeface="+mn-ea"/>
                <a:cs typeface="+mn-cs"/>
              </a:rPr>
              <a:t>2021-2022 Flu Season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E6A3D-017F-4610-A1F1-B461E198CC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1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115B3-09AD-438E-A414-CB92BDDD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Potential Effects of Influenza Infection on Adults With Chronic Health Conditions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AF7C9-DCCC-4A87-BEEA-3E11420881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6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5C570-C375-48D8-A1CE-96AF30F9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Influenza Exacerbates Chronic Health Conditions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F8488-5AB1-4FEA-B45D-1661F33D4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7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5347D-42B2-45EA-91FC-25B227A5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12207-77D9-4A5F-BF31-8B7B02E6A5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4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C91357-3BE9-4ADC-8114-44B234E9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Recommendations for Influenza Vaccination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A53B1-74E6-4B76-A821-BD61855DAC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8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B4E36-5D20-488D-8EA5-2D74201E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Medications Recommended for Treatment and Chemoprophylaxis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2D8AC-94C0-4004-81A3-DBCFB26275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96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CD444E-1636-4936-94DB-926A5DD2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Benefits of Influenza Vaccination for Adults With Chronic </a:t>
            </a:r>
            <a:br>
              <a:rPr lang="en-US" noProof="0"/>
            </a:br>
            <a:r>
              <a:rPr lang="en-US" noProof="0"/>
              <a:t>Health Conditions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AD753-3EA8-47F4-BF19-B75DF8CC0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3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A0FE4C-A6CB-4617-86C2-250227E2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Influenza Vaccination </a:t>
            </a:r>
            <a:r>
              <a:rPr lang="en-US">
                <a:ea typeface="+mn-ea"/>
                <a:cs typeface="+mn-cs"/>
              </a:rPr>
              <a:t>Coverage in Adults ≥ 18 Years</a:t>
            </a:r>
            <a:br>
              <a:rPr lang="en-US">
                <a:ea typeface="+mn-ea"/>
                <a:cs typeface="+mn-cs"/>
              </a:rPr>
            </a:br>
            <a:r>
              <a:rPr lang="en-US" sz="3100" i="1">
                <a:ea typeface="+mn-ea"/>
                <a:cs typeface="+mn-cs"/>
              </a:rPr>
              <a:t>2010-2021 Influenza Season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F8040-0531-41C3-893C-913E1FED44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66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3ABE41-C4BF-4B7D-B853-C3748AEE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Association Between COVID-19 Vaccination and Influenza Vaccination Rates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65DCF-1F7B-4431-8E93-77F6BB879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5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825982-BEAB-48CC-AF07-C363B514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Priority Groups for Antiviral Treatment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C2010-4346-4CA9-9D16-B6719A668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4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95598-743C-46BD-B2D6-BDD20D49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41D6D-930D-47E5-828F-25BF41D91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020C8D-E2FD-4DB7-BD7B-50678AE9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of Antiviral Therapy for Treatment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E2E94-6E1F-44CC-9732-21B9D0FF26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1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2C5CB7-B565-4F4A-9DA2-0B640EEB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CA332-CDA6-4BB1-BEEE-09B4977DC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05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318304-8154-4AC6-9B8C-B8FC994D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Treating Influenza Via Telehealth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5F268-6415-49FB-BA14-0B4D3A1B00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74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2A29B8-1491-4C93-9733-8C705D52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6BE42-D26A-41F1-9F25-365EAD909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3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A6ED99-7149-40F0-A266-0EEDC953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Recommendations for Chemoprophylaxis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F1F28-1720-4312-9895-1F2CEC630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1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25130E-A851-43E7-B854-3CBEDAF0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AE2D-1147-47CA-AA12-098FE9BA40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97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EC147-8B5B-4528-8196-62DAE6BF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Recommendations for Chemoprophylaxis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897AD-D60E-4230-8902-53FA7A05F1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1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CA9DBB-5E5A-485B-9444-157551E0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610D7-8ABE-4F04-B73C-48A3A39E7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5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1D9045-24F5-453B-8E2C-CB8509BF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50C33-E80F-45B2-B755-376E6F28C9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3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2FDB6-7272-4018-8AF8-587C9D07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ea typeface="+mn-ea"/>
                <a:cs typeface="+mn-cs"/>
              </a:rPr>
              <a:t>Burden of Influenza in the Pediatric Population 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D8CA9-CD3B-4106-8A62-38C67C42A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79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12D2CC-2E4C-4BCE-975F-7A482F42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Influenza-Associated Pediatric Hospitalizations</a:t>
            </a:r>
            <a:br>
              <a:rPr lang="en-US"/>
            </a:br>
            <a:r>
              <a:rPr lang="en-US" sz="3100" i="1"/>
              <a:t>2019-2020 Season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1D9FE-A1E5-4141-9CC6-1B75FBDAD4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9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E7C74B-A6EB-438D-A74D-9FEB0619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Influenza-Associated Pediatric Hospitalizations</a:t>
            </a:r>
            <a:b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100" i="1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By 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5F2FA-727A-4030-A066-D7632FA6FE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5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BDCB7-8A62-4BC0-9DC2-0FE0BAB5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Influenza-Associated Pediatric Deaths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F9902-DA91-4FE9-A3AF-F90479B9F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F78FA-9E7F-4AB2-A432-A48121E02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C811A-65D5-4C7F-8C42-25CDB48AF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00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E2DAF-8B31-48B6-97A6-77C34F98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Influenza-Related Complications in Children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84871-0668-47B2-8E21-F73E27F1AA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58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3D24D4-8614-4420-85F4-6DFD7BBF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Children at Greatest Risk of Serious Influenza-Related Complications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C97A6-BA57-49A8-A711-95B149C22F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4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58C8D-8605-46F0-BA08-1510FDC0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Antiviral Treatment in Primary Care Patients Presenting With ILI</a:t>
            </a:r>
            <a:br>
              <a:rPr lang="en-US"/>
            </a:br>
            <a:r>
              <a:rPr lang="en-US" sz="2800" i="1"/>
              <a:t>United States 2009-2016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8D6D3-28CD-4916-BDB5-3119BCB643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348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5687E-8571-4210-8CB2-C0BB7375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Pediatric Influenza Deaths During 2019-2020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F8418-90CE-4139-B6D4-215DEC7B7A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8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49794E-FE37-4CAA-AE4A-FAD8540B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981C9-2ECF-49C4-9214-813CCA9A9C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0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0ECB20-76CC-46BB-86F0-2A697A30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Is the Best Protection Against Influenza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631CB-95A4-4D26-BA55-DEBBF2EFCE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8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195AB-C281-42DD-870C-C67E4F3F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Benefits of Influenza Vaccination in Children</a:t>
            </a:r>
            <a:br>
              <a:rPr lang="en-US">
                <a:ea typeface="+mn-ea"/>
                <a:cs typeface="+mn-cs"/>
              </a:rPr>
            </a:br>
            <a:r>
              <a:rPr lang="en-US" sz="3100" i="1">
                <a:ea typeface="+mn-ea"/>
                <a:cs typeface="+mn-cs"/>
              </a:rPr>
              <a:t>Data From the 2019-2020 Influenza Season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971DE-CF84-4EF4-ABFD-753569A04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98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32A430-EE33-44EC-BD20-2B51D02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n-ea"/>
                <a:cs typeface="+mn-cs"/>
              </a:rPr>
              <a:t>Benefits of Influenza Vaccination in Children</a:t>
            </a:r>
            <a:br>
              <a:rPr lang="en-US">
                <a:ea typeface="+mn-ea"/>
                <a:cs typeface="+mn-cs"/>
              </a:rPr>
            </a:br>
            <a:r>
              <a:rPr lang="en-US" sz="3100" i="1">
                <a:ea typeface="+mn-ea"/>
                <a:cs typeface="+mn-cs"/>
              </a:rPr>
              <a:t>Data From the 2010-2014 Influenza Seasons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2B1F5-340E-43D9-8213-C87237263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8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05DEE7-FEBA-4313-AC99-27C0F066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B3723-15DD-4254-90CB-C573F6E03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449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44B01B-5363-42F0-8464-8F60FAEC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Influenza Vaccines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D40D2-6163-4F72-A5DF-FAC43196CB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59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B6360B-B1B4-45AE-A1DD-A0C2110D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6D7E7-7F3D-4BFB-9954-5250345A3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59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C03C30-1AD1-4B0C-86C7-F70F9FAC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Coadministration of Influenza Vaccine With Other </a:t>
            </a:r>
            <a:br>
              <a:rPr lang="en-US"/>
            </a:br>
            <a:r>
              <a:rPr lang="en-US"/>
              <a:t>Pediatric Vaccines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3CCA3-7D5F-4EE7-949D-CD922DC41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61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6872CD-CB53-4440-B8F0-AC5860EF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60EEE-28FD-4BE1-9FDF-8C736F4E2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4F0159-84D0-479F-9067-86594F86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Antiviral Treatment in Primary Care Patients Presenting With ILI</a:t>
            </a:r>
            <a:br>
              <a:rPr lang="en-US" sz="3200"/>
            </a:br>
            <a:r>
              <a:rPr lang="en-US" sz="2800" i="1"/>
              <a:t>According to Age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36421-52A6-4982-9E2E-8B284D0247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982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043326-1EC2-4508-A962-68EF521E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Influenza Vaccination Coverage in the Pediatric Population</a:t>
            </a:r>
            <a:br>
              <a:rPr kumimoji="0" lang="en-US" sz="36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100" i="1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2010-2021 Seasons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6C82A-DFC4-4DD2-BDF2-B15AFC119E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210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5C44F2-AA15-41BD-8475-33BAB5DC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AB542-A7C6-473A-824E-07A57FDBB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627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409F7-74C8-47EE-845D-1E2D7A20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for Improving Vaccination Coverage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3F051-B84F-49DA-876D-F236EAFD26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83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C209FD-B338-4C40-A405-D17B5F44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Decrease in Preventive Visits Due to COVID-19 Pandemic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9034A-6DCA-4144-8AEC-D88E1D8B3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39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0C35AE-A158-45E0-9E04-C87156B1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Involving the Healthcare Team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1B576-2ADE-4C3F-A2C6-48D3DD4E4F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294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B47DA3-F18C-4D59-8295-2D20F087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Consistent Messaging About Vaccination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D57AC-1397-4C31-84AE-C3D7BCE532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56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65D40F-2DCE-46E9-A452-335C6740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at Non-Clinic Settings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0557B-BA43-4631-93F0-A22B41D4F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424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640F82-208E-4172-9CF5-783337BE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87981-FB2F-4CA0-AC58-08C23CB72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7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CF2603-DE38-48B2-844C-5A2B43D4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Priority Groups for Antiviral Treatment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9F1C-9621-48C4-8BB9-6D9785A9FC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318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83C0D1-C734-403C-945D-064348C7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69FAF-5611-4718-9608-6778C880C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5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B496C4-0A03-43FF-A673-0347AC55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Antiviral Treatment in High-Risk Outpatients With an Acute Respiratory Illness</a:t>
            </a:r>
            <a:br>
              <a:rPr lang="en-US"/>
            </a:br>
            <a:r>
              <a:rPr lang="en-US" sz="2700" i="1"/>
              <a:t>United States, 2011-2016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E689C-2F80-49F4-9F1D-38F6B7B6D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5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D934D8-F08E-47AC-AA3F-C95CD9AF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Medications Recommended for Treatment and Chemoprophylaxis of Influenza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C57B0-36EE-4510-839F-635A775560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64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583090-FB9F-432C-A85B-94A91323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Recommendation for Chemoprophylaxis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F60D0-5AA8-475A-B04F-FCC6C4644E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6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1D4CEF-D8D4-415A-870F-F9381A0D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52910-60E9-4A27-A69F-BADE7607C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26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78A2C6-E9BF-4757-A11B-281BC19E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A1686-7325-47FA-927F-045ECC010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4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7" ma:contentTypeDescription="Create a new document." ma:contentTypeScope="" ma:versionID="132769ae9c10d8d266c715ef57be49f9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42ea98a7d62e9dfba9ca05971225d3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B4D5A3-FC81-4DAC-8E5E-27035EA220FD}"/>
</file>

<file path=customXml/itemProps2.xml><?xml version="1.0" encoding="utf-8"?>
<ds:datastoreItem xmlns:ds="http://schemas.openxmlformats.org/officeDocument/2006/customXml" ds:itemID="{A7EEF58F-360A-46D0-9330-F432288E7275}"/>
</file>

<file path=customXml/itemProps3.xml><?xml version="1.0" encoding="utf-8"?>
<ds:datastoreItem xmlns:ds="http://schemas.openxmlformats.org/officeDocument/2006/customXml" ds:itemID="{BA9A637F-F872-49DA-9455-57497455A63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Widescreen</PresentationFormat>
  <Paragraphs>88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Office Theme</vt:lpstr>
      <vt:lpstr>PowerPoint Presentation</vt:lpstr>
      <vt:lpstr>Program Agenda</vt:lpstr>
      <vt:lpstr>PowerPoint Presentation</vt:lpstr>
      <vt:lpstr>Question</vt:lpstr>
      <vt:lpstr>Antiviral Medications Recommended for Treatment and Chemoprophylaxis of Influenza</vt:lpstr>
      <vt:lpstr>Question</vt:lpstr>
      <vt:lpstr>Antiviral Treatment in Primary Care Patients Presenting With ILI United States 2009-2016</vt:lpstr>
      <vt:lpstr>Antiviral Treatment in Primary Care Patients Presenting With ILI According to Age</vt:lpstr>
      <vt:lpstr>Antiviral Treatment in High-Risk Outpatients With an Acute Respiratory Illness United States, 2011-2016</vt:lpstr>
      <vt:lpstr>Underuse of Antiviral Therapy for Influenza</vt:lpstr>
      <vt:lpstr>Question</vt:lpstr>
      <vt:lpstr>Reasons for Underuse of Antiviral Medications for Influenza</vt:lpstr>
      <vt:lpstr>Question</vt:lpstr>
      <vt:lpstr>Priority Groups for Antiviral Treatment of Influenza</vt:lpstr>
      <vt:lpstr>Antiviral Treatment Recommendation for Non-High-Risk Outpatients </vt:lpstr>
      <vt:lpstr>Optimal Timing of Antiviral Therapy in Critically Ill Patients in ICU With Influenza</vt:lpstr>
      <vt:lpstr>Timing of NAI Therapy After Hospital Admission and Hospital Lengths of Stay</vt:lpstr>
      <vt:lpstr>Question</vt:lpstr>
      <vt:lpstr>Influenza Antiviral Treatment Recommendations</vt:lpstr>
      <vt:lpstr>Influenza Antiviral Treatment Recommendations</vt:lpstr>
      <vt:lpstr>Influenza Antiviral Treatment Recommendations</vt:lpstr>
      <vt:lpstr>Antiviral Treatment Duration</vt:lpstr>
      <vt:lpstr>Question</vt:lpstr>
      <vt:lpstr>Antiviral Treatment Benefits</vt:lpstr>
      <vt:lpstr>Antiviral Treatment Benefits</vt:lpstr>
      <vt:lpstr>Question</vt:lpstr>
      <vt:lpstr>Chemoprophylaxis General Recommendations</vt:lpstr>
      <vt:lpstr>Chemoprophylaxis General Recommendations</vt:lpstr>
      <vt:lpstr>Chemoprophylaxis General Recommendations</vt:lpstr>
      <vt:lpstr>Pre-Exposure Chemoprophylaxis in Community Settings In Certain Situations</vt:lpstr>
      <vt:lpstr>Post-Exposure Chemoprophylaxis in Community Settings In Certain Situations</vt:lpstr>
      <vt:lpstr>Chemoprophylaxis in Community Settings Clinical Notes</vt:lpstr>
      <vt:lpstr>Chemoprophylaxis in Community Settings Summary</vt:lpstr>
      <vt:lpstr>PowerPoint Presentation</vt:lpstr>
      <vt:lpstr>Question</vt:lpstr>
      <vt:lpstr>Overall Burden of Influenza: 2020-2021 Season </vt:lpstr>
      <vt:lpstr>Question</vt:lpstr>
      <vt:lpstr>Populations at High Risk for Influenza-Related Complications</vt:lpstr>
      <vt:lpstr>Populations at High Risk Elderly and Very Young</vt:lpstr>
      <vt:lpstr>Weekly US Influenza Surveillance Report</vt:lpstr>
      <vt:lpstr>Populations at High Risk With Underlying Chronic Health Conditions</vt:lpstr>
      <vt:lpstr>Populations at High Risk Special Situations </vt:lpstr>
      <vt:lpstr>Burden of Influenza in High-Risk Groups </vt:lpstr>
      <vt:lpstr>Question</vt:lpstr>
      <vt:lpstr>Selected Underlying Medical Conditions in Adults Hospitalized for Influenza 2021-2022 Flu Season</vt:lpstr>
      <vt:lpstr>Potential Effects of Influenza Infection on Adults With Chronic Health Conditions</vt:lpstr>
      <vt:lpstr>Influenza Exacerbates Chronic Health Conditions</vt:lpstr>
      <vt:lpstr>Question</vt:lpstr>
      <vt:lpstr>Recommendations for Influenza Vaccination</vt:lpstr>
      <vt:lpstr>Benefits of Influenza Vaccination for Adults With Chronic  Health Conditions</vt:lpstr>
      <vt:lpstr>Influenza Vaccination Coverage in Adults ≥ 18 Years 2010-2021 Influenza Season</vt:lpstr>
      <vt:lpstr>Association Between COVID-19 Vaccination and Influenza Vaccination Rates</vt:lpstr>
      <vt:lpstr>Priority Groups for Antiviral Treatment of Influenza</vt:lpstr>
      <vt:lpstr>Question</vt:lpstr>
      <vt:lpstr>Timing of Antiviral Therapy for Treatment of Influenza</vt:lpstr>
      <vt:lpstr>Question</vt:lpstr>
      <vt:lpstr>Treating Influenza Via Telehealth</vt:lpstr>
      <vt:lpstr>Question</vt:lpstr>
      <vt:lpstr>General Recommendations for Chemoprophylaxis</vt:lpstr>
      <vt:lpstr>General Recommendations for Chemoprophylaxis</vt:lpstr>
      <vt:lpstr>PowerPoint Presentation</vt:lpstr>
      <vt:lpstr>Question</vt:lpstr>
      <vt:lpstr>Burden of Influenza in the Pediatric Population </vt:lpstr>
      <vt:lpstr>Influenza-Associated Pediatric Hospitalizations 2019-2020 Season </vt:lpstr>
      <vt:lpstr>Influenza-Associated Pediatric Hospitalizations By Age</vt:lpstr>
      <vt:lpstr>Influenza-Associated Pediatric Deaths </vt:lpstr>
      <vt:lpstr>Question</vt:lpstr>
      <vt:lpstr>Influenza-Related Complications in Children</vt:lpstr>
      <vt:lpstr>Children at Greatest Risk of Serious Influenza-Related Complications</vt:lpstr>
      <vt:lpstr>Pediatric Influenza Deaths During 2019-2020 </vt:lpstr>
      <vt:lpstr>Question</vt:lpstr>
      <vt:lpstr>Vaccination Is the Best Protection Against Influenza </vt:lpstr>
      <vt:lpstr>Benefits of Influenza Vaccination in Children Data From the 2019-2020 Influenza Season</vt:lpstr>
      <vt:lpstr>Benefits of Influenza Vaccination in Children Data From the 2010-2014 Influenza Seasons</vt:lpstr>
      <vt:lpstr>Question</vt:lpstr>
      <vt:lpstr>Types of Influenza Vaccines </vt:lpstr>
      <vt:lpstr>Question</vt:lpstr>
      <vt:lpstr>Coadministration of Influenza Vaccine With Other  Pediatric Vaccines</vt:lpstr>
      <vt:lpstr>Question</vt:lpstr>
      <vt:lpstr>Influenza Vaccination Coverage in the Pediatric Population 2010-2021 Seasons</vt:lpstr>
      <vt:lpstr>Question</vt:lpstr>
      <vt:lpstr>Strategies for Improving Vaccination Coverage</vt:lpstr>
      <vt:lpstr>Decrease in Preventive Visits Due to COVID-19 Pandemic</vt:lpstr>
      <vt:lpstr>Involving the Healthcare Team</vt:lpstr>
      <vt:lpstr>Consistent Messaging About Vaccination</vt:lpstr>
      <vt:lpstr>Vaccination at Non-Clinic Settings</vt:lpstr>
      <vt:lpstr>Question</vt:lpstr>
      <vt:lpstr>Priority Groups for Antiviral Treatment of Influenza</vt:lpstr>
      <vt:lpstr>Question</vt:lpstr>
      <vt:lpstr>Antiviral Medications Recommended for Treatment and Chemoprophylaxis of Influenza</vt:lpstr>
      <vt:lpstr>General Recommendation for Chemoprophylaxis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Eckstein, Zachary</dc:creator>
  <cp:lastModifiedBy>Eckstein, Zachary</cp:lastModifiedBy>
  <cp:revision>1</cp:revision>
  <dcterms:created xsi:type="dcterms:W3CDTF">2022-08-09T15:57:04Z</dcterms:created>
  <dcterms:modified xsi:type="dcterms:W3CDTF">2022-08-09T15:57:04Z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