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C565D-D946-4E61-A58D-D257ECD576C6}" v="6" dt="2022-10-04T14:03:34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3E14-A427-4B75-BD63-76EDF5DB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785F6-14A6-44DE-82B2-AFF66C5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E822-46C9-45E2-A563-58EBDAB719D1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6DAD4-12D6-4018-A64D-0B422A2B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B7976-2902-4CD3-A70B-52929CCB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81A0-5132-4980-8F08-080741F7B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3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6099A-845B-46DF-84C9-D0A1013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A9C6F-2A2B-4DA8-9344-A26996FEB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C8FD-7660-404F-84EF-C94F045A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E822-46C9-45E2-A563-58EBDAB719D1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508F6-0444-4C52-AD06-9FD1EB867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9051-387F-4189-811F-5F7CF9F0D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81A0-5132-4980-8F08-080741F7B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4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542EC2-CF77-44B7-9D19-A2F7D33C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BAA21-B738-4FF0-A1F0-86F78A6FA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647EC3-9059-4ACD-A970-8491E0E2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AGS Beers Criteria: Potentially Inappropriate Medication Use for the Treatment of Insomnia in Older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47381-E0D7-4C4E-9616-9BE55506D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53437C-B96D-4F01-BDBB-8193515E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AGS Beers Criteria: Potentially Inappropriate Medication Use for the Treatment of Insomnia in Older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A7ACE-D933-41AE-A00D-756EDABF6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F6BFC3-2432-4C7D-845A-853EB556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AGS Beers Criteria: Potentially Inappropriate Medication Use for the Treatment of Insomnia in Older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6EAC0-5F7E-48C0-A243-5EB3AEAC1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FC792-3DE0-4556-B336-ABEEBB14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AGS Beers Criteria: Potentially Inappropriate Medication Use for the Treatment of Insomnia in Older Adults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EE591-141E-4E7F-8CCF-B6D114ED7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873058-E9C1-4846-A127-547F56D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Ramelteon in the Elderly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4236A-389E-4E2F-80E8-C3D89F510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6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0F38E-01EC-4FAD-9456-48DA8107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Ramelteon in the Elderly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5820A-E67C-4ABF-A1FA-545A30609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FD88C-DF85-4021-A6C9-56667BEE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Doxepin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60F19-9D03-44AA-8CCB-F1B5E8594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2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AFF798-01A5-4068-88B9-E42806E6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Doxepin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70FE6-E692-4808-99FC-A77388FDC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97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857DA-B0F7-4A47-A275-93155EFB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Inhibition of Orexin Activity Promotes Sleep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4FD1E-91AF-4832-8225-8E9940D90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7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F54F3-CDCA-436F-9582-502FCBE2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DORA Class of Agents</a:t>
            </a:r>
            <a:br>
              <a:rPr lang="en-US"/>
            </a:br>
            <a:r>
              <a:rPr lang="en-US" sz="3100" i="1"/>
              <a:t>Pharmacology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22E6A-EBF4-47AB-A5E7-CE1C67948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0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CD54A-9955-4967-83F9-FDF04E69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74E3D-C7C5-4FE1-9C78-05E9C92FA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9F0DD-B5AA-4085-90DA-77886DC1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Suvorexant Data in Older Adults</a:t>
            </a:r>
            <a:br>
              <a:rPr lang="en-US"/>
            </a:br>
            <a:r>
              <a:rPr lang="en-US" sz="3100" i="1"/>
              <a:t>Prespecified Subgroup Analyses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AA5C-F982-476B-AF67-FD64BEE3C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3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5AC597-A1A8-42BE-9223-82BE8761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Suvorexant Data in Older Adults</a:t>
            </a:r>
            <a:br>
              <a:rPr lang="en-US"/>
            </a:br>
            <a:r>
              <a:rPr lang="en-US" sz="3100" i="1"/>
              <a:t>Prespecified Subgroup Analyses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67CCB-904A-4FD6-9283-7CE0711BAE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63815-1F8C-40FD-897C-6A4D7BA3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Lemborexant in Older Adults With Insomnia</a:t>
            </a:r>
            <a:br>
              <a:rPr lang="en-US"/>
            </a:br>
            <a:r>
              <a:rPr lang="en-US" sz="3100" i="1"/>
              <a:t>SUNRISE 1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2B14C-509B-4B39-9E3C-2B7962A75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BE083-B274-4748-BDAC-AE05949E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Lemborexant Assessed in Elderly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A0920-708A-405E-9B7D-CBD611F518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3EFAC6-E577-435D-8A77-6986AF06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Lemborexant 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9A459-977E-434B-9190-1CE5A3B94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13B22-B16C-422B-B6C3-A31C5A86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Daridorexant</a:t>
            </a:r>
            <a:br>
              <a:rPr lang="en-US"/>
            </a:br>
            <a:r>
              <a:rPr lang="en-US" sz="3100" i="1"/>
              <a:t>Clinical Data in Older Adult Patients With Insomnia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2FB87-7269-4315-A62D-1DA8FAA020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B15C73-362E-4293-A213-D44EFB8B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Daridorexant</a:t>
            </a:r>
            <a:br>
              <a:rPr lang="en-US"/>
            </a:br>
            <a:r>
              <a:rPr lang="en-US" sz="3100" i="1"/>
              <a:t>Clinical Data in Older Adult Patients With Insomnia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0B2A1-A7E4-4F30-B35A-FE3910CBD2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0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F496F4-30F8-400B-AC7C-256DE43D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Daridorexant Safety</a:t>
            </a:r>
            <a:br>
              <a:rPr lang="en-US"/>
            </a:br>
            <a:r>
              <a:rPr lang="en-US" sz="3100" i="1"/>
              <a:t>Clinical Data in Older Adult Patients With Insomnia</a:t>
            </a:r>
            <a:endParaRPr lang="en-US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C52F8-4E3D-444C-98EB-29204136B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9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0F16AD-2C09-47B1-B614-A0B13AD3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Daridorexant Extension Study </a:t>
            </a:r>
            <a:br>
              <a:rPr lang="en-US"/>
            </a:br>
            <a:r>
              <a:rPr lang="en-US" sz="3100" i="1"/>
              <a:t>Long-Term Safety/Efficacy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C3768-C2B1-476F-BA1B-FA40CA733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847AA1-D8A7-4EE6-9056-59C00256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802B1-37D7-4FE4-96F7-71D7DB3860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8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9CBDB-0287-482E-80BB-7947063F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3701A-5BBE-478F-89F8-793956697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7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01454-2A38-4F45-8904-9EB90DF8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28216-750E-4491-B2F7-5F5F3D88C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43B78-DB88-46C9-880B-28BA7BAE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Sleep With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F77B5-B872-4375-A467-08448B189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9935D-6887-4547-AC68-E2F9AA44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Menopause Affect Sleep?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768A9-1B0D-4A84-8F0A-6760790DD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2B6BE0-122E-47FF-B610-9A5389D0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Neurodegenerative Changes and Sleep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B3AB2-B927-4C9E-9A20-3BF9A2056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B6B619-22CA-4F7C-ACCD-127272DD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Poor Health Outcomes Associated With Insomnia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E472B-7EAB-479F-94A5-2C5FD5B90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5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DF947-D234-4EBF-B9D2-1D6409BE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Nonpharmacologic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2A964-F4E7-4C47-A895-E5A2D7C7DD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3B6E3-D1DF-4308-8D29-7D4054CD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Faculty</a:t>
            </a:r>
            <a:br>
              <a:rPr lang="en-US"/>
            </a:br>
            <a:r>
              <a:rPr lang="en-US" sz="3100" i="1"/>
              <a:t>Dr Benca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9285B7-2F44-418C-97A7-C82E6D23E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7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6" ma:contentTypeDescription="Create a new document." ma:contentTypeScope="" ma:versionID="8d01eb5009ab8bbacb93d6879691d9cb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965933e5646a02a785a3753d9d65f717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73ca87e-e0b1-4f9d-8065-80094c0d35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A51918-D4E6-4765-A382-46D97587D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803A02-0B15-46A8-9FA1-64F5BED2A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7AFA0-B37B-4EF2-A886-5C6B43639EF3}">
  <ds:schemaRefs>
    <ds:schemaRef ds:uri="573ca87e-e0b1-4f9d-8065-80094c0d3511"/>
    <ds:schemaRef ds:uri="http://schemas.microsoft.com/office/2006/documentManagement/types"/>
    <ds:schemaRef ds:uri="http://purl.org/dc/terms/"/>
    <ds:schemaRef ds:uri="http://purl.org/dc/dcmitype/"/>
    <ds:schemaRef ds:uri="e93acf5f-f59b-46bb-8c22-2b43a486ab2c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Introduction</vt:lpstr>
      <vt:lpstr>Introduction</vt:lpstr>
      <vt:lpstr>Changes in Sleep With Age</vt:lpstr>
      <vt:lpstr>How Does Menopause Affect Sleep?</vt:lpstr>
      <vt:lpstr>Neurodegenerative Changes and Sleep</vt:lpstr>
      <vt:lpstr>Poor Health Outcomes Associated With Insomnia </vt:lpstr>
      <vt:lpstr>Nonpharmacologic Therapy</vt:lpstr>
      <vt:lpstr>Expert Faculty Dr Benca</vt:lpstr>
      <vt:lpstr>AGS Beers Criteria: Potentially Inappropriate Medication Use for the Treatment of Insomnia in Older Adults</vt:lpstr>
      <vt:lpstr>AGS Beers Criteria: Potentially Inappropriate Medication Use for the Treatment of Insomnia in Older Adults</vt:lpstr>
      <vt:lpstr>AGS Beers Criteria: Potentially Inappropriate Medication Use for the Treatment of Insomnia in Older Adults</vt:lpstr>
      <vt:lpstr>AGS Beers Criteria: Potentially Inappropriate Medication Use for the Treatment of Insomnia in Older Adults</vt:lpstr>
      <vt:lpstr>Ramelteon in the Elderly</vt:lpstr>
      <vt:lpstr>Ramelteon in the Elderly (cont)</vt:lpstr>
      <vt:lpstr>Doxepin</vt:lpstr>
      <vt:lpstr>Doxepin</vt:lpstr>
      <vt:lpstr>Inhibition of Orexin Activity Promotes Sleep</vt:lpstr>
      <vt:lpstr>DORA Class of Agents Pharmacology</vt:lpstr>
      <vt:lpstr>Suvorexant Data in Older Adults Prespecified Subgroup Analyses</vt:lpstr>
      <vt:lpstr>Suvorexant Data in Older Adults Prespecified Subgroup Analyses (cont)</vt:lpstr>
      <vt:lpstr>Lemborexant in Older Adults With Insomnia SUNRISE 1</vt:lpstr>
      <vt:lpstr>Lemborexant Assessed in Elderly</vt:lpstr>
      <vt:lpstr>Lemborexant Safety</vt:lpstr>
      <vt:lpstr>Daridorexant Clinical Data in Older Adult Patients With Insomnia</vt:lpstr>
      <vt:lpstr>Daridorexant Clinical Data in Older Adult Patients With Insomnia (cont)</vt:lpstr>
      <vt:lpstr>Daridorexant Safety Clinical Data in Older Adult Patients With Insomnia</vt:lpstr>
      <vt:lpstr>Daridorexant Extension Study  Long-Term Safety/Efficacy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Kate Carpenter</cp:lastModifiedBy>
  <cp:revision>2</cp:revision>
  <dcterms:created xsi:type="dcterms:W3CDTF">2022-10-04T12:10:47Z</dcterms:created>
  <dcterms:modified xsi:type="dcterms:W3CDTF">2022-10-05T14:42:48Z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  <property fmtid="{D5CDD505-2E9C-101B-9397-08002B2CF9AE}" pid="3" name="MediaServiceImageTags">
    <vt:lpwstr/>
  </property>
</Properties>
</file>