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AC69-1CE6-8A17-6C2A-8C73ED79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755B9-A2AE-B178-80EF-D47F514E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FF05-0F44-4AA6-B126-6A50D9897E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6BC8E-F52F-F14F-E8D2-E62D6CA0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315F6-A82A-B994-D156-261B98A9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EA35-A7D5-4825-BBD5-56A1275E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7B5ED-C44D-2ECA-4A68-DCA1A5F3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9274F-074C-B44E-282E-1112D2190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1D720-5360-5311-2EB7-24C71CCAF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FF05-0F44-4AA6-B126-6A50D9897E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54B41-34CB-CBBC-378B-C8C5085A3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3502-91C7-A06B-A212-B4CF5D063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EA35-A7D5-4825-BBD5-56A1275EE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293C06-7746-0E91-E79B-E2B76A1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B981A-8124-F586-6070-54325DFE6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FAFBF-4101-9A1F-E396-93A8B8EC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the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4449A-E216-53FD-275C-7914E3B7F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AE16D-0788-5329-41D8-B6541FF1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the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249DC-3AA8-A2D7-24F2-4625441F6C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906FE9-36C8-163D-2CD4-D8FEC4B8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Decision Making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CF53A-5565-A246-B560-F3F00CD11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9FB0A-5F39-5588-9BCD-A99FFA41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General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F6B5E-326C-11C8-B45C-E1E2B7B26E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3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5E591-745D-9857-C91D-341C29FE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General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C7B07-9252-A7F1-8D66-615E7C9B5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81C56-5CA0-1FB3-6181-FE3FBBCB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Agent-Specific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686F2-37FD-4A28-E093-C31ACAD1D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1EB4D6-6759-2649-34D8-253DEFE4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Agent-Specific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B1741-FEA6-1857-4C45-D18A0D8B6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5F9E68-9220-21C4-3D8D-CF39369D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Agent-Specific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0D964-D2C0-6322-98C1-2C17ACA054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BF0130-EFD4-165C-B846-400AB4C9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Agent-Specific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DBFA1-550E-AD1C-D151-34D297C1F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2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E8DED4-6E1A-B40F-FBC7-D9C80934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Agent-Specific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0A6DF-04CC-60B4-E434-D959EA030B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D75377-8741-A183-A707-6AAE502F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Chronic Lymphocytic Leukemia: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0F4C1-26A5-0E8C-3DD1-FC0DDB547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5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8EECB-2DF8-5741-B493-6CF01AB2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 – Cardiovascular Effects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94070-DBED-D834-FEEC-33B781F1D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3A542E-5C5C-AC87-26E3-DB8441FC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 – Cardiovascular Effects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22AEF-D7EF-983C-62E0-8F7E1F1F29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AB3486-68D5-665A-695E-F419ABBC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 – Cardiovascular Effects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C5C9A-7D8E-E6BB-5876-F3D29FE55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C6C7C-B208-7466-4498-3922A55E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 – Bleeding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3EB95-A82D-1B98-938B-1C5A8EBA6B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6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AC4FB-A5FB-743C-3AB7-CB10DD9A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Venetoclax: General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ACE19-AC3B-2FBB-C43B-9DCCDB1E7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6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538BE7-82B1-5DF7-09FB-CDD58588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Venetoclax: General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AE415-C8FF-8685-2541-18526EF96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C5493-0780-7BE3-2E03-77344976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Venetoclax +/- Anti-CD20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72E19-3458-4A0D-009B-A2728F1C86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35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8C6C1-0281-F124-2EEA-9F10CC2C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Venetoclax: Neutropenia and TLS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236A9-C98A-10A0-013E-8AF8892E6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73F6E-CBA3-71A7-9609-FDD4094B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Venetoclax: TLS Risk Stratification and Prophylaxis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F6A5C-00A0-C2C2-E7F9-648D493F6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0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7CC7FE-D1D4-8B0A-57B9-C6CECFD1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PI3K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1AD66-AEB4-C160-2782-68A03D9AC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48EFA-0424-2A21-0349-FD1F1AB8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the Diagnosis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44AEF-47D2-97EA-6FA4-7003F49C54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434469-C6C9-C57B-E2A3-01A5F652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Pre-Therapy Patient Counseling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37EBE-60B7-0917-CD64-C35CC131F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60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54EF8-6EC1-78BC-FDE8-1B614A42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Pre-Therapy Patient Counseling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ACC73-8149-06DF-0D8E-D1D87379C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8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09E60-502B-8F7A-F80E-91718A70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Pre-Therapy Interprofessional Coordination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73377-1FE1-FBC3-031E-515FCDD57A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6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767ED6-3A85-5F17-FA46-B0E0F21A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Exchange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978AB-3E7F-F06B-B496-A550033CA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9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BA3D54-500E-D42F-B193-A0F58D5F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Management and Optimizing Adherence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1E058-20D4-DD86-0A73-5CB139AAB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66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41FFB-685A-EFB4-FFDA-BABCB10C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Anticipate Lymphocytosis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AFFE8-0473-CCC8-99A0-329ABC3BD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6E2DFA-2695-597C-C7E8-191D3EB9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Hypertension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9C36E-60B3-28E2-EECF-5D44A9582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26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283F91-AFAF-2AE2-AE9B-789F6DE4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Hypertension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52AE-EFE7-4E64-8942-C37074819D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2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1689B-3156-0F82-D988-AE905C0F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Hypertension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2CFCB-0708-C64C-D195-11B207688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77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AE241-04B9-5DAE-2B76-BB33E24E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Hypertension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2688F-E0F2-3F1D-B250-79F95B517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4ABC29-162C-C2AB-AC6D-D8845119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Does CLL Require Treatment?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A6A7F-5C4A-449B-3B22-989B8ACC4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1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9878B-6956-F2C5-758E-670A518D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Bleeding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67FF1-B46F-5F62-0743-443CA4C00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3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08DA3-E401-F013-A86E-6604E1DB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Bleeding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1904E-12AE-20A6-1098-1B7043306F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59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D9DC70-7E43-379B-CC65-4A7B37B5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Atrial Fibrillation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63A07-B0D6-6B31-1A8E-6158C6A716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0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CECBB4-85F4-CCC9-2D0F-26DFFC56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BTK Inhibitors: Management of Common Side Effects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E3AD1-E5D9-CBDC-16FB-1B39A6B13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76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49A2C-41EA-3DF2-FEC9-0ED0F3C4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Venetoclax: Dose Modification for Grade 3/4 AEs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DD3DC-C6B3-328A-732E-E445816DE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03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C1CA00-F4AE-30BC-3D82-C1F3B80D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 Therapy: Lead-In/Ramp-Up Strategies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46D2B-F0EC-6D58-EC7E-68A6E0160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87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E12D8-3F61-13DE-436F-DE444A07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 of Infusion Reactions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E529D-B8FF-19F7-D1CD-3024D5994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7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A6D8D-F9EB-0B09-51C9-C35444D4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Infusion Reactions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3EF90-270F-E564-64DA-BCF5CE838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15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9C2B36-B073-297D-36B0-1011A04B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Adherence to Improve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3889F-892A-B169-B253-D11EC2CB2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9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4265B-E930-1964-F3BD-2F67AF3C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Exchange: 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A91EE-6663-C42D-C827-DC036DE33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56CE0-93C2-BB44-6509-BC34EE48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Initiating Treatment as a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48761-BA21-E2BF-7748-D3D500BB0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76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E0ADF-E329-CBB8-AF24-5EA16DAE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154B5-3CFA-6D20-D567-CBBCFE75B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2B6F41-CF1C-704D-39C5-0811CB5C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NCCN Preferred Regimens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764F0-C69D-D352-CE1F-D573EB544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3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588032-DDB7-1944-AF72-70372ED8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the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E59D7-C719-0DCD-4A2C-44E10180C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4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FDBD85-7045-5ADF-CB00-7C533969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the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5FC77-E891-4D2B-71DC-851A99544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EC06E6-5AE9-E1E6-5CD9-67B27401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the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755FC-6036-7A44-1587-5F878E675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9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839A6E32-ED01-4DD5-BA8F-EE7E07017C26}"/>
</file>

<file path=customXml/itemProps2.xml><?xml version="1.0" encoding="utf-8"?>
<ds:datastoreItem xmlns:ds="http://schemas.openxmlformats.org/officeDocument/2006/customXml" ds:itemID="{2BF0F73F-32CD-42B5-A154-E3D26A435E94}"/>
</file>

<file path=customXml/itemProps3.xml><?xml version="1.0" encoding="utf-8"?>
<ds:datastoreItem xmlns:ds="http://schemas.openxmlformats.org/officeDocument/2006/customXml" ds:itemID="{0ADAA951-13AB-4355-A0C1-4000C1274A7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48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Chronic Lymphocytic Leukemia: Overview</vt:lpstr>
      <vt:lpstr>Making the Diagnosis</vt:lpstr>
      <vt:lpstr>When Does CLL Require Treatment?</vt:lpstr>
      <vt:lpstr>Initiating Treatment as a Care Team</vt:lpstr>
      <vt:lpstr>NCCN Preferred Regimens</vt:lpstr>
      <vt:lpstr>Considerations for the Care Team</vt:lpstr>
      <vt:lpstr>Considerations for the Care Team</vt:lpstr>
      <vt:lpstr>Considerations for the Care Team</vt:lpstr>
      <vt:lpstr>Considerations for the Care Team</vt:lpstr>
      <vt:lpstr>Considerations for the Care Team</vt:lpstr>
      <vt:lpstr>Shared Decision Making</vt:lpstr>
      <vt:lpstr>BTK Inhibitors: General Considerations</vt:lpstr>
      <vt:lpstr>BTK Inhibitors: General Considerations</vt:lpstr>
      <vt:lpstr>BTK Inhibitors: Agent-Specific Considerations</vt:lpstr>
      <vt:lpstr>BTK Inhibitors: Agent-Specific Considerations</vt:lpstr>
      <vt:lpstr>BTK Inhibitors: Agent-Specific Considerations</vt:lpstr>
      <vt:lpstr>BTK Inhibitors: Agent-Specific Considerations</vt:lpstr>
      <vt:lpstr>BTK Inhibitors: Agent-Specific Considerations</vt:lpstr>
      <vt:lpstr>BTK Inhibitors – Cardiovascular Effects</vt:lpstr>
      <vt:lpstr>BTK Inhibitors – Cardiovascular Effects</vt:lpstr>
      <vt:lpstr>BTK Inhibitors – Cardiovascular Effects</vt:lpstr>
      <vt:lpstr>BTK Inhibitors – Bleeding</vt:lpstr>
      <vt:lpstr>Venetoclax: General Considerations</vt:lpstr>
      <vt:lpstr>Venetoclax: General Considerations</vt:lpstr>
      <vt:lpstr>Venetoclax +/- Anti-CD20</vt:lpstr>
      <vt:lpstr>Venetoclax: Neutropenia and TLS</vt:lpstr>
      <vt:lpstr>Venetoclax: TLS Risk Stratification and Prophylaxis</vt:lpstr>
      <vt:lpstr>PI3K Inhibitors</vt:lpstr>
      <vt:lpstr>Pre-Therapy Patient Counseling</vt:lpstr>
      <vt:lpstr>Pre-Therapy Patient Counseling</vt:lpstr>
      <vt:lpstr>Pre-Therapy Interprofessional Coordination</vt:lpstr>
      <vt:lpstr>Expert Exchange</vt:lpstr>
      <vt:lpstr>Treatment Management and Optimizing Adherence</vt:lpstr>
      <vt:lpstr>BTK Inhibitors: Anticipate Lymphocytosis</vt:lpstr>
      <vt:lpstr>BTK Inhibitors: Hypertension Management</vt:lpstr>
      <vt:lpstr>BTK Inhibitors: Hypertension Management</vt:lpstr>
      <vt:lpstr>BTK Inhibitors: Hypertension Management</vt:lpstr>
      <vt:lpstr>BTK Inhibitors: Hypertension Management</vt:lpstr>
      <vt:lpstr>BTK Inhibitors: Bleeding Management</vt:lpstr>
      <vt:lpstr>BTK Inhibitors: Bleeding Management</vt:lpstr>
      <vt:lpstr>BTK Inhibitors: Atrial Fibrillation Management</vt:lpstr>
      <vt:lpstr>BTK Inhibitors: Management of Common Side Effects</vt:lpstr>
      <vt:lpstr>Venetoclax: Dose Modification for Grade 3/4 AEs</vt:lpstr>
      <vt:lpstr>Combination Therapy: Lead-In/Ramp-Up Strategies</vt:lpstr>
      <vt:lpstr>Prevention of Infusion Reactions</vt:lpstr>
      <vt:lpstr>Management of Infusion Reactions</vt:lpstr>
      <vt:lpstr>Optimizing Adherence to Improve Outcomes</vt:lpstr>
      <vt:lpstr>Expert Exchange: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Edling, Emily</cp:lastModifiedBy>
  <cp:revision>1</cp:revision>
  <dcterms:created xsi:type="dcterms:W3CDTF">2022-08-25T18:04:45Z</dcterms:created>
  <dcterms:modified xsi:type="dcterms:W3CDTF">2022-08-25T18:04:45Z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