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EA3C-8D6F-4D22-9BBC-E23030CA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6EEE9-76F7-497C-B0BA-A4E3232C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C2B-0FF5-4A16-8F52-D7423FCBAAC6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0E397-C6D0-4B74-B1C9-304D5E95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76193-5B0A-4376-A17C-61AB7732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863-5EF5-4BB3-9F2E-A873BEEBD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3E949-C14A-484E-9627-D01384F6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0391-F195-46F0-8A24-975A2D9B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1683E-1BC3-4707-89C9-DDACB8F9D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EC2B-0FF5-4A16-8F52-D7423FCBAAC6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77F86-15D0-4EF7-8478-A1EBABE4F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427B5-36AB-42AF-90E3-1ABF2E704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A863-5EF5-4BB3-9F2E-A873BEEBD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4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557D44-B885-4213-A62D-10B83A50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the Joint Health Journey</a:t>
            </a:r>
            <a:br>
              <a:rPr lang="en-US"/>
            </a:br>
            <a:r>
              <a:rPr lang="en-US"/>
              <a:t>for Patients With Hemophilia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D4671-BBD0-4671-9CF1-545B000D6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D8F26-C3D9-4CF2-93F3-8A22446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Hemophilia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77B3A-7F79-41A7-B874-CACFF1B3A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C928BC-C478-4FE2-8E9D-974F3AE0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Sites of Bleeding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C9C8B-E1CD-4DD4-9F6F-00E30CA7A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00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5F9AB2-F55E-436A-9808-0BB80751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Hemarthrosis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1DDEE-13F3-4B8E-84DC-48B7F01B2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50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3EF759-C046-484F-9E9D-E9226D43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Joint Disease in Hemophilia Prior to Prophylaxis</a:t>
            </a:r>
            <a:br>
              <a:rPr lang="en-US" altLang="en-US"/>
            </a:br>
            <a:r>
              <a:rPr lang="en-US" altLang="en-US" i="1"/>
              <a:t>Scope of the Problem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68342-82D4-485B-AC3A-37B72F170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24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3DBFE8-A1AA-4559-ABB1-9E6793F1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Time to First Joint Bleed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A6465-6D71-4C72-A534-31C2579FB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0EBAF-526C-4D85-9CAC-0ADA7A3D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Hemarthrosis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E86A8-22E9-48F9-9A4D-40A5B462B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502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D3F24F-FE84-4FD5-8232-78514E4C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Recurrent Joint Bleeds Lead to Progressive Joint Damage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34950-5EA7-4879-9543-B4FC85D27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11D3E-B1FF-408B-82D4-4C4DBDAB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Tsar in Waiting</a:t>
            </a:r>
            <a:br>
              <a:rPr lang="en-US" altLang="en-US"/>
            </a:br>
            <a:r>
              <a:rPr lang="en-US" altLang="en-US" i="1"/>
              <a:t>Alexis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4537C-1D55-40FB-9B56-2B2C1D3C3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3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0A032-2AD6-4CA7-9EBA-33B1C6FA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Acute Joint Bleeds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CC39C-8A96-4B56-A089-748CF9572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8137EA-B0D7-4A78-99DF-18CB31CF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WFH Guideline Recommendations for the Management of Chronic Synovitis/Arthropathy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DCD6C-5A31-4A39-86EF-231F6CD5A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239F8-9386-441D-A9BE-57F89376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75976-E35B-49C6-91AD-F5DB9804F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98D785-786A-4489-8F93-801DB566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Prevention/Monitoring of Joint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11642-D282-4016-9AED-699B1E865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2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174327-191E-4CC9-ADAC-10397220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Interprofessional Comprehensive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158D0-95DA-4B70-91A1-B8FCF272D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06BCBD-E3B4-4844-8CCE-46ECBD3C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BACB6-A7DD-493C-9EC1-3E3267866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522551-508E-4BE0-AE6E-7D38CE32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cs typeface="Calibri" panose="020F0502020204030204" pitchFamily="34" charset="0"/>
              </a:rPr>
              <a:t>Evolution of Care for Hemophilia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602FB-CBCE-45A2-A90A-B4B17463F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FC78DF-DA5C-47E3-98AA-9E1750E9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Prophylaxis Is the Standard of Care for Hemophilia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ECF88-BB72-4BA7-B1F8-E17B73B00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06C04-E23A-4F7B-8D00-4AF6CBCE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WFH Recommends Individualized Prophylaxis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C7BB1-392C-4716-B92D-5CA0E42BA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9B489-D583-4DE2-8A58-E9ABCAAC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Individualized Prophylaxis</a:t>
            </a:r>
            <a:br>
              <a:rPr lang="en-GB" altLang="en-US"/>
            </a:br>
            <a:r>
              <a:rPr lang="en-GB" altLang="en-US" i="1"/>
              <a:t>Based on </a:t>
            </a:r>
            <a:r>
              <a:rPr lang="en-US" i="1"/>
              <a:t>Pharmacokinetics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01589-BA48-4E59-8463-1382A7403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238928-4A6A-40C9-9C68-C9502B83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Individualized Prophylaxis</a:t>
            </a:r>
            <a:br>
              <a:rPr lang="en-GB" altLang="en-US"/>
            </a:br>
            <a:r>
              <a:rPr lang="en-GB" altLang="en-US" i="1"/>
              <a:t>Based on </a:t>
            </a:r>
            <a:r>
              <a:rPr lang="en-US" i="1"/>
              <a:t>Pharmacokinetic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FDD1B-BEE5-45F6-8413-15AFFCEEF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463F27-CB85-4340-96FB-F047C115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Factors That Influence Bleeding Patterns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4933F-E861-41FE-A847-3F9EEA111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3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45A25-F4E8-4E77-A935-E428F424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cs typeface="Calibri" panose="020F0502020204030204" pitchFamily="34" charset="0"/>
              </a:rPr>
              <a:t>PROPEL Study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7CBF4-2899-47E2-A488-FEC1A15526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400CD9-57D4-41F1-9A93-ECEBC349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80CBC-FDF6-4E98-8707-DEE5317A6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89F5E-F939-4C26-A720-BA9E7488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PROPEL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1EA50-7B14-4B54-BAB8-1DEC903A1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3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B01030-5079-4442-B81E-18050CEE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Nonreplacement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FA83D-9C10-4C87-B2DB-4FEABDA16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04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B549A0-F636-4397-9484-9F7E016D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Novel Approaches to Hemophilia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9AC0F-4998-479F-8892-2D94B46D3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84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C3A2A7-569B-4D91-81DF-23211826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Emicizumab</a:t>
            </a:r>
            <a:br>
              <a:rPr lang="en-GB" altLang="en-US"/>
            </a:br>
            <a:r>
              <a:rPr lang="en-GB" altLang="en-US" sz="3100" i="1"/>
              <a:t>Low Bleed Rates in </a:t>
            </a:r>
            <a:r>
              <a:rPr lang="pt-BR" altLang="en-US" sz="3100" i="1"/>
              <a:t>HA Patients </a:t>
            </a:r>
            <a:r>
              <a:rPr lang="en-US" sz="3100" i="1"/>
              <a:t>of All Ages With/Without FVIII Inhibitors </a:t>
            </a:r>
            <a:r>
              <a:rPr lang="en-GB" altLang="en-US" sz="3100" i="1"/>
              <a:t> </a:t>
            </a:r>
            <a:endParaRPr lang="en-US" sz="31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60CAF-64B2-4CC4-A3CF-29E31B23D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8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EA548-4F41-45D7-B397-D12D4841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C46DF-1AE8-4D5C-942B-25C0D3B6B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7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535E6-200B-404F-97DB-D6E8599F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9F5CD-CF18-47A4-8706-A073FD459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1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2D91D0-F71B-4F59-B64D-2124F329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5EBD5-0546-40D6-8257-9ACD9CE97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91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953677-7524-4820-AC0F-441FDA5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DB179-3978-4FC4-858B-07F2DB643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23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182DA0-F267-4155-B1B1-01633C59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Evolves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7C2A9-E36F-4719-A72A-82C51093C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3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D10E26-2B16-4803-AB1D-836F37B3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48C41-5FDD-4BC2-8FC5-63B0CE74F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E2943D-1BBD-4580-9FF2-A8FB01A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78CA0-693F-4320-BE45-35D11A909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5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4001B1-E71C-44BC-AB9C-31974711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Outcome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5B851-8351-41DF-B9FA-F10DA07C84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8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A48CDD-F207-46C2-9A0B-B9214B30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E593C-77DE-462E-89F6-40A2DBD4C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12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D27991-EFE6-4190-8041-934F2C8B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30F4C-0FDB-401B-9180-6FC4484F8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8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6787E-2192-4922-A27C-D0197C22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0674D-E644-4845-A876-26D00B16B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87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0BF7B-B83E-4202-9E8A-3F617463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A0FA1-2121-4965-99F6-37C4A95BE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62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F734BE-F783-4F03-9BB0-36C7F0F1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78E02-7C3E-4FA7-B6FF-4D4E2CF12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3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4622A-C7FF-43EA-BB49-5527B671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00BB1-0345-4439-9BA0-0A37B6A58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23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1F76E-32D6-4BBC-8E10-C811678B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C13B6-9164-4C15-8126-E2EEE1B839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17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467CD-9F8F-4F22-9563-09F1536F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DA86C-F59C-40FA-88CD-36B9B4A72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6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FFDB2F-1669-4E68-9CCF-1C07B0D1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5BC21-D402-492A-A42F-542D98393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550FEA-F09D-4F0F-8CEA-23806AA9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Pre-Polling Question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8193B-6631-4652-91D0-13C070634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315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3D36A-CC5B-474E-95ED-0EE35C90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6444A-AB60-4DBE-A017-A6DB367C2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05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8828B2-C71A-4479-A562-85AFE262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Outcome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6118B-A90D-4E37-B4D3-3E78F7A14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2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AA3456-0B18-48F7-9648-6CC0C217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Post-Polling Question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720B9-6B48-4D20-A8F1-CB22B61A7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7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952B1-1CD1-4BA7-8C53-80518EFA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Post-Polling Question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F3A0C-9755-4357-B36F-EEDD23B33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9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88A404-3D16-4F7C-AF49-5F3BD2EE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Post-Polling Question 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B955F-C682-475E-85A4-77C1CA3AA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6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98F2A7-FCD7-4BCD-B929-FA8D7A6C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564E8-7951-4207-9E65-AE47019A9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7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C1958B-2AE1-46F3-9D0E-F4CA733C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7C77E-9497-4356-83B5-469942201E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9E9BAC-588A-4AD8-B24E-A76E4AE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Pre-Polling Question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0F49D-AA83-4043-9456-D0774DB48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E706C-EBE0-49CE-A8EB-F23C49C6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Pre-Polling Question 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17B74-B40E-4758-A3A8-37D9E8596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0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8A9D6C-66DC-4530-BD9D-F4E8F6C1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E753D-2C1C-4827-8E79-AC7B258E4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56391B-78E2-485D-AF2B-1A38A9AE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Hemophilia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9BF9A-A0E6-48DC-91BA-0BC747E07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31AAF662-0194-4811-B5F4-415289C86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44a6-14cb-4f4b-ada6-445a4558a380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5D243A-0F29-4C8A-96B5-6154DDDA21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218F17-0040-430C-99F7-5C85D0A0E342}">
  <ds:schemaRefs>
    <ds:schemaRef ds:uri="http://purl.org/dc/elements/1.1/"/>
    <ds:schemaRef ds:uri="http://purl.org/dc/terms/"/>
    <ds:schemaRef ds:uri="e93acf5f-f59b-46bb-8c22-2b43a486ab2c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74144a6-14cb-4f4b-ada6-445a4558a3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49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Navigating the Joint Health Journey for Patients With Hemophilia </vt:lpstr>
      <vt:lpstr>PowerPoint Presentation</vt:lpstr>
      <vt:lpstr>PowerPoint Presentation</vt:lpstr>
      <vt:lpstr>Agenda</vt:lpstr>
      <vt:lpstr>Pre-Polling Question 1</vt:lpstr>
      <vt:lpstr>Pre-Polling Question 2</vt:lpstr>
      <vt:lpstr>Pre-Polling Question 3</vt:lpstr>
      <vt:lpstr>PowerPoint Presentation</vt:lpstr>
      <vt:lpstr>Hemophilia</vt:lpstr>
      <vt:lpstr>Classification of Hemophilia</vt:lpstr>
      <vt:lpstr>Sites of Bleeding</vt:lpstr>
      <vt:lpstr> Hemarthrosis</vt:lpstr>
      <vt:lpstr>Joint Disease in Hemophilia Prior to Prophylaxis Scope of the Problem </vt:lpstr>
      <vt:lpstr>Time to First Joint Bleed</vt:lpstr>
      <vt:lpstr> Hemarthrosis</vt:lpstr>
      <vt:lpstr>Recurrent Joint Bleeds Lead to Progressive Joint Damage</vt:lpstr>
      <vt:lpstr>The Tsar in Waiting Alexis</vt:lpstr>
      <vt:lpstr>Treatment of Acute Joint Bleeds</vt:lpstr>
      <vt:lpstr>WFH Guideline Recommendations for the Management of Chronic Synovitis/Arthropathy</vt:lpstr>
      <vt:lpstr>Prevention/Monitoring of Joint Disease</vt:lpstr>
      <vt:lpstr>Interprofessional Comprehensive Care Team</vt:lpstr>
      <vt:lpstr>PowerPoint Presentation</vt:lpstr>
      <vt:lpstr>Evolution of Care for Hemophilia</vt:lpstr>
      <vt:lpstr>Prophylaxis Is the Standard of Care for Hemophilia</vt:lpstr>
      <vt:lpstr>WFH Recommends Individualized Prophylaxis</vt:lpstr>
      <vt:lpstr>Individualized Prophylaxis Based on Pharmacokinetics</vt:lpstr>
      <vt:lpstr>Individualized Prophylaxis Based on Pharmacokinetic (Cont)</vt:lpstr>
      <vt:lpstr>Factors That Influence Bleeding Patterns</vt:lpstr>
      <vt:lpstr>PROPEL Study</vt:lpstr>
      <vt:lpstr>PROPEL Study</vt:lpstr>
      <vt:lpstr>Nonreplacement Therapy</vt:lpstr>
      <vt:lpstr>Novel Approaches to Hemophilia Therapy</vt:lpstr>
      <vt:lpstr>Emicizumab Low Bleed Rates in HA Patients of All Ages With/Without FVIII Inhibitors  </vt:lpstr>
      <vt:lpstr>Summary</vt:lpstr>
      <vt:lpstr>PowerPoint Presentation</vt:lpstr>
      <vt:lpstr>Patient Case 1</vt:lpstr>
      <vt:lpstr>Polling Question</vt:lpstr>
      <vt:lpstr>Case Evolves</vt:lpstr>
      <vt:lpstr>Discussion Question</vt:lpstr>
      <vt:lpstr>Case Outcome</vt:lpstr>
      <vt:lpstr>Patient Case 2</vt:lpstr>
      <vt:lpstr>Polling Question</vt:lpstr>
      <vt:lpstr>Discussion Question</vt:lpstr>
      <vt:lpstr>Discussion Question</vt:lpstr>
      <vt:lpstr>Discussion Question</vt:lpstr>
      <vt:lpstr>Patient Case 3</vt:lpstr>
      <vt:lpstr>Polling Question</vt:lpstr>
      <vt:lpstr>Discussion Question</vt:lpstr>
      <vt:lpstr>Discussion Question</vt:lpstr>
      <vt:lpstr>Patient Case 4</vt:lpstr>
      <vt:lpstr>Patient Outcome</vt:lpstr>
      <vt:lpstr>Post-Polling Question 1</vt:lpstr>
      <vt:lpstr>Post-Polling Question 2</vt:lpstr>
      <vt:lpstr>Post-Polling Question 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Joint Health Journey for Patients With Hemophilia </dc:title>
  <dc:creator>Parsuram, Pranay</dc:creator>
  <cp:lastModifiedBy>Parsuram, Pranay</cp:lastModifiedBy>
  <cp:revision>1</cp:revision>
  <dcterms:created xsi:type="dcterms:W3CDTF">2022-08-31T09:28:38Z</dcterms:created>
  <dcterms:modified xsi:type="dcterms:W3CDTF">2022-08-31T09:28:41Z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  <property fmtid="{D5CDD505-2E9C-101B-9397-08002B2CF9AE}" pid="3" name="MediaServiceImageTags">
    <vt:lpwstr/>
  </property>
</Properties>
</file>