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128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589F-28A3-7BEE-0EF4-6D11E49C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11449-24D4-9A5A-0FC1-238D6AEA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C699-E906-4E5A-9BB0-398F34039A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6523D-304E-5035-9AE5-20D8CAC0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98437-A30D-8AE5-E016-BBF91122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41E-9268-4713-8C26-202F94E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6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C7597-4022-8534-1198-4317E8F5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18CC7-E662-C387-6BAB-45C425CE1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71CB-6691-1A82-5A22-1DEE3FCCC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BC699-E906-4E5A-9BB0-398F34039A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13DF4-124A-87B9-5498-3C928157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8E1BA-8D13-B043-4BA9-C51F50DB9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F41E-9268-4713-8C26-202F94E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0C07A4-86E3-4895-C0BF-CC8D0D25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57117-A803-EFD0-2A41-D0B401638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7DDAFF-1FCE-609B-8135-67649449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SGLT2 Inhibitor Treatment in HFrEF: Significant Reductions Regardless of Diabetes Status at Baseline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02D5A-14EF-259E-0316-95309D578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16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ECC772-23E4-995B-C02E-88FBD006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PRESERVED-HF Trial</a:t>
            </a:r>
            <a:br>
              <a:rPr lang="en-US"/>
            </a:br>
            <a:r>
              <a:rPr lang="en-US" i="1"/>
              <a:t>Results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DA9FD-F8BE-CC09-F8D8-4AE1098F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69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A2A44-43F2-0FE0-7164-C4C5D977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2: Use of SGLT2 Inhibition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CF39D-BAC2-61B3-766B-8DAFEEBDDC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450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FE8356-7B11-D2DF-EF73-DB3C83CC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2: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D0B79-B057-7EBE-91CC-D58305A19A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94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2F271-EB59-E7AE-40B3-5C939403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 for Patients With Mildly Reduced LVEF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DEF3F-1FAE-F3A4-A366-821B68A12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04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44A9A6-F1B8-C665-9443-B7747A44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 of Natural History Plus Clinical Trajectory Provides a      More Complete Patient Description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79256-5D54-A9CE-95A4-0186A01C72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5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0DACD-34A4-322C-FAA8-973FB856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 for Patients With HFimpEF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329BA-1C05-36F7-17C9-DB13E43FF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5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4FABF4-B2E0-70D3-792D-B340183C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TRED-HF: Worse Outcomes in Patients Following Withdrawal </a:t>
            </a:r>
            <a:br>
              <a:rPr lang="en-US"/>
            </a:br>
            <a:r>
              <a:rPr lang="en-US"/>
              <a:t>of Drug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8714E-B0E2-355F-2CCF-A131E2A11F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05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372234-D372-C554-5E3F-581EC6E0F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81EBE-C372-9D06-60E1-E2B637970F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41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920CA-A768-49B2-1305-F3EBCC2D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91CCD-2B3D-AFF7-B319-B191043A2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91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CC9F2E-145E-C485-87F1-C1D3676D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E58CF-30CA-D6A3-F5F8-6AE95A62C3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1F8D18-9CC3-C038-25F1-39609D18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Meta-Analysis of EMPEROR-Reduced and DAPA-HF Trials Highlight the Benefit of SGLT2 Inhibitors in HFrEF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2FB66-4D91-299C-A351-21B149B0D1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92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F38F9A-D8C3-6CD0-A71F-9A2DD9A6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F2DD5-B638-C952-49C8-C763CC595A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209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1A09E4-7F5A-D992-00A0-75DA9A2C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Maintenance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92646-9E7F-394E-FB9B-713FF2A7AD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83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FA968C-01F9-B22B-379E-9EA6C6C3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Maintenance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EEDA6-436E-46D5-9DD3-A8B178843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60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1AFF57-CE22-1818-ABE8-6E63EF05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Reason to Embrace Quadruple Medical Therapy for HF: Medications Enable Tolerance of Each Other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14CEC-E5E2-314B-A3B0-B7041837C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64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DD6246-C0C8-555C-4DC4-A1D25A76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Optimize GDMT Before Hospital Discharge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EDC8D-5741-E8A8-AED1-A6EE9702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8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BA9A75-2FAD-E38C-C5B0-1E997802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Principles and Targets of HFrEF Pharmacotherapy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5115B-5CBF-DACE-2B14-0557ED989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821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E28905-CAE7-48BA-9970-F1ACFC5AC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3: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1CDA5-4F52-5414-1DEF-A59F41B2F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12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72797-8889-6A84-8578-58D63045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3: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3927C-4F7F-A9A4-DA52-0996EC81C6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68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A4BC2F-315D-4ABB-E755-CE240107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3: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A2731-1405-C0EC-EEC1-077C4AF3FD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890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053A94-9459-E5B0-6BE2-1F84F1C1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3: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E0CD8-A3C4-1FA0-9EAB-E8E7CBF75E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3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A9517B-DFE3-68BA-B7A6-A996D841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Cumulative Impact of Evidence-Based HFrEF Medical Therapies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0B2FA-E362-F476-90CE-F2A1A8A7F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00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880DE-685A-474C-4E8D-5A92DE6B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9E947-8041-2042-03A3-A6C935B89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7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C5D23-DD17-38BF-9464-36B74FE8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Timing of GDMT Benefits in HFrEF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069CB-DEB9-7832-1FD1-B98F7C66A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07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B2F71D-234B-07ED-4D66-362E2225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of SGLT2 Inhibitor Benefit in HFrEF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293E5-4C88-3015-084A-228AA661C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C7270-6755-ABE9-2DAE-7EB80D89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of SGLT2 Inhibitor Benefit in HFrEF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55717-DC96-DD2B-2948-549119855C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5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410107-7280-C3C8-9707-0D99A7C1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of SGLT2 Inhibitor Benefit in HFrEF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CFE6A-E83C-8860-DA57-BAE356F2F2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5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FCE9BD-7FAB-1493-78EF-BC82E37D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Benefits of Initiating ARNI+BB+MRA+SGLT2I as First-line Treatment for HFrEF vs Drawn-Out Historical Sequencing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1B511-3C87-97E4-A00B-977BB6CC9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6899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57F737-DCB3-292D-0C4B-CC786F19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European Recommendations for the Treatment of Patients </a:t>
            </a:r>
            <a:br>
              <a:rPr lang="en-US"/>
            </a:br>
            <a:r>
              <a:rPr lang="en-US"/>
              <a:t>With HFrEF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70453-0C81-7ACA-56FF-29DCDA1216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E19130-3B33-B6BE-B452-77C57378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 Recommendations for the Treatment of Patients With HFrEF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53F04-1583-FCA9-2765-9261EBE27B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2C9B69-E36F-752A-10B5-14C150BD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70208-D978-5B24-49A2-06C29F1B86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D6C1D6-DFCC-8EBA-2EEE-7A667664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EMPEROR-Preserved Primary Endpoint: </a:t>
            </a:r>
            <a:br>
              <a:rPr lang="en-US"/>
            </a:br>
            <a:r>
              <a:rPr lang="en-US"/>
              <a:t>Composite of First Adjudicated HHF or CV Death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975FB-4B1C-0FD7-62FC-1C9AF7CC3D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4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399183-B5B4-132D-8FB9-34F3B9A1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Dapagliflozin in HF with Mildly Reduced or Preserved EF</a:t>
            </a:r>
            <a:br>
              <a:rPr lang="en-US"/>
            </a:br>
            <a:r>
              <a:rPr lang="en-US" sz="3100" i="1"/>
              <a:t>Data From DELIVER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A4D67-B9CC-BE1D-9171-26DC44BC1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CC825-B199-6C9E-5CFE-0D96821F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Older RCTs in HFmrEF and HFpEF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A2A45-822E-3C82-85A6-9B9330571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46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34087-19AE-C873-7175-E814CB5C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AHA/ACC/HFSA Recommendations for Patients With </a:t>
            </a:r>
            <a:r>
              <a:rPr lang="en-US"/>
              <a:t>HFmrEF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2FCA9-84CA-23A0-71C1-F1530969D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B05431-66AD-970A-CF7F-51180431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AHA/ACC/HFSA Recommendations for Patients With </a:t>
            </a:r>
            <a:r>
              <a:rPr lang="en-US"/>
              <a:t>HFpEF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97EAF-DC2D-500E-C1DF-8B2A578060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8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DCDC2B-C49C-E4C2-ECC8-67B6A033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Cumulative Impact of Evidence-Based HFrEF Medical Therapies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1E270-3554-A311-2BDD-7F7B83BE8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12D719-776D-D492-3D93-A81F11FF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Approach to HF Medications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FC6A6-3395-DBDE-B6F5-091BD4ECE6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1A8C74-73AB-133A-BC56-C9562EDC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15367-2E21-4635-3CBD-D6B649C05D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85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88A01F-66C5-B5D9-F846-63C809FE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LVEF Is an Integrative, But Imprecise, Measure of Cardiac Function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65F48-F194-F221-F77A-D444B82F24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41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D6881D-B4CC-2190-4C76-119F9457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LVEF Remain an Important Measure in Your Clinical Decision-Making for Patients With HF?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AFF84-534F-700B-E90B-E47462C35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7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EE34B7-7481-4ED5-B8E7-EFD65C27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4B5DA-292B-E690-3209-E8369941D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3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57ED01-4DAC-23CF-CE7E-7B68664E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Universal Definition of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E12FB-E938-9E83-9755-1731F920DB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05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722EE4-17EB-2EC3-7962-2D084D61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Universal Definition of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AB634-924E-E820-7980-0FEDDBF0F0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6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BB3BB-562F-03AB-2D7C-95FB329A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Universal Definition of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4CE7A-08AB-CBDF-EBBD-48E60EBAB7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8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F4FAEB-B343-4924-99C0-DC1D3E01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Universal Definition of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FFDBC-BB12-8616-3814-6BA3CB711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6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18D349-B034-B6C7-9D95-4AC6F702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Distribution of LVEF in HF Population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4D795-D8ED-6D6A-D046-DED1BD605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2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A35833-D906-7129-1DB1-B4BD57C4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LVEF Remain an Important Measure in Your Clinical Decision-Making for Patients With HF?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AF026-8F57-E8AC-B0F1-49AFA117ED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4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74CBCF-C6E5-9B44-65F0-9821A6EE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European and US HF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015B1-1613-C1EB-6F02-BAF51F4F05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9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E95C2C-F8EC-5D93-6843-AFD0605D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LVEF Remain an Important Measure in Your Clinical Decision-Making for Patients With HF?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5D20E-B1C3-5F37-8030-D294E9990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22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257E14-6C9C-A04E-6BA2-84FF51F3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Variation in Event Rates By LVEF: Data From PARAGON-HF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A75B9-C8BA-28BD-1F8B-C84080154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63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FCA040-7615-A0D2-2AB0-D5597097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LVEF Remain an Important Measure in Your Clinical Decision-Making for Patients With HF?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AB7BF-3D82-944A-2C0C-49957264FC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816C87-1627-6C45-5C5F-D652E5A7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D4866-498B-354E-05BD-A5AA162769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9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CF692D-E379-BA67-F713-0B566C30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LVEF Remain an Important Measure in Your Clinical Decision-Making for Patients With HF?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E0996-581B-27AA-1796-50F7BC89FC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3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DFE201-86F0-9B99-9C38-75A92711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for Device Therapy: ESC 2021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58D67-C3D5-C18C-48B5-9FC69CB3A8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0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3A9F71-724C-C035-3AC9-176DF55A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Trials in HFpEF </a:t>
            </a:r>
            <a:br>
              <a:rPr lang="en-US"/>
            </a:br>
            <a:r>
              <a:rPr lang="en-US" i="1"/>
              <a:t>Outcomes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59FE0-7658-09C0-D19B-5E1BB9C195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0"/>
    </mc:Choice>
    <mc:Fallback>
      <p:transition advClick="0" advTm="9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EB52F8-9A50-D454-667D-6396B531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Candesartan Across EF the Spectrum </a:t>
            </a:r>
            <a:br>
              <a:rPr lang="en-US"/>
            </a:br>
            <a:r>
              <a:rPr lang="en-US" i="1"/>
              <a:t>Data From CHARM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2ACDB-B40F-2A43-FE68-81FB26CD3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6DB606-6FE5-C729-DE95-1D3BE96A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Spironolactone Across EF Spectrum </a:t>
            </a:r>
            <a:br>
              <a:rPr lang="en-US"/>
            </a:br>
            <a:r>
              <a:rPr lang="en-US" i="1"/>
              <a:t>Data From TOPCAT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167E6-ACEF-ABBA-FE4F-CFBDA5F09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4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CAF8D-14AB-C5A0-883A-13383404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Beta-Blockers Across the EF Spectrum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DD170-F252-FA05-E62D-871A034F1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5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B2054-521A-B631-E4B0-A13834EE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ARNI in Patients With HFpEF: </a:t>
            </a:r>
            <a:br>
              <a:rPr lang="en-US"/>
            </a:br>
            <a:r>
              <a:rPr lang="en-US" i="1"/>
              <a:t>Data From PARAGON-HF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D3CED-E17C-C93E-7DF2-320BD6E007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5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263C3C-0E95-29B9-DCBB-2550E5F0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SGLT2 Inhibition Provides Benefit Across the EF Spectrum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695A9-A1C0-C8AA-2E2C-9FFDDA6690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79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0BA3E4-2592-D7FB-9E60-98311E29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SGLT2 Inhibition in Patients With LVEF &gt; 40%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99F1B-AC7C-20E1-6F44-9132DB548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1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83978A-499C-0E1A-FCD9-07CAF90A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Influence of LVEF on the Effect of SGLT2 Inhibition on Time to CV Death/HHF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B748A-C284-8683-960F-831566E1A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7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2C1924-1724-1EDF-0C9D-78E9A3A0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8D6F0-25E5-4D67-51CB-4D7602CEAA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9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6A8991-8934-6B65-D1E6-411FCEE5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SGLT2 Inhibition in Patients With LVEF &gt; 40%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6733C-9C9C-2AFF-D970-037A8BAD45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6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A46BE9-9368-4148-FCBF-CD1E1056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SGLT2 Inhibition in Patients With LVEF &gt; 40%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D52F1-B39F-91D9-BA28-3A0709CCE1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2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E19323-ABD8-EC8B-A336-DBB36340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LVEF an Imperfect, but Accepted, Standard to Guide </a:t>
            </a:r>
            <a:br>
              <a:rPr lang="en-GB"/>
            </a:br>
            <a:r>
              <a:rPr lang="en-GB"/>
              <a:t>Contemporary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5A83C-91FD-F355-161A-DF5F5BA209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08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5C1FC5-16BF-FEF6-9178-0E8FCDF7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LVEF an Imperfect, but Accepted, Standard to Guide </a:t>
            </a:r>
            <a:br>
              <a:rPr lang="en-GB"/>
            </a:br>
            <a:r>
              <a:rPr lang="en-GB"/>
              <a:t>Contemporary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72FDA-BDD5-558A-03B8-36A4D19CD9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5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C74186-AA29-EA1A-58EE-12E6A08F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LVEF an Imperfect, but Accepted, Standard to Guide </a:t>
            </a:r>
            <a:br>
              <a:rPr lang="en-GB"/>
            </a:br>
            <a:r>
              <a:rPr lang="en-GB"/>
              <a:t>Contemporary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3F590-1741-3B7C-2D7D-CD3D24BD2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2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D686C9-BE73-1CD6-5007-63C608A4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Echocardiography Is Still Needed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B2385-D27F-524B-8A41-0D7CE1C33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2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83ECDB-D5A8-8A94-4F86-1F1F5AD1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7FFD3-7B40-747B-064B-7A5CBF835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CD5026-0EE9-5A70-C7F5-1B458DF4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Foundational Therapies for HFrEF: European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236F3-BDD1-AEDA-F145-65C449EB1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9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523F3-1484-FF75-3138-A5CEB5C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Consistent Recommendations in US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1D783-4A05-122B-002C-C696E3D4F6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1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FB9291-3C25-0653-FEEB-8E9D5CB8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Additive Effect on HF Outcomes With More Comprehensive Treatment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18B4E-88B9-5C9B-FEBA-BF2180FB3B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7ADC89-7E4B-E14A-074C-BFEFEDE0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Mortality Among Patients Diagnosed With HF Is High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7B87F-DEF3-D50C-2976-B141C7C2D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29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2DE2E2-2A5F-8B28-13AF-D4BC5C1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Accelerated and Personalized Therapy for HFrEF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1762C-60EA-886B-6EAC-DAE2219D45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DE8673-FCBB-7C0B-277E-A2B20C3B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Each Worsening HF Event Is Associated With a High Risk of Recurrent Hospitalization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C62A3-6418-3EDE-5712-92807C947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74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D42752-C213-B25A-6235-E2616B50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Worsening HF Events Become More Frequent As HF Progresses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E61F7-74B8-6E7D-BDB2-2F3A38569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95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88000-48FC-8518-00D4-DA39ED1E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Initiate GDMT Early and Continue for the Long-Term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DBFCB-AE6E-C27B-C294-D2891D916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2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164F2D-F0E7-90CE-4419-1580786C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PIONEER-HF: Sacubitril/Valsartan vs Enalapril in Patients Hospitalized With HF (</a:t>
            </a:r>
            <a:r>
              <a:rPr lang="en-US"/>
              <a:t>EF ≤ 40%)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500EA-1476-2017-FA76-24CC991DFB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19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F51831-EF91-6F02-B5C1-812610A6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EMPULSE: Efficacy and Safety of SGLT2 Inhibition in Hospitalized Patients With HF (HFrEF and HFpEF)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C8068-0639-A64B-866B-B7657224C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44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C9E586-186A-8C59-D219-9916BF9D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SOLOIST-WHF: Sotagliflozin vs Placebo in Patients With Diabetes and Recent Worsening HF (HFrEF and HFpEF)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A4247-9C15-7844-A8DE-8DCE727B29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93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61A184-8242-A24D-F6FB-2953818A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AFFIRM-AHF: Ferric Carboxymaltose for Iron Deficiency at Hospital Discharge After Acute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DB407-8AC8-5896-1EF1-5F7A1CC26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672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47646-B696-D058-8844-A0123010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SGLT2 Inhibition Seen Early in HFrEF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58F7-097D-69DD-A4EA-794B917725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957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72E4EA-1830-58F7-C363-25C737C5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AEs With HF Medications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C0252-9F86-5B48-CC7F-40EA5F1F1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34FA33-52E7-ABF5-5D30-3BA07CEB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Pharmacologic Treatment for Stage C HFrEF in 2013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CC705-88D0-FD00-90D3-B5CB75166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406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3EE35-C18B-1526-BD62-7CCA1909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Common AEs in Patients With HFrEF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364E0-99ED-B2CE-2D4B-141A10E0FB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23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105FE8-9966-E9D2-76F5-584A9921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Tailor Medical Therapy According to Clinical Profile: Order of Drugs Determined by Clinical Profile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8D91F-65C2-94E4-29DC-E641FE196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297CF6-3CA9-CAC1-4744-57551A85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Interdisciplinary Patient Management Is Part of a Broader, </a:t>
            </a:r>
            <a:br>
              <a:rPr lang="en-US"/>
            </a:br>
            <a:r>
              <a:rPr lang="en-US"/>
              <a:t>Long-Term Care Strategy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668EE-F0D4-C713-2068-962E8F802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561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C0DCC-0706-A3C7-B746-F72C5108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 Seemingly “Minor” Interventions Can Have a Significant Effect on Outcomes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DEB97-A02A-4E48-2454-B783672415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9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C8B53-D833-61ED-4746-8A1E2651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Guidance Recommends Close Collaboration Between HF Practitioners to Form an Interprofessional Team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D6B6-C524-EA7E-3FD0-846843007F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86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3DA940-1FEC-F09B-848C-FD07246D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C3B2A-CCCE-CAAC-EB77-4898FDF4B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29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29B105-F322-0B6E-656C-150540F6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56E74-2D97-0ADA-6DD5-EE8BCDE863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7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A7A2B2-ACFC-11AB-4F9B-EF7EB13D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0DB93-7473-6735-1E07-137C21BAE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6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521CFF-BFBB-A02A-DE77-1E34A1C1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cs typeface="Calibri" panose="020F0502020204030204" pitchFamily="34" charset="0"/>
                <a:sym typeface="Calibri"/>
              </a:rPr>
              <a:t>2021 ESC Guidelines: HFrEF Therapeutic Algorithm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C60C2-9609-BBE1-880F-4B0C451855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0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D5A3E-106E-3C25-E912-9F3EAE90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AHA/ACC/HFSA 2022 Guidelines: Treatment of HFrEF </a:t>
            </a:r>
            <a:br>
              <a:rPr lang="en-US"/>
            </a:br>
            <a:r>
              <a:rPr lang="en-US"/>
              <a:t>Stages C and D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C488D-D506-9CE7-8376-3F26B1D19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21CF7-402B-F56B-010E-B0F00A85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Sacubitril/Valsartan vs ACEI Outcomes in HFrEF</a:t>
            </a:r>
            <a:br>
              <a:rPr lang="en-US" altLang="en-US"/>
            </a:br>
            <a:r>
              <a:rPr lang="en-US" altLang="en-US" i="1"/>
              <a:t>Data From PARADIGM-HF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C2086-E5EC-A477-658D-31507E2107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336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364115-25AF-D12B-392D-927B600C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Initiating HF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898F9-019F-7A63-76FF-8B6686935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1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5C3891-D0E4-3D63-6C30-3F7592A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132C1-5C99-3A8D-9117-4B6E1BA13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64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19DC63-5B32-A911-E562-F8050893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98154-2173-47C2-0B96-050E32669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20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09E79-05E5-C143-B8D5-C7D1E232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81BFD-BF62-8D5E-7684-5AD1027A2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19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0C4E40-710D-313F-CD7A-E099ABAF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73EF6-3164-8C56-A570-3EE8B90BD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25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CCF462-B602-2C05-59CE-DB0DD689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1A7E9-B202-9403-2FD7-4AD638AFE7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64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2867AF-44CC-B1E0-6054-F166D700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3E735-DCDE-5F11-FDF5-3F9A8612B9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26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BD85A-409B-4370-1708-9A90CC27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9BC68-F064-4D56-AED3-4C0FFC64F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773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78A21-CE31-2275-E9A1-736B0813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7D065-B7B4-175C-C6F0-16928CE34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2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6F47E4-8D0E-2D7D-7332-783B0B5D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 Spending Function: An Investment Framework for Sequencing and Intensification of GDMT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69C76-2FD0-7C9D-6370-F566057BF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2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AAE99-9587-7B95-8BE4-C0ECEF797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Greater Reduction in Mortality With Sacubitril/Valsartan Compared With Other RAAS Inhibitors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E3711-94C4-1FFC-26A7-DB39FD530D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50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350ABB-BB8E-3C23-45E7-6AD9D226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1: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DFD7C-EBD5-3FE2-91AE-D2E05E04C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183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FA4944-2946-B992-02E9-7C1D0DA5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1: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D089C-5EF0-BB0D-89A5-947CA33380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79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C4789F-235C-A3A9-C59D-79CE8BED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1: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7DC18-CEAF-56F8-176F-B438ABE871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366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71F1E6-1CAB-BA8C-A10B-1681E306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1: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F04D4-E015-FF9D-2D38-B5CB83E5B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704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1A4D18-A193-A493-DB06-81FDD1A1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1: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606BD-362A-8067-FD5C-D56FBE79D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76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C9753-497C-2E96-13F8-38A2B297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0009F-4525-83AC-0F9D-3BE3AF2DD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25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D6963C-25DB-D7A4-E531-0AEA6E91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320CE-21B9-DE31-E657-BEDB57A802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5D2D7-988F-1C6C-5A4E-9B380CA3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Current Treatment Recommendation Guidelines</a:t>
            </a:r>
            <a:endParaRPr lang="en-S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24E4B-309D-F5D1-A334-A0DB181CE4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31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4E8305-E2A3-E871-87A6-50D82ED6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SGLT2 Inhibitor Guideline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B472F-548E-4DE1-B060-99F873C3B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84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C60AA1-5915-A9FA-C48A-CAF798C9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EMPULSE: Effect of Empagliflozin Initiated During HHF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26FF2-350D-E510-EE51-B7EF13E86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7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EC32F147BF44B6C53D2C0CEAFA82" ma:contentTypeVersion="18" ma:contentTypeDescription="Create a new document." ma:contentTypeScope="" ma:versionID="a313dd8767a5e76ed0d7f9faaebc67df">
  <xsd:schema xmlns:xsd="http://www.w3.org/2001/XMLSchema" xmlns:xs="http://www.w3.org/2001/XMLSchema" xmlns:p="http://schemas.microsoft.com/office/2006/metadata/properties" xmlns:ns2="0e7a60a3-04f0-4f22-b100-63592d3ac6fc" xmlns:ns3="e93acf5f-f59b-46bb-8c22-2b43a486ab2c" targetNamespace="http://schemas.microsoft.com/office/2006/metadata/properties" ma:root="true" ma:fieldsID="851ecc44944c6f41101f26d57ae19dc9" ns2:_="" ns3:_="">
    <xsd:import namespace="0e7a60a3-04f0-4f22-b100-63592d3ac6fc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a60a3-04f0-4f22-b100-63592d3a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0e7a60a3-04f0-4f22-b100-63592d3ac6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285B59-9A1B-4053-8313-0299D213C1C2}"/>
</file>

<file path=customXml/itemProps2.xml><?xml version="1.0" encoding="utf-8"?>
<ds:datastoreItem xmlns:ds="http://schemas.openxmlformats.org/officeDocument/2006/customXml" ds:itemID="{327C5160-8E62-4E10-8F47-4703281943DF}"/>
</file>

<file path=customXml/itemProps3.xml><?xml version="1.0" encoding="utf-8"?>
<ds:datastoreItem xmlns:ds="http://schemas.openxmlformats.org/officeDocument/2006/customXml" ds:itemID="{0D1EE0C4-B047-4586-8BB3-FE6EA628284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Microsoft Office PowerPoint</Application>
  <PresentationFormat>Widescreen</PresentationFormat>
  <Paragraphs>114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Calibri</vt:lpstr>
      <vt:lpstr>Calibri Light</vt:lpstr>
      <vt:lpstr>Office Theme</vt:lpstr>
      <vt:lpstr>PowerPoint Presentation</vt:lpstr>
      <vt:lpstr>Introduction</vt:lpstr>
      <vt:lpstr>Program Overview</vt:lpstr>
      <vt:lpstr>Agenda </vt:lpstr>
      <vt:lpstr>PowerPoint Presentation</vt:lpstr>
      <vt:lpstr>Mortality Among Patients Diagnosed With HF Is High</vt:lpstr>
      <vt:lpstr>Pharmacologic Treatment for Stage C HFrEF in 2013</vt:lpstr>
      <vt:lpstr>Sacubitril/Valsartan vs ACEI Outcomes in HFrEF Data From PARADIGM-HF</vt:lpstr>
      <vt:lpstr>Greater Reduction in Mortality With Sacubitril/Valsartan Compared With Other RAAS Inhibitors</vt:lpstr>
      <vt:lpstr>SGLT2 Inhibitor Treatment in HFrEF: Significant Reductions Regardless of Diabetes Status at Baseline</vt:lpstr>
      <vt:lpstr>Meta-Analysis of EMPEROR-Reduced and DAPA-HF Trials Highlight the Benefit of SGLT2 Inhibitors in HFrEF</vt:lpstr>
      <vt:lpstr>Cumulative Impact of Evidence-Based HFrEF Medical Therapies</vt:lpstr>
      <vt:lpstr>Timing of GDMT Benefits in HFrEF</vt:lpstr>
      <vt:lpstr>Timing of SGLT2 Inhibitor Benefit in HFrEF</vt:lpstr>
      <vt:lpstr>Timing of SGLT2 Inhibitor Benefit in HFrEF (cont)</vt:lpstr>
      <vt:lpstr>Timing of SGLT2 Inhibitor Benefit in HFrEF (cont)</vt:lpstr>
      <vt:lpstr>Benefits of Initiating ARNI+BB+MRA+SGLT2I as First-line Treatment for HFrEF vs Drawn-Out Historical Sequencing</vt:lpstr>
      <vt:lpstr>European Recommendations for the Treatment of Patients  With HFrEF</vt:lpstr>
      <vt:lpstr>US Recommendations for the Treatment of Patients With HFrEF</vt:lpstr>
      <vt:lpstr>EMPEROR-Preserved Primary Endpoint:  Composite of First Adjudicated HHF or CV Death</vt:lpstr>
      <vt:lpstr>Dapagliflozin in HF with Mildly Reduced or Preserved EF Data From DELIVER</vt:lpstr>
      <vt:lpstr>Older RCTs in HFmrEF and HFpEF</vt:lpstr>
      <vt:lpstr>AHA/ACC/HFSA Recommendations for Patients With HFmrEF</vt:lpstr>
      <vt:lpstr>AHA/ACC/HFSA Recommendations for Patients With HFpEF</vt:lpstr>
      <vt:lpstr>Cumulative Impact of Evidence-Based HFrEF Medical Therapies</vt:lpstr>
      <vt:lpstr>The Approach to HF Medications</vt:lpstr>
      <vt:lpstr>PowerPoint Presentation</vt:lpstr>
      <vt:lpstr>LVEF Is an Integrative, But Imprecise, Measure of Cardiac Function </vt:lpstr>
      <vt:lpstr>Why Should LVEF Remain an Important Measure in Your Clinical Decision-Making for Patients With HF?</vt:lpstr>
      <vt:lpstr>Universal Definition of HF</vt:lpstr>
      <vt:lpstr>Universal Definition of HF</vt:lpstr>
      <vt:lpstr>Universal Definition of HF</vt:lpstr>
      <vt:lpstr>Universal Definition of HF</vt:lpstr>
      <vt:lpstr>Distribution of LVEF in HF Population</vt:lpstr>
      <vt:lpstr>Why Should LVEF Remain an Important Measure in Your Clinical Decision-Making for Patients With HF?</vt:lpstr>
      <vt:lpstr>European and US HF Guidelines</vt:lpstr>
      <vt:lpstr>Why Should LVEF Remain an Important Measure in Your Clinical Decision-Making for Patients With HF?</vt:lpstr>
      <vt:lpstr>Variation in Event Rates By LVEF: Data From PARAGON-HF</vt:lpstr>
      <vt:lpstr>Why Should LVEF Remain an Important Measure in Your Clinical Decision-Making for Patients With HF?</vt:lpstr>
      <vt:lpstr>Why Should LVEF Remain an Important Measure in Your Clinical Decision-Making for Patients With HF?</vt:lpstr>
      <vt:lpstr>Decision-Making for Device Therapy: ESC 2021 Recommendations</vt:lpstr>
      <vt:lpstr>Previous Trials in HFpEF  Outcomes</vt:lpstr>
      <vt:lpstr>Effect of Candesartan Across EF the Spectrum  Data From CHARM</vt:lpstr>
      <vt:lpstr>Effect of Spironolactone Across EF Spectrum  Data From TOPCAT</vt:lpstr>
      <vt:lpstr>Effect of Beta-Blockers Across the EF Spectrum</vt:lpstr>
      <vt:lpstr>ARNI in Patients With HFpEF:  Data From PARAGON-HF</vt:lpstr>
      <vt:lpstr>SGLT2 Inhibition Provides Benefit Across the EF Spectrum</vt:lpstr>
      <vt:lpstr>SGLT2 Inhibition in Patients With LVEF &gt; 40%</vt:lpstr>
      <vt:lpstr>Influence of LVEF on the Effect of SGLT2 Inhibition on Time to CV Death/HHF</vt:lpstr>
      <vt:lpstr>SGLT2 Inhibition in Patients With LVEF &gt; 40%</vt:lpstr>
      <vt:lpstr>SGLT2 Inhibition in Patients With LVEF &gt; 40%</vt:lpstr>
      <vt:lpstr>LVEF an Imperfect, but Accepted, Standard to Guide  Contemporary Care</vt:lpstr>
      <vt:lpstr>LVEF an Imperfect, but Accepted, Standard to Guide  Contemporary Care</vt:lpstr>
      <vt:lpstr>LVEF an Imperfect, but Accepted, Standard to Guide  Contemporary Care</vt:lpstr>
      <vt:lpstr>Echocardiography Is Still Needed</vt:lpstr>
      <vt:lpstr>PowerPoint Presentation</vt:lpstr>
      <vt:lpstr>4 Foundational Therapies for HFrEF: European Guidelines</vt:lpstr>
      <vt:lpstr>Consistent Recommendations in US Guidelines</vt:lpstr>
      <vt:lpstr>Additive Effect on HF Outcomes With More Comprehensive Treatment</vt:lpstr>
      <vt:lpstr>Accelerated and Personalized Therapy for HFrEF</vt:lpstr>
      <vt:lpstr>Each Worsening HF Event Is Associated With a High Risk of Recurrent Hospitalization</vt:lpstr>
      <vt:lpstr>Worsening HF Events Become More Frequent As HF Progresses</vt:lpstr>
      <vt:lpstr>Initiate GDMT Early and Continue for the Long-Term</vt:lpstr>
      <vt:lpstr>PIONEER-HF: Sacubitril/Valsartan vs Enalapril in Patients Hospitalized With HF (EF ≤ 40%)</vt:lpstr>
      <vt:lpstr>EMPULSE: Efficacy and Safety of SGLT2 Inhibition in Hospitalized Patients With HF (HFrEF and HFpEF)</vt:lpstr>
      <vt:lpstr>SOLOIST-WHF: Sotagliflozin vs Placebo in Patients With Diabetes and Recent Worsening HF (HFrEF and HFpEF)</vt:lpstr>
      <vt:lpstr>AFFIRM-AHF: Ferric Carboxymaltose for Iron Deficiency at Hospital Discharge After Acute HF</vt:lpstr>
      <vt:lpstr>Benefits of SGLT2 Inhibition Seen Early in HFrEF Trials</vt:lpstr>
      <vt:lpstr>Common AEs With HF Medications</vt:lpstr>
      <vt:lpstr>Most Common AEs in Patients With HFrEF</vt:lpstr>
      <vt:lpstr>Tailor Medical Therapy According to Clinical Profile: Order of Drugs Determined by Clinical Profile </vt:lpstr>
      <vt:lpstr>Interdisciplinary Patient Management Is Part of a Broader,  Long-Term Care Strategy</vt:lpstr>
      <vt:lpstr>Even Seemingly “Minor” Interventions Can Have a Significant Effect on Outcomes</vt:lpstr>
      <vt:lpstr>Expert Guidance Recommends Close Collaboration Between HF Practitioners to Form an Interprofessional Team</vt:lpstr>
      <vt:lpstr>PowerPoint Presentation</vt:lpstr>
      <vt:lpstr>Case 1</vt:lpstr>
      <vt:lpstr>Case 1</vt:lpstr>
      <vt:lpstr>2021 ESC Guidelines: HFrEF Therapeutic Algorithm</vt:lpstr>
      <vt:lpstr>AHA/ACC/HFSA 2022 Guidelines: Treatment of HFrEF  Stages C and D </vt:lpstr>
      <vt:lpstr>Initiating HF Therapy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HF Spending Function: An Investment Framework for Sequencing and Intensification of GDMT</vt:lpstr>
      <vt:lpstr>Case 1: Management</vt:lpstr>
      <vt:lpstr>Case 1: Management</vt:lpstr>
      <vt:lpstr>Case 1: Management</vt:lpstr>
      <vt:lpstr>Case 1: Management</vt:lpstr>
      <vt:lpstr>Case 1: Management</vt:lpstr>
      <vt:lpstr>Case 2</vt:lpstr>
      <vt:lpstr>Case 2</vt:lpstr>
      <vt:lpstr>Current Treatment Recommendation Guidelines</vt:lpstr>
      <vt:lpstr>SGLT2 Inhibitor Guideline Recommendations</vt:lpstr>
      <vt:lpstr>EMPULSE: Effect of Empagliflozin Initiated During HHF</vt:lpstr>
      <vt:lpstr>PRESERVED-HF Trial Results </vt:lpstr>
      <vt:lpstr>Case 2: Use of SGLT2 Inhibition</vt:lpstr>
      <vt:lpstr>Case 2: Management</vt:lpstr>
      <vt:lpstr>Recommendations for Patients With Mildly Reduced LVEF</vt:lpstr>
      <vt:lpstr>Stage of Natural History Plus Clinical Trajectory Provides a      More Complete Patient Description</vt:lpstr>
      <vt:lpstr>Recommendations for Patients With HFimpEF</vt:lpstr>
      <vt:lpstr>TRED-HF: Worse Outcomes in Patients Following Withdrawal  of Drug Therapy</vt:lpstr>
      <vt:lpstr>Case 3</vt:lpstr>
      <vt:lpstr>Case 3</vt:lpstr>
      <vt:lpstr>HF Spending Function: An Investment Framework for Sequencing and Intensification of GDMT</vt:lpstr>
      <vt:lpstr>HF Spending Function: An Investment Framework for Sequencing and Intensification of GDMT</vt:lpstr>
      <vt:lpstr>Maintenance of GDMT</vt:lpstr>
      <vt:lpstr>Maintenance of GDMT</vt:lpstr>
      <vt:lpstr>Another Reason to Embrace Quadruple Medical Therapy for HF: Medications Enable Tolerance of Each Other</vt:lpstr>
      <vt:lpstr>Optimize GDMT Before Hospital Discharge</vt:lpstr>
      <vt:lpstr>Principles and Targets of HFrEF Pharmacotherapy</vt:lpstr>
      <vt:lpstr>Case 3: Management</vt:lpstr>
      <vt:lpstr>Case 3: Management</vt:lpstr>
      <vt:lpstr>Case 3: Management</vt:lpstr>
      <vt:lpstr>Case 3: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2022-09-07T17:55:59Z</dcterms:created>
  <dcterms:modified xsi:type="dcterms:W3CDTF">2022-09-07T17:55:59Z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0x0101003FEFEC32F147BF44B6C53D2C0CEAFA82</vt:lpwstr>
  </property>
</Properties>
</file>