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ECE9-7337-4C61-8318-D33733E6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860EA-F3CD-4D19-88DA-F3D581D5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0DD9-A82F-43DE-98A5-DD57A253E17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08895-5A3C-4E09-B318-DD8E9DCB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29940-F8B0-4EA2-B984-59976ECB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7215-D660-4891-95DF-086C3692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E8532-9458-4F79-8F82-6507A3BB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4DDCE-14EE-4A14-A7B8-4001D30F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6D3E6-04D1-4525-997D-CFB7757F2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90DD9-A82F-43DE-98A5-DD57A253E17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252E6-F64A-463D-894E-4323735D4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865E0-0B55-46CA-A717-1755241CA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7215-D660-4891-95DF-086C3692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3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C645C6-226A-45E4-99B9-33615D01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68EEE-90B7-41B5-AF5B-6F9F47392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4F94BD-9328-4E61-9CAA-68DDBC57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Chest Radiography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AD925-10E3-49A2-8452-3C72C7DC6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D0C8EA-B33D-4D17-B5D0-09638759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C65B8-1C80-48C6-87E2-E74C0DD03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1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041292-1B8F-4D05-99BD-3537EC6D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Hospital Course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FAEEC-3105-4B5D-9695-45597B3585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BEDC61-1162-4751-A78E-45FC06D4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Early, Secure Diagnosis Is Critical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7682C-AF89-470A-9A1A-C01C53421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D4E108-653C-4558-956F-D9AC96FC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Echocardiography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D46CD-82E2-49A4-9F1A-DE52D5E21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258A6D-56B8-417C-9E4C-F3E8B30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Reduce Residual Risk for Cristina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C1766-0424-40D2-8C5E-27A71A275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122E87-E0B0-4C3B-B7B4-D024BB2D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HF Care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145A3-A808-44BA-9A7A-5127BF0BEF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F7597A-BD13-4557-8E8E-000ACC7B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 Comorbidities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8EC5B-C42A-4FDD-A140-213C36221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4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4EB281-2B06-4502-8D70-9B6CCA40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Cristina: CV Risk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8B909-AA2E-444A-ADC6-0DC903A76B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D309BD-1625-4A95-9218-8DD9E348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Cristina: CV Risk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17A8F-5442-4931-840B-13CED66EF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191F34-369D-478C-BCAF-8B04E83A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A7727-2798-42BF-9234-00F5B5BE26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7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8948AF-C088-4074-966A-0F91A92C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Cristina: CV Risk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9C7EE-8042-470D-92CC-350D512B3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4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8158E0-3CF1-4067-8C2F-FC33142B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HF: A Vicious Cycle That Worsens Over Time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5BB68-C96E-4CE3-ACE8-1013E38BB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92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3CB55-006C-42E6-8943-94E72FFB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4 Pillars of HFrEF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1D491-C256-4D8D-BBBA-E99CBF5A1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0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06BF9-9875-4E51-B46B-EF4AC398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 Canadian Cardiovascular Society Guidelines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94202-2981-42C4-A992-74044E2F69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1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ECC07-BAEC-45FE-914A-5A1E090E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 HFA-ESC HF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42D8E-3ED9-4A71-B5F0-BA3249B92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55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DFFEF-4BE7-4D33-97B8-6112C972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2022 AHA/ACC/HFSA HF Guidelines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7AE75-8E62-4204-9D51-A80803140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73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4DB72-3296-478E-A7F4-71BD322E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4 Pillars of HFrEF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60068-45FF-43E2-BCE2-B3C9FD9C0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46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AF5909-B936-4436-9ED1-BE40F549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3C708-3729-4C5C-A97C-456C54AB3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7EA153-DCC7-419C-845D-7C43E800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HF Medication Adjustments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445C5-3900-4BE4-AA1E-31E336229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1DD8FA-A531-4574-9A32-CF57EAC3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PIONEER-HF: Open-Label Extension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FFA6E-091D-41B6-AAA1-E4EC8F8FA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5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77B9CE-6663-47F2-95AB-6BACF6FA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Present Illness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5AC2E-B10B-45BF-9E2C-AEDA96916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02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A4623-30C9-44F6-A886-563AE8AE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RAAS Inhibition: Switch to ARNI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19C11-642D-4A1F-9B9D-FACA1A9C2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207283-C637-4691-B8D7-C105451D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EMPULSE: Efficacy and Safety of SGLT2 Inhibition in Hospitalized HF Patients Irrespective of LVEF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5D181-A27F-4A67-A507-4BC85C0E6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99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9CDEFF-B633-46B4-8210-47CC4C5A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Interdisciplinary Patient Management Is Part of a Broader, </a:t>
            </a:r>
            <a:br>
              <a:rPr lang="en-US"/>
            </a:br>
            <a:r>
              <a:rPr lang="en-US"/>
              <a:t>Long-term Care Strategy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9025A-2E48-4D4E-A4CF-D2AEF80D8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99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35DE1F-1102-48D1-944E-5395B7F5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 for Pre-Discharge and Early Post-Discharge Follow-Up of Patients Hospitalized for Acute HF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E3CE3-83AA-4CCA-A4C1-DCCEBC07C0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1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DA63BE-6F3B-4F25-9E3B-51D19C70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Follow-Up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D347E-D381-4730-8CFC-083C1210E9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0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ABD60A-6A5D-4F81-838C-481063FD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Impact of ARNI on ICD Eligibility?</a:t>
            </a:r>
            <a:br>
              <a:rPr lang="en-US"/>
            </a:br>
            <a:r>
              <a:rPr lang="en-US" i="1"/>
              <a:t>Data From PROVE-HF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18A19-7585-4EAE-A1C4-205D24BC8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38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2419FD-F41C-47DE-B490-6A3BA783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TRED-HF: Worse Outcomes in Patients Following Withdrawal </a:t>
            </a:r>
            <a:br>
              <a:rPr lang="en-US"/>
            </a:br>
            <a:r>
              <a:rPr lang="en-US"/>
              <a:t>of Drug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195C0-910E-4BA2-8E76-B96B64684E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17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D8B6F4-4039-4832-B8E9-65B7EA16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Summary: Cristina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D4435-6BB1-4C1D-B4D2-9DB0CE1EE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66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B3A386-6C15-43AC-B2A3-3D7567BA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3D6DE-B18D-437C-8CD1-E45050143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1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654F6C-966A-4C3E-9F98-C575AEEF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History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2766F-6079-40CE-BD67-2FD20496A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8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F7A767-125F-4FA0-851A-244BA1BA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Medications on Admission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1F9BA-1F67-4A09-ADC3-DE86B509C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FE6C78-788F-4DDA-9191-05392139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 on Admission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5F610-3ECD-4A84-A78A-062F25C348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EB9366-728B-4540-A489-1536887C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Pertinent Labs on Admission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6C557-C7DD-4B09-BE80-C96DB471F1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328B8-E1CA-4584-97B0-EC94B8FC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Pertinent Labs on Admission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189D5-EE13-475C-920E-04619E8A2D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2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98537B-1903-4D02-97F6-AFE33398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Pertinent Labs on Admission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67C41-C051-476A-9F80-69BBAF9795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2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8" ma:contentTypeDescription="Create a new document." ma:contentTypeScope="" ma:versionID="a313dd8767a5e76ed0d7f9faaebc67df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851ecc44944c6f41101f26d57ae19dc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32C8D2-F1FD-44A1-B106-11CCE8A2F9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42EE97-3A77-46B5-80CA-014C573EB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a60a3-04f0-4f22-b100-63592d3ac6fc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E4790D-22BB-4835-B6FF-37220C784C9B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93acf5f-f59b-46bb-8c22-2b43a486ab2c"/>
    <ds:schemaRef ds:uri="0e7a60a3-04f0-4f22-b100-63592d3ac6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35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Program Overview</vt:lpstr>
      <vt:lpstr>History of Present Illness</vt:lpstr>
      <vt:lpstr>Medical History</vt:lpstr>
      <vt:lpstr>Medications on Admission</vt:lpstr>
      <vt:lpstr>Physical Exam on Admission</vt:lpstr>
      <vt:lpstr>Pertinent Labs on Admission </vt:lpstr>
      <vt:lpstr>Pertinent Labs on Admission (cont) </vt:lpstr>
      <vt:lpstr>Pertinent Labs on Admission (cont) </vt:lpstr>
      <vt:lpstr>Chest Radiography</vt:lpstr>
      <vt:lpstr>Electrocardiogram</vt:lpstr>
      <vt:lpstr>Hospital Course</vt:lpstr>
      <vt:lpstr>Early, Secure Diagnosis Is Critical</vt:lpstr>
      <vt:lpstr>Echocardiography</vt:lpstr>
      <vt:lpstr>Reduce Residual Risk for Cristina</vt:lpstr>
      <vt:lpstr>Goals of HF Care </vt:lpstr>
      <vt:lpstr>Consider Comorbidities</vt:lpstr>
      <vt:lpstr>Cristina: CV Risk</vt:lpstr>
      <vt:lpstr>Cristina: CV Risk</vt:lpstr>
      <vt:lpstr>Cristina: CV Risk</vt:lpstr>
      <vt:lpstr>HF: A Vicious Cycle That Worsens Over Time</vt:lpstr>
      <vt:lpstr>The 4 Pillars of HFrEF Therapy</vt:lpstr>
      <vt:lpstr>2021 Canadian Cardiovascular Society Guidelines </vt:lpstr>
      <vt:lpstr>2021 HFA-ESC HF Guidelines</vt:lpstr>
      <vt:lpstr>The 2022 AHA/ACC/HFSA HF Guidelines</vt:lpstr>
      <vt:lpstr>The 4 Pillars of HFrEF Therapy</vt:lpstr>
      <vt:lpstr>PowerPoint Presentation</vt:lpstr>
      <vt:lpstr>HF Medication Adjustments</vt:lpstr>
      <vt:lpstr>PIONEER-HF: Open-Label Extension</vt:lpstr>
      <vt:lpstr>RAAS Inhibition: Switch to ARNI</vt:lpstr>
      <vt:lpstr>EMPULSE: Efficacy and Safety of SGLT2 Inhibition in Hospitalized HF Patients Irrespective of LVEF</vt:lpstr>
      <vt:lpstr>Interdisciplinary Patient Management Is Part of a Broader,  Long-term Care Strategy</vt:lpstr>
      <vt:lpstr>Recommendations for Pre-Discharge and Early Post-Discharge Follow-Up of Patients Hospitalized for Acute HF</vt:lpstr>
      <vt:lpstr>Follow-Up Care</vt:lpstr>
      <vt:lpstr>What Is the Impact of ARNI on ICD Eligibility? Data From PROVE-HF</vt:lpstr>
      <vt:lpstr>TRED-HF: Worse Outcomes in Patients Following Withdrawal  of Drug Therapy</vt:lpstr>
      <vt:lpstr>Treatment Summary: Cristina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Ono, Irisa</dc:creator>
  <cp:lastModifiedBy>Ono, Irisa</cp:lastModifiedBy>
  <cp:revision>2</cp:revision>
  <dcterms:created xsi:type="dcterms:W3CDTF">2022-09-14T14:27:39Z</dcterms:created>
  <dcterms:modified xsi:type="dcterms:W3CDTF">2022-09-22T13:00:40Z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  <property fmtid="{D5CDD505-2E9C-101B-9397-08002B2CF9AE}" pid="3" name="MediaServiceImageTags">
    <vt:lpwstr/>
  </property>
</Properties>
</file>