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customXml" Target="../customXml/item2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E8145-8E29-499B-8FFB-CDB84E6B7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FA1C7C-9435-4EE1-8A4E-C9D23944C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4550B-8DD8-46A2-884A-2088A352EB2C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F6CD66-D453-49EC-B9CE-5FD444DFE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C19805-72F6-4766-B031-81CFB6099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BB407-E65D-4BC8-99F6-ABAFDFC53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412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18FBE1-333E-434D-97FA-C72467CD6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3249C5-BFB9-45D5-BA6C-C47B7A598B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01A8A0-8588-4CFA-B666-540144A144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4550B-8DD8-46A2-884A-2088A352EB2C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A68AA2-82C2-4A2D-A589-182B2D0399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12C4C3-E462-4EAC-B550-AA83CA172C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BB407-E65D-4BC8-99F6-ABAFDFC53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443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82D006E-1BD5-423E-866E-AA46CBC05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/>
              <a:t>Looking Ahead in </a:t>
            </a:r>
            <a:br>
              <a:rPr lang="en-US" sz="3600"/>
            </a:br>
            <a:r>
              <a:rPr lang="en-US" sz="3600"/>
              <a:t>Myasthenia Gravis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CDF3A9-FAD1-49A2-9138-6041E94449F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5889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16CDDC2-A5EE-4132-A945-35D89BEAB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International Consensus Treatment Guidance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15AE41-61EC-48A7-8E53-6E90160BA6A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0612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33AFE4C-36BB-4C6C-9AAC-A7758951D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MG Treatment Considerations – </a:t>
            </a:r>
            <a:r>
              <a:rPr lang="en-GB" i="1"/>
              <a:t>Antibody Status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7C9D48-374F-4CF4-AB43-6E9E1BB3598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5703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342D7AE-08E8-4EA3-9180-8B214AE0D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Current Treatment Limitations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7D521B-3A66-42A0-A8B2-D64A99DD587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5971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88C6B67-D59C-4864-8BD0-83906854C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Burden of Disease: Burden of Treatment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D6A15D-7A1D-46A3-9E56-FF19B66257B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1059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5679CF5-3A1E-41CC-B5F3-ECEA5AC3F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Living With Undertreated gMG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6DC152-1DF6-4495-9D02-B70797C41D6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7402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544501C-9ABD-4A5E-8A22-E20CB4AAD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Pathophysiology and Key </a:t>
            </a:r>
            <a:br>
              <a:rPr lang="en-GB"/>
            </a:br>
            <a:r>
              <a:rPr lang="en-GB"/>
              <a:t>Immunotherapeutic Targets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DB3D25-2B5E-4E68-A93A-ED307ED6A81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7006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7C4778B-98F5-49D1-B5C4-90D6C0FFF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AChR Antibody Positive MG Most Tightly Linked to Complement Activation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46308B-523C-4971-B560-60982CA0D90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0211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FD86839-EA3A-47B1-B904-3A46C319D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Autoantibodies Target Different Components of the NMJ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1085C4-5FF4-479D-ABDA-F4B1C07BDC7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1257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D764BF7-5C6E-4AB9-8764-E023D05B0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Three Primary Mechanisms Lead to Impaired </a:t>
            </a:r>
            <a:br>
              <a:rPr lang="en-US"/>
            </a:br>
            <a:r>
              <a:rPr lang="en-US"/>
              <a:t>Neuromuscular Transmission in Anti-AChR Antibody Positive gMG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AA7B8E-03A9-4FD3-81B5-F75AE358DA8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1476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6BEA783-BBFA-43C8-A569-003227ACE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Complement Activated Via 3 Pathways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408748-A3B3-4589-A4F3-42EFB1E5416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802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4590EE1-04A3-4FA8-9FCB-A41DA44BE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B068CE-1499-4331-B332-5BBA8B80D56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588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39ADAA9-E8BC-455C-A178-75F5949EA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IgG Regulation in MG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0496A8-9F4C-402A-8A9D-087C8B7101C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9419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51FD97D-9B28-4F10-9671-EB4F03CB7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FcRn Inhibition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B21E47-0409-4AB8-B1AB-0CF09B2C746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2265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A5F261E-0CFA-4BA4-ABB2-BEB394CE7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Novel and Emerging Therapies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ADE8F9-3619-4BD8-9790-942A507F474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6838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F947649-DBE0-4902-B473-21F55501E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Recent FDA Approved Treatments for gMG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93FCF3-AD04-4C62-9C6B-270C44EF280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2526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32329A6-9CCF-4C68-8A55-2929BF222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Complement Inhibitors Specifically Bind to the Complement Protein C5 to Prevent the Formation of the MAC/TCC (C5b-9)</a:t>
            </a:r>
            <a:endParaRPr lang="en-US" sz="3200" baseline="30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100F73-7BCC-422B-8AD5-B77297759B5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2214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EE13FB2-D482-451A-B5AE-FDF1A096F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REGAIN RCT and Extension Study in AChR Ab+ Refractory gMG</a:t>
            </a:r>
            <a:endParaRPr lang="en-US" i="1">
              <a:ea typeface="Roboto Condensed"/>
              <a:cs typeface="Roboto Condense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14E3D1-4169-4FC1-B3BF-6093999C3D6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6112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0567E12-1D53-4DAA-8428-70131C012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Eculizumab: Open-Label Extension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B89991-9B75-4535-A593-D3D998E1FA9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4147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EAB90BA-AECF-428E-9DA9-B1C3AD70B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Eculizumab</a:t>
            </a:r>
            <a:br>
              <a:rPr lang="en-US"/>
            </a:br>
            <a:r>
              <a:rPr lang="en-US" i="1"/>
              <a:t>Safety Outcomes During REGAIN and the Open-Label Study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2EA5CA-DD35-40DF-AB85-FB453219D3A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5012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37D032F-CF39-4CF7-B4CF-0C61978A8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CHAMPION: Ravulizumab Phase 3 RCT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CF4182-6C51-431C-BD88-1A16E001521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3392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E8DB6F2-C9DA-4A1E-B163-8463C046A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Ravulizumab Phase 3 RCT-CHAMPION: Efficacy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845FD5-9DAE-4622-A9A8-9E5253A04E9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110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27A7BEE-6F22-43D8-9720-E07A60335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Agenda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6B2602-D0C9-481D-BC35-2F931E4D5E3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6583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2EF4D6C-D9D9-41A4-B39E-1F9CA0781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Ravulizumab: Safety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BA2CFD-F51D-426C-914B-8526A9C0AE6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0688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5F9C71A-2CED-4743-B641-0E216632D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FcRn Inhibitor: Efgartigimod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AF7883-E04E-4348-BFE5-6017931DAF7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9753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197DC98-08D4-4FAD-8798-B3815A416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ADAPT: Efgartigimod Phase 3 RCT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72A2EE-3276-4A54-8F53-945D10949A1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0957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650C28D-D884-4B95-9F10-985AD5346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ADAPT: Mean Change in MG-ADL During Cycle 1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156A90-166A-49DF-937B-86C1A64F9F7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8642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F39E13C-32F4-47BA-B8D7-B370F1DA2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Efficacy of Efgartigimod in Patients With gMG</a:t>
            </a:r>
            <a:br>
              <a:rPr lang="en-US"/>
            </a:br>
            <a:r>
              <a:rPr lang="en-GB" i="1"/>
              <a:t>AChR-Ab+ Patients, Cycle 1</a:t>
            </a:r>
            <a:endParaRPr lang="fr-FR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017704-CA12-43D3-BF1C-6333E99D36C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9349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AD9E41B-400F-4D4A-A682-B94BD8B10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Increasing MG-ADL and QMG Improvement and Achieving Minimal Symptom Expression (AChR-Ab+ Patients, Cycle 1)</a:t>
            </a:r>
            <a:endParaRPr lang="fr-FR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4E1B17-9B4C-46D5-A0D7-199AA34E1C5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7321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ABE532E-272D-42DA-AF31-5A1F08D2A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Efgartigimod</a:t>
            </a:r>
            <a:br>
              <a:rPr lang="en-US"/>
            </a:br>
            <a:r>
              <a:rPr lang="en-GB" i="1"/>
              <a:t>Adverse Events</a:t>
            </a:r>
            <a:endParaRPr lang="fr-FR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5AC703-E44C-4BC7-B8A0-30D0BB2E733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846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2C01F3E-0992-4320-8E15-FF354125C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Case Discussion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947594-48EA-4169-9DEC-765E2FFA83C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2371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3B14D37-9666-4380-949A-832264D30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Patient Case Study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9EE549-73DA-448C-897B-D570F12A0A1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128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85FAFCD-54CC-466F-ACD5-DA06DD19E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Patient Case Study (cont)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369FB9-A511-4D5A-959A-555B3A71241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187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D73D12B-4B1E-4C80-8389-A71DF612B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Current Treatment Strategies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BD1590-F3CC-4015-88DD-394AA9567A5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81316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46D95C7-45C7-4DE1-B4C7-16AE30089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Patient Case Study (cont)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8F3A0C-F643-42AC-B3B8-1DE5797AC18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6150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797CA4C-2AF3-4C3D-A50F-D2F4F391B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Patient Case Study (cont)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B638F0-9C66-40EA-B7E2-EFB217F6AD5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0659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A16F033-8C80-4B7C-A10F-D080FA7DA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Comments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AB9CC9-15C0-4997-809A-FCB760FAE6B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06468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4809E4C-C5BB-404E-AB5A-326B8D6AF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Comments (cont)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B17BEB-2D86-40F9-A117-1BEC1F9DF47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8930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0627ED3-918D-4537-B767-2DB92259E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Emerging Therapies for MG in Late Development (Phase 3)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82765E-AA97-4AE7-980E-25D7E2967B9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47055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25BCC73-4655-4724-9825-1F4B1BDA2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E2E634-433F-4539-BE92-CF879A0CD9B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87632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0874785-AA3B-4AFA-8D40-7688C16BB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8F4048-F6AC-47E5-9232-CECD79E76AB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914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B21F8D4-BE32-46E2-845E-EDE4E4E91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Lifetime Course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692699-EA37-4984-912D-86FC7FD32EC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50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E54691E-1412-4E06-820F-5A2CC517D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Treatment Considerations</a:t>
            </a:r>
            <a:br>
              <a:rPr lang="en-GB"/>
            </a:br>
            <a:r>
              <a:rPr lang="en-GB" i="1"/>
              <a:t>Onset of Action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60E10A-F675-46DC-9E02-794E90F61D8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258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A66C003-A545-44C6-AF04-6E9144276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Treatment Consideration</a:t>
            </a:r>
            <a:br>
              <a:rPr lang="en-US"/>
            </a:br>
            <a:r>
              <a:rPr lang="en-US" i="1"/>
              <a:t>Implications of Immunosuppression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D0B765-68E2-42D4-841E-914C500DEF5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593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05871F1-9241-47FE-BC7A-E1668622F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Treatment Consideration</a:t>
            </a:r>
            <a:br>
              <a:rPr lang="en-US"/>
            </a:br>
            <a:r>
              <a:rPr lang="en-US" i="1"/>
              <a:t>Implications of Immunosuppression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5986A8-FB23-4BD0-8209-317943C22B1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941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023E95C-338F-4B16-AFF8-8D278F4F9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Treatment Considerations</a:t>
            </a:r>
            <a:br>
              <a:rPr lang="nb-NO"/>
            </a:br>
            <a:r>
              <a:rPr lang="nb-NO" i="1"/>
              <a:t>Infections and Vaccinations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01184B-03F4-4E84-A3D8-4AA53BA521D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0878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24EC3FEA874A2479B5B595FA728791F" ma:contentTypeVersion="18" ma:contentTypeDescription="Create a new document." ma:contentTypeScope="" ma:versionID="92c69a8ed3bdf4069d65810cb105196d">
  <xsd:schema xmlns:xsd="http://www.w3.org/2001/XMLSchema" xmlns:xs="http://www.w3.org/2001/XMLSchema" xmlns:p="http://schemas.microsoft.com/office/2006/metadata/properties" xmlns:ns2="56ab35ba-152c-4155-8abf-2985e6e604d3" xmlns:ns3="e93acf5f-f59b-46bb-8c22-2b43a486ab2c" targetNamespace="http://schemas.microsoft.com/office/2006/metadata/properties" ma:root="true" ma:fieldsID="c844c2c4283bd9caf227bad6ff9b33db" ns2:_="" ns3:_="">
    <xsd:import namespace="56ab35ba-152c-4155-8abf-2985e6e604d3"/>
    <xsd:import namespace="e93acf5f-f59b-46bb-8c22-2b43a486ab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3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ab35ba-152c-4155-8abf-2985e6e604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90f99b7d-70a6-40d3-b94c-662730ffe56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3acf5f-f59b-46bb-8c22-2b43a486ab2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02f9ee28-ccf5-4b68-966d-9d0435739218}" ma:internalName="TaxCatchAll" ma:showField="CatchAllData" ma:web="e93acf5f-f59b-46bb-8c22-2b43a486ab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93acf5f-f59b-46bb-8c22-2b43a486ab2c" xsi:nil="true"/>
    <lcf76f155ced4ddcb4097134ff3c332f xmlns="56ab35ba-152c-4155-8abf-2985e6e604d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196BB49-0803-457D-8521-2DB24E0CDAFF}"/>
</file>

<file path=customXml/itemProps2.xml><?xml version="1.0" encoding="utf-8"?>
<ds:datastoreItem xmlns:ds="http://schemas.openxmlformats.org/officeDocument/2006/customXml" ds:itemID="{A7667CDA-8604-42FA-8F7C-ECF76210E05E}"/>
</file>

<file path=customXml/itemProps3.xml><?xml version="1.0" encoding="utf-8"?>
<ds:datastoreItem xmlns:ds="http://schemas.openxmlformats.org/officeDocument/2006/customXml" ds:itemID="{FF726640-3DEF-42CA-9113-602CB486E490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277</Words>
  <Application>Microsoft Office PowerPoint</Application>
  <PresentationFormat>Widescreen</PresentationFormat>
  <Paragraphs>45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0" baseType="lpstr">
      <vt:lpstr>Arial</vt:lpstr>
      <vt:lpstr>Calibri</vt:lpstr>
      <vt:lpstr>Calibri Light</vt:lpstr>
      <vt:lpstr>Office Theme</vt:lpstr>
      <vt:lpstr>Looking Ahead in  Myasthenia Gravis</vt:lpstr>
      <vt:lpstr>PowerPoint Presentation</vt:lpstr>
      <vt:lpstr>Agenda</vt:lpstr>
      <vt:lpstr>Current Treatment Strategies</vt:lpstr>
      <vt:lpstr>Lifetime Course</vt:lpstr>
      <vt:lpstr>Treatment Considerations Onset of Action</vt:lpstr>
      <vt:lpstr>Treatment Consideration Implications of Immunosuppression</vt:lpstr>
      <vt:lpstr>Treatment Consideration Implications of Immunosuppression</vt:lpstr>
      <vt:lpstr>Treatment Considerations Infections and Vaccinations</vt:lpstr>
      <vt:lpstr>International Consensus Treatment Guidance</vt:lpstr>
      <vt:lpstr>MG Treatment Considerations – Antibody Status</vt:lpstr>
      <vt:lpstr>Current Treatment Limitations</vt:lpstr>
      <vt:lpstr>Burden of Disease: Burden of Treatment</vt:lpstr>
      <vt:lpstr>Living With Undertreated gMG</vt:lpstr>
      <vt:lpstr>Pathophysiology and Key  Immunotherapeutic Targets</vt:lpstr>
      <vt:lpstr>AChR Antibody Positive MG Most Tightly Linked to Complement Activation</vt:lpstr>
      <vt:lpstr>Autoantibodies Target Different Components of the NMJ</vt:lpstr>
      <vt:lpstr>Three Primary Mechanisms Lead to Impaired  Neuromuscular Transmission in Anti-AChR Antibody Positive gMG </vt:lpstr>
      <vt:lpstr>Complement Activated Via 3 Pathways</vt:lpstr>
      <vt:lpstr>IgG Regulation in MG</vt:lpstr>
      <vt:lpstr>FcRn Inhibition</vt:lpstr>
      <vt:lpstr>Novel and Emerging Therapies</vt:lpstr>
      <vt:lpstr>Recent FDA Approved Treatments for gMG</vt:lpstr>
      <vt:lpstr>Complement Inhibitors Specifically Bind to the Complement Protein C5 to Prevent the Formation of the MAC/TCC (C5b-9)</vt:lpstr>
      <vt:lpstr>REGAIN RCT and Extension Study in AChR Ab+ Refractory gMG</vt:lpstr>
      <vt:lpstr>Eculizumab: Open-Label Extension</vt:lpstr>
      <vt:lpstr>Eculizumab Safety Outcomes During REGAIN and the Open-Label Study</vt:lpstr>
      <vt:lpstr>CHAMPION: Ravulizumab Phase 3 RCT</vt:lpstr>
      <vt:lpstr>Ravulizumab Phase 3 RCT-CHAMPION: Efficacy</vt:lpstr>
      <vt:lpstr>Ravulizumab: Safety</vt:lpstr>
      <vt:lpstr>FcRn Inhibitor: Efgartigimod</vt:lpstr>
      <vt:lpstr>ADAPT: Efgartigimod Phase 3 RCT</vt:lpstr>
      <vt:lpstr>ADAPT: Mean Change in MG-ADL During Cycle 1</vt:lpstr>
      <vt:lpstr>Efficacy of Efgartigimod in Patients With gMG AChR-Ab+ Patients, Cycle 1</vt:lpstr>
      <vt:lpstr>Increasing MG-ADL and QMG Improvement and Achieving Minimal Symptom Expression (AChR-Ab+ Patients, Cycle 1)</vt:lpstr>
      <vt:lpstr>Efgartigimod Adverse Events</vt:lpstr>
      <vt:lpstr>Case Discussion</vt:lpstr>
      <vt:lpstr>Patient Case Study</vt:lpstr>
      <vt:lpstr>Patient Case Study (cont)</vt:lpstr>
      <vt:lpstr>Patient Case Study (cont)</vt:lpstr>
      <vt:lpstr>Patient Case Study (cont)</vt:lpstr>
      <vt:lpstr>Case Comments</vt:lpstr>
      <vt:lpstr>Comments (cont)</vt:lpstr>
      <vt:lpstr>Emerging Therapies for MG in Late Development (Phase 3)</vt:lpstr>
      <vt:lpstr>Conclusions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Looking Ahead in  Myasthenia Gravis</dc:title>
  <dc:creator>Eckstein, Zachary</dc:creator>
  <cp:lastModifiedBy>Eckstein, Zachary</cp:lastModifiedBy>
  <cp:revision>1</cp:revision>
  <dcterms:created xsi:type="dcterms:W3CDTF">2022-09-20T20:42:49Z</dcterms:created>
  <dcterms:modified xsi:type="dcterms:W3CDTF">2022-09-20T20:42:49Z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0x010100124EC3FEA874A2479B5B595FA728791F</vt:lpwstr>
  </property>
</Properties>
</file>