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B369-64B5-4386-A746-CCABAEBF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D76C0-C366-4C36-8F66-7D1716EB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4CA4-B427-4137-A05E-4E6C4835496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BB1BC-A18A-4825-B20B-962A752E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E9B58-1A08-45EA-A409-69B2BA7C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4183-E4A0-4110-9AA3-80C7976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120E1-59E2-493B-BDE1-A3A0689E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5FC3C-61A1-4A95-82D2-4585F60DF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ACE9C-6521-42DA-80C5-AAA2904C3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4CA4-B427-4137-A05E-4E6C4835496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24137-FE10-46F5-BC7C-444E756EE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DA292-569A-4610-BB8A-5CB5B2EF3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24183-E4A0-4110-9AA3-80C7976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4684F-6980-4A04-AFBC-A9EEBDF3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5119D-A3C6-4780-BF78-9614653DEF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89A361-ABFA-47F4-BF48-41B81A85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IL-23 vs IL-17 Inhibitors H2H Studies in Psoriasis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227D5-6B15-40E5-8C5E-221DBBA3F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3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8CC3DC-C4B4-4E49-9530-1A2B234B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IL-23p19 vs IL-17A: Guselkumab vs Secukinumab</a:t>
            </a:r>
            <a:br>
              <a:rPr lang="en-US"/>
            </a:br>
            <a:r>
              <a:rPr lang="en-US" i="1"/>
              <a:t>ECLIPSE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CDA86-A279-4CE5-81D9-42A8248A30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B4D1B4-6655-46F8-B04E-5662A6AD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IL-23p19 vs IL-17A: Risankizumab vs Secukinumab</a:t>
            </a:r>
            <a:br>
              <a:rPr lang="en-US"/>
            </a:br>
            <a:r>
              <a:rPr lang="en-US" i="1"/>
              <a:t>IMMerge 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6820E-0D38-4B78-A4DB-EDC2FFF9B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DE9E6B-41C9-4B50-AFEC-B4476489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IL-17A vs IL-23p19: Ixekizumab vs Guselkumab</a:t>
            </a:r>
            <a:br>
              <a:rPr lang="en-US"/>
            </a:br>
            <a:r>
              <a:rPr lang="en-US" i="1"/>
              <a:t>IXORA-R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3D7A6-3970-482C-A22C-3934DDDAD2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CAF0CF-143A-43E5-9AFA-F56F3F7E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IL-17A/F vs IL-17A: Bimekizumab vs Secukinumab</a:t>
            </a:r>
            <a:br>
              <a:rPr lang="en-US"/>
            </a:br>
            <a:r>
              <a:rPr lang="en-US" sz="3100" i="1"/>
              <a:t>BE RADIANT 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17D39-26FA-4E6E-B7B4-88A6E4EA5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82D516-E0E8-4FC8-BECE-1407A62B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H2H Studies in PsA</a:t>
            </a:r>
            <a:br>
              <a:rPr lang="en-US"/>
            </a:br>
            <a:r>
              <a:rPr lang="en-US" sz="3100" i="1"/>
              <a:t>Composite Outcomes and Impact on Skin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831D7-6904-4ECA-A91A-AC742676D4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8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59081-2F84-4791-BD2A-C8002909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MAXIMISE Study: Secukinumab</a:t>
            </a:r>
            <a:br>
              <a:rPr lang="en-US"/>
            </a:br>
            <a:r>
              <a:rPr lang="en-US" i="1"/>
              <a:t>ASAS20 in Patients With Axial PsA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3560F-E6D4-4986-9E25-408993307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C807E-E96E-4B22-B6DF-3A19195D7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Pooled DISCOVER 1 and 2: Guselkumab </a:t>
            </a:r>
            <a:br>
              <a:rPr lang="en-US"/>
            </a:br>
            <a:r>
              <a:rPr lang="en-US" sz="3100" i="1"/>
              <a:t>Axial Endpoints in Patients With Confirmed Sacroiliitis and Active PsA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2114D-6E82-4318-B281-287E7421F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5C0BC-6EF5-42AA-A0BA-DBB8C2BE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KEEPsAKE 1: Risankizumab in PsA Patients </a:t>
            </a:r>
            <a:r>
              <a:rPr lang="en-GB"/>
              <a:t>Who Have Inadequate Response or Are Intolerant to ≥ 1 csDMARD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9F6E-50D4-4EE3-AA5A-53C9937A9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1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08C8E8-5484-4464-A413-BFDCAF6E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prstClr val="white"/>
                </a:solidFill>
              </a:rPr>
              <a:t>KEEPsAKE 2: Risankizumab in PsA Patients </a:t>
            </a:r>
            <a:r>
              <a:rPr lang="en-GB" sz="2800">
                <a:solidFill>
                  <a:prstClr val="white"/>
                </a:solidFill>
              </a:rPr>
              <a:t>With Previous Inadequate Response/Intolerance to ≤ 2 Biologics and/or ≥ 1 csDMARD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FF2C9-F833-4CBC-B345-3C8DBB475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4AB744-0687-4C5B-A101-C0ECDFEC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3970B-BD3F-456D-AD53-160FF36D32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0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8F9043-FAE4-465A-B5DD-5DEEA529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OPTIMAL: Bimekizumab in bDMARD-Naive Patients </a:t>
            </a:r>
            <a:br>
              <a:rPr lang="en-US"/>
            </a:br>
            <a:r>
              <a:rPr lang="en-US"/>
              <a:t>With Active PsA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906A3-9D7B-44D6-AE5B-2A01BAB17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BE976-DB45-4411-9509-6B0586D1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COMPLETE: Bimekizumab in PsA Patients With Prior Inadequate Response to TNF Inhibitors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1DAA4-417E-4DB8-8542-FAF3F25F7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9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F0E572-5B03-401F-8853-7EF4CA12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TNF vs IL-17 vs IL-23 Blockers in Psoriasis and PsA</a:t>
            </a:r>
            <a:br>
              <a:rPr lang="en-US">
                <a:ea typeface="Roboto Condensed"/>
                <a:cs typeface="Roboto Condensed"/>
              </a:rPr>
            </a:br>
            <a:r>
              <a:rPr lang="en-US" i="1">
                <a:ea typeface="+mj-lt"/>
                <a:cs typeface="+mj-lt"/>
              </a:rPr>
              <a:t>Expert Opinion</a:t>
            </a:r>
            <a:endParaRPr lang="en-US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32495-C028-43EB-A2FB-0BAE44FF6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90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53764-246E-429C-B4B0-D59E77BA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in Management of Patients With Psoriasis With Biologics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7D0A2-4B60-4867-B266-22213A905B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68B73B-7404-4063-A5C5-D73DFCD7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Tissue-Resident Memory T Cells</a:t>
            </a:r>
            <a:r>
              <a:rPr lang="en-GB" baseline="30000"/>
              <a:t>[a]</a:t>
            </a:r>
            <a:br>
              <a:rPr lang="en-GB"/>
            </a:br>
            <a:r>
              <a:rPr lang="en-US" i="1"/>
              <a:t>Psoriasis Recurs at Resolved Lesions 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41503-9FCA-4DF9-99F2-CB83529DF1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6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2CA889-6CDB-4138-8296-9A0B50AB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Guselkumab in Early vs Late Intervention</a:t>
            </a:r>
            <a:br>
              <a:rPr lang="en-GB" sz="2800"/>
            </a:br>
            <a:r>
              <a:rPr lang="en-GB" sz="2800" i="1"/>
              <a:t>GUIDE Study Design</a:t>
            </a:r>
            <a:endParaRPr lang="en-GB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3D6C0-5EAA-4813-97B7-485D31F60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8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979BD3-2865-471B-A2BD-454A84B4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Guselkumab in Early vs Late Intervention</a:t>
            </a:r>
            <a:br>
              <a:rPr lang="en-GB" sz="2800"/>
            </a:br>
            <a:r>
              <a:rPr lang="en-GB" sz="2800" i="1"/>
              <a:t>GUIDE Study Design (cont)</a:t>
            </a:r>
            <a:endParaRPr lang="en-GB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17E9F-8694-4E8A-96DF-2CEE22EE3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9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F2401-689F-409B-851C-15B17138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Secukinumab vs Narrow-Band UVB in Early Intervention</a:t>
            </a:r>
            <a:br>
              <a:rPr lang="en-GB" sz="2800"/>
            </a:br>
            <a:r>
              <a:rPr lang="en-GB" sz="2800" i="1"/>
              <a:t>STEPIn Study Design</a:t>
            </a:r>
            <a:endParaRPr lang="en-GB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B1885-D66D-44A1-8C32-E08ED7E71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87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FF1F53-2D7F-49F5-B62F-146754F2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Secukinumab vs Narrow-Band UVB in Early Intervention</a:t>
            </a:r>
            <a:br>
              <a:rPr lang="en-GB" sz="2800"/>
            </a:br>
            <a:r>
              <a:rPr lang="en-GB" sz="2800" i="1"/>
              <a:t>STEPIn Study Design</a:t>
            </a:r>
            <a:endParaRPr lang="en-GB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CA6BA-3180-4C15-B901-24D0A86B8C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0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BA59D7-140D-4413-B093-671937BD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A55DE-6620-47C3-968F-50357AB2E7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0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5FDBA-8C6C-4559-A7EA-1E6C01AC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"PsA" for Dermatologists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5A5C8-8F60-4F23-8464-2BDFF7260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521E1-3DBE-42A4-9755-F53E4BB3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Psoriatic Phenotypes Associated With an Increased Risk of PsA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01F89-8990-41FA-9412-4A14E507B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89324-77C9-4910-83A4-6D622844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Psoriasis to "Preclinical" PsA Transition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F3CD1-916D-4CC4-9750-C9080F8F7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4508AE-A60D-4D40-AF2D-9C96ADAC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Biologics May Mitigate the Risk of Developing PsA in Patients With Chronic Plaque Psoriasis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057EA-9E59-47D9-BCEA-9E86E880C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89A928-683D-45FF-A910-9B137AEE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Improvement in Subclinical Enthesopathy and PsOAr </a:t>
            </a:r>
            <a:br>
              <a:rPr lang="en-US"/>
            </a:br>
            <a:r>
              <a:rPr lang="en-US"/>
              <a:t>With Biologic Therapy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CA89C-2F8F-42C9-90B3-596DACDAEC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F6F150-2122-4F36-974B-B6AEB376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IL-23p19 and IL-17 Inhibitors for Psoriasis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80B58-A4B0-4AC4-B56A-F18D20EBD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B00F5D-2BFB-4199-A8FD-6F7697D8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Differences in Targeting IL-23 and IL-17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E65A5-1FB5-4381-8D3D-DFD0BA95A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9fc7e-a6e4-40e7-be14-2cd3f32037cf">
      <Terms xmlns="http://schemas.microsoft.com/office/infopath/2007/PartnerControls"/>
    </lcf76f155ced4ddcb4097134ff3c332f>
    <TaxCatchAll xmlns="e93acf5f-f59b-46bb-8c22-2b43a486ab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89FDEB09DBF468A85022D33D3851D" ma:contentTypeVersion="17" ma:contentTypeDescription="Create a new document." ma:contentTypeScope="" ma:versionID="2439866484bbad4f57eb3d233ab32eb3">
  <xsd:schema xmlns:xsd="http://www.w3.org/2001/XMLSchema" xmlns:xs="http://www.w3.org/2001/XMLSchema" xmlns:p="http://schemas.microsoft.com/office/2006/metadata/properties" xmlns:ns2="c6b9fc7e-a6e4-40e7-be14-2cd3f32037cf" xmlns:ns3="e93acf5f-f59b-46bb-8c22-2b43a486ab2c" targetNamespace="http://schemas.microsoft.com/office/2006/metadata/properties" ma:root="true" ma:fieldsID="62abfe3dd680223401e1522d3940c1dc" ns2:_="" ns3:_="">
    <xsd:import namespace="c6b9fc7e-a6e4-40e7-be14-2cd3f32037cf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9fc7e-a6e4-40e7-be14-2cd3f32037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4B3B17-187B-475B-890A-0BE74F78846D}">
  <ds:schemaRefs>
    <ds:schemaRef ds:uri="http://schemas.microsoft.com/office/2006/metadata/properties"/>
    <ds:schemaRef ds:uri="http://schemas.microsoft.com/office/infopath/2007/PartnerControls"/>
    <ds:schemaRef ds:uri="c6b9fc7e-a6e4-40e7-be14-2cd3f32037cf"/>
    <ds:schemaRef ds:uri="e93acf5f-f59b-46bb-8c22-2b43a486ab2c"/>
  </ds:schemaRefs>
</ds:datastoreItem>
</file>

<file path=customXml/itemProps2.xml><?xml version="1.0" encoding="utf-8"?>
<ds:datastoreItem xmlns:ds="http://schemas.openxmlformats.org/officeDocument/2006/customXml" ds:itemID="{BE1D543B-D63B-4E79-A005-11B279FA7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E1B7E2-B528-48FC-9BB2-E4CAA08C1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9fc7e-a6e4-40e7-be14-2cd3f32037cf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"PsA" for Dermatologists</vt:lpstr>
      <vt:lpstr>Psoriatic Phenotypes Associated With an Increased Risk of PsA</vt:lpstr>
      <vt:lpstr>Psoriasis to "Preclinical" PsA Transition</vt:lpstr>
      <vt:lpstr>Biologics May Mitigate the Risk of Developing PsA in Patients With Chronic Plaque Psoriasis</vt:lpstr>
      <vt:lpstr>Improvement in Subclinical Enthesopathy and PsOAr  With Biologic Therapy</vt:lpstr>
      <vt:lpstr>Development of IL-23p19 and IL-17 Inhibitors for Psoriasis</vt:lpstr>
      <vt:lpstr>Differences in Targeting IL-23 and IL-17</vt:lpstr>
      <vt:lpstr>IL-23 vs IL-17 Inhibitors H2H Studies in Psoriasis</vt:lpstr>
      <vt:lpstr>IL-23p19 vs IL-17A: Guselkumab vs Secukinumab ECLIPSE </vt:lpstr>
      <vt:lpstr>IL-23p19 vs IL-17A: Risankizumab vs Secukinumab IMMerge </vt:lpstr>
      <vt:lpstr>IL-17A vs IL-23p19: Ixekizumab vs Guselkumab IXORA-R</vt:lpstr>
      <vt:lpstr>IL-17A/F vs IL-17A: Bimekizumab vs Secukinumab BE RADIANT </vt:lpstr>
      <vt:lpstr>H2H Studies in PsA Composite Outcomes and Impact on Skin</vt:lpstr>
      <vt:lpstr>MAXIMISE Study: Secukinumab ASAS20 in Patients With Axial PsA</vt:lpstr>
      <vt:lpstr>Pooled DISCOVER 1 and 2: Guselkumab  Axial Endpoints in Patients With Confirmed Sacroiliitis and Active PsA</vt:lpstr>
      <vt:lpstr>KEEPsAKE 1: Risankizumab in PsA Patients Who Have Inadequate Response or Are Intolerant to ≥ 1 csDMARD</vt:lpstr>
      <vt:lpstr>KEEPsAKE 2: Risankizumab in PsA Patients With Previous Inadequate Response/Intolerance to ≤ 2 Biologics and/or ≥ 1 csDMARD</vt:lpstr>
      <vt:lpstr>BE OPTIMAL: Bimekizumab in bDMARD-Naive Patients  With Active PsA</vt:lpstr>
      <vt:lpstr>BE COMPLETE: Bimekizumab in PsA Patients With Prior Inadequate Response to TNF Inhibitors</vt:lpstr>
      <vt:lpstr>Summary: TNF vs IL-17 vs IL-23 Blockers in Psoriasis and PsA Expert Opinion</vt:lpstr>
      <vt:lpstr>Goals in Management of Patients With Psoriasis With Biologics</vt:lpstr>
      <vt:lpstr>Tissue-Resident Memory T Cells[a] Psoriasis Recurs at Resolved Lesions </vt:lpstr>
      <vt:lpstr>Guselkumab in Early vs Late Intervention GUIDE Study Design</vt:lpstr>
      <vt:lpstr>Guselkumab in Early vs Late Intervention GUIDE Study Design (cont)</vt:lpstr>
      <vt:lpstr>Secukinumab vs Narrow-Band UVB in Early Intervention STEPIn Study Design</vt:lpstr>
      <vt:lpstr>Secukinumab vs Narrow-Band UVB in Early Intervention STEPIn Study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Elzafarany, Sara</dc:creator>
  <cp:lastModifiedBy>Elzafarany, Sara</cp:lastModifiedBy>
  <cp:revision>2</cp:revision>
  <dcterms:created xsi:type="dcterms:W3CDTF">2023-10-24T08:22:38Z</dcterms:created>
  <dcterms:modified xsi:type="dcterms:W3CDTF">2023-10-26T13:59:47Z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0x01010004089FDEB09DBF468A85022D33D3851D</vt:lpwstr>
  </property>
</Properties>
</file>